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92"/>
  </p:notesMasterIdLst>
  <p:sldIdLst>
    <p:sldId id="256" r:id="rId2"/>
    <p:sldId id="428" r:id="rId3"/>
    <p:sldId id="429" r:id="rId4"/>
    <p:sldId id="451" r:id="rId5"/>
    <p:sldId id="370" r:id="rId6"/>
    <p:sldId id="419" r:id="rId7"/>
    <p:sldId id="259" r:id="rId8"/>
    <p:sldId id="261" r:id="rId9"/>
    <p:sldId id="280" r:id="rId10"/>
    <p:sldId id="430" r:id="rId11"/>
    <p:sldId id="431" r:id="rId12"/>
    <p:sldId id="272" r:id="rId13"/>
    <p:sldId id="432" r:id="rId14"/>
    <p:sldId id="452" r:id="rId15"/>
    <p:sldId id="434" r:id="rId16"/>
    <p:sldId id="275" r:id="rId17"/>
    <p:sldId id="276" r:id="rId18"/>
    <p:sldId id="379" r:id="rId19"/>
    <p:sldId id="302" r:id="rId20"/>
    <p:sldId id="351" r:id="rId21"/>
    <p:sldId id="375" r:id="rId22"/>
    <p:sldId id="288" r:id="rId23"/>
    <p:sldId id="385" r:id="rId24"/>
    <p:sldId id="374" r:id="rId25"/>
    <p:sldId id="267" r:id="rId26"/>
    <p:sldId id="450" r:id="rId27"/>
    <p:sldId id="435" r:id="rId28"/>
    <p:sldId id="426" r:id="rId29"/>
    <p:sldId id="367" r:id="rId30"/>
    <p:sldId id="371" r:id="rId31"/>
    <p:sldId id="436" r:id="rId32"/>
    <p:sldId id="418" r:id="rId33"/>
    <p:sldId id="368" r:id="rId34"/>
    <p:sldId id="301" r:id="rId35"/>
    <p:sldId id="420" r:id="rId36"/>
    <p:sldId id="438" r:id="rId37"/>
    <p:sldId id="458" r:id="rId38"/>
    <p:sldId id="459" r:id="rId39"/>
    <p:sldId id="448" r:id="rId40"/>
    <p:sldId id="286" r:id="rId41"/>
    <p:sldId id="327" r:id="rId42"/>
    <p:sldId id="304" r:id="rId43"/>
    <p:sldId id="303" r:id="rId44"/>
    <p:sldId id="453" r:id="rId45"/>
    <p:sldId id="270" r:id="rId46"/>
    <p:sldId id="265" r:id="rId47"/>
    <p:sldId id="416" r:id="rId48"/>
    <p:sldId id="417" r:id="rId49"/>
    <p:sldId id="414" r:id="rId50"/>
    <p:sldId id="449" r:id="rId51"/>
    <p:sldId id="380" r:id="rId52"/>
    <p:sldId id="289" r:id="rId53"/>
    <p:sldId id="393" r:id="rId54"/>
    <p:sldId id="297" r:id="rId55"/>
    <p:sldId id="373" r:id="rId56"/>
    <p:sldId id="402" r:id="rId57"/>
    <p:sldId id="403" r:id="rId58"/>
    <p:sldId id="404" r:id="rId59"/>
    <p:sldId id="405" r:id="rId60"/>
    <p:sldId id="406" r:id="rId61"/>
    <p:sldId id="407" r:id="rId62"/>
    <p:sldId id="408" r:id="rId63"/>
    <p:sldId id="409" r:id="rId64"/>
    <p:sldId id="410" r:id="rId65"/>
    <p:sldId id="411" r:id="rId66"/>
    <p:sldId id="298" r:id="rId67"/>
    <p:sldId id="319" r:id="rId68"/>
    <p:sldId id="346" r:id="rId69"/>
    <p:sldId id="349" r:id="rId70"/>
    <p:sldId id="350" r:id="rId71"/>
    <p:sldId id="326" r:id="rId72"/>
    <p:sldId id="345" r:id="rId73"/>
    <p:sldId id="347" r:id="rId74"/>
    <p:sldId id="437" r:id="rId75"/>
    <p:sldId id="299" r:id="rId76"/>
    <p:sldId id="366" r:id="rId77"/>
    <p:sldId id="300" r:id="rId78"/>
    <p:sldId id="387" r:id="rId79"/>
    <p:sldId id="388" r:id="rId80"/>
    <p:sldId id="415" r:id="rId81"/>
    <p:sldId id="377" r:id="rId82"/>
    <p:sldId id="284" r:id="rId83"/>
    <p:sldId id="378" r:id="rId84"/>
    <p:sldId id="445" r:id="rId85"/>
    <p:sldId id="444" r:id="rId86"/>
    <p:sldId id="454" r:id="rId87"/>
    <p:sldId id="455" r:id="rId88"/>
    <p:sldId id="456" r:id="rId89"/>
    <p:sldId id="457" r:id="rId90"/>
    <p:sldId id="383" r:id="rId9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2080"/>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22200" autoAdjust="0"/>
    <p:restoredTop sz="94595" autoAdjust="0"/>
  </p:normalViewPr>
  <p:slideViewPr>
    <p:cSldViewPr>
      <p:cViewPr varScale="1">
        <p:scale>
          <a:sx n="75" d="100"/>
          <a:sy n="75" d="100"/>
        </p:scale>
        <p:origin x="-168" y="-84"/>
      </p:cViewPr>
      <p:guideLst>
        <p:guide orient="horz" pos="2160"/>
        <p:guide pos="2880"/>
      </p:guideLst>
    </p:cSldViewPr>
  </p:slideViewPr>
  <p:outlineViewPr>
    <p:cViewPr>
      <p:scale>
        <a:sx n="33" d="100"/>
        <a:sy n="33" d="100"/>
      </p:scale>
      <p:origin x="54" y="11538"/>
    </p:cViewPr>
  </p:outlineViewPr>
  <p:notesTextViewPr>
    <p:cViewPr>
      <p:scale>
        <a:sx n="100" d="100"/>
        <a:sy n="100" d="100"/>
      </p:scale>
      <p:origin x="0" y="0"/>
    </p:cViewPr>
  </p:notesTextViewPr>
  <p:sorterViewPr>
    <p:cViewPr>
      <p:scale>
        <a:sx n="66" d="100"/>
        <a:sy n="66" d="100"/>
      </p:scale>
      <p:origin x="0" y="349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86B138-6897-4F05-A46C-FF15807B0A37}" type="datetimeFigureOut">
              <a:rPr lang="ru-RU" smtClean="0"/>
              <a:pPr/>
              <a:t>29.01.2008</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FE7051-EEE4-4213-87DD-924E44349F30}" type="slidenum">
              <a:rPr lang="ru-RU" smtClean="0"/>
              <a:pPr/>
              <a:t>‹#›</a:t>
            </a:fld>
            <a:endParaRPr lang="ru-RU"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FFE7051-EEE4-4213-87DD-924E44349F30}" type="slidenum">
              <a:rPr lang="ru-RU" smtClean="0"/>
              <a:pPr/>
              <a:t>40</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FFE7051-EEE4-4213-87DD-924E44349F30}" type="slidenum">
              <a:rPr lang="ru-RU" smtClean="0"/>
              <a:pPr/>
              <a:t>69</a:t>
            </a:fld>
            <a:endParaRPr lang="ru-R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FFE7051-EEE4-4213-87DD-924E44349F30}" type="slidenum">
              <a:rPr lang="ru-RU" smtClean="0"/>
              <a:pPr/>
              <a:t>71</a:t>
            </a:fld>
            <a:endParaRPr lang="ru-RU"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FFE7051-EEE4-4213-87DD-924E44349F30}" type="slidenum">
              <a:rPr lang="ru-RU" smtClean="0"/>
              <a:pPr/>
              <a:t>73</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17" name="Нижний колонтитул 16"/>
          <p:cNvSpPr>
            <a:spLocks noGrp="1"/>
          </p:cNvSpPr>
          <p:nvPr>
            <p:ph type="ftr" sz="quarter" idx="11"/>
          </p:nvPr>
        </p:nvSpPr>
        <p:spPr/>
        <p:txBody>
          <a:bodyPr/>
          <a:lstStyle/>
          <a:p>
            <a:endParaRPr lang="ru-RU" dirty="0"/>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9DD5F1D4-344B-465C-A99E-F471F9D8EC3D}" type="slidenum">
              <a:rPr lang="ru-RU" smtClean="0"/>
              <a:pPr/>
              <a:t>‹#›</a:t>
            </a:fld>
            <a:endParaRPr lang="ru-RU" dirty="0"/>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DD5F1D4-344B-465C-A99E-F471F9D8EC3D}" type="slidenum">
              <a:rPr lang="ru-RU" smtClean="0"/>
              <a:pPr/>
              <a:t>‹#›</a:t>
            </a:fld>
            <a:endParaRPr lang="ru-RU" dirty="0"/>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dirty="0"/>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Номер слайда 5"/>
          <p:cNvSpPr>
            <a:spLocks noGrp="1"/>
          </p:cNvSpPr>
          <p:nvPr>
            <p:ph type="sldNum" sz="quarter" idx="12"/>
          </p:nvPr>
        </p:nvSpPr>
        <p:spPr>
          <a:xfrm>
            <a:off x="146304" y="6208776"/>
            <a:ext cx="457200" cy="457200"/>
          </a:xfrm>
        </p:spPr>
        <p:txBody>
          <a:bodyPr/>
          <a:lstStyle/>
          <a:p>
            <a:fld id="{9DD5F1D4-344B-465C-A99E-F471F9D8EC3D}" type="slidenum">
              <a:rPr lang="ru-RU" smtClean="0"/>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9DD5F1D4-344B-465C-A99E-F471F9D8EC3D}" type="slidenum">
              <a:rPr lang="ru-RU" smtClean="0"/>
              <a:pPr/>
              <a:t>‹#›</a:t>
            </a:fld>
            <a:endParaRPr lang="ru-RU" dirty="0"/>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9DD5F1D4-344B-465C-A99E-F471F9D8EC3D}" type="slidenum">
              <a:rPr lang="ru-RU" smtClean="0"/>
              <a:pPr/>
              <a:t>‹#›</a:t>
            </a:fld>
            <a:endParaRPr lang="ru-RU" dirty="0"/>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9DD5F1D4-344B-465C-A99E-F471F9D8EC3D}"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9DD5F1D4-344B-465C-A99E-F471F9D8EC3D}"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9DD5F1D4-344B-465C-A99E-F471F9D8EC3D}" type="slidenum">
              <a:rPr lang="ru-RU" smtClean="0"/>
              <a:pPr/>
              <a:t>‹#›</a:t>
            </a:fld>
            <a:endParaRPr lang="ru-RU" dirty="0"/>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dirty="0"/>
          </a:p>
        </p:txBody>
      </p:sp>
      <p:sp>
        <p:nvSpPr>
          <p:cNvPr id="7" name="Номер слайда 6"/>
          <p:cNvSpPr>
            <a:spLocks noGrp="1"/>
          </p:cNvSpPr>
          <p:nvPr>
            <p:ph type="sldNum" sz="quarter" idx="12"/>
          </p:nvPr>
        </p:nvSpPr>
        <p:spPr>
          <a:xfrm>
            <a:off x="146304" y="6208776"/>
            <a:ext cx="457200" cy="457200"/>
          </a:xfrm>
        </p:spPr>
        <p:txBody>
          <a:bodyPr/>
          <a:lstStyle/>
          <a:p>
            <a:fld id="{9DD5F1D4-344B-465C-A99E-F471F9D8EC3D}" type="slidenum">
              <a:rPr lang="ru-RU" smtClean="0"/>
              <a:pPr/>
              <a:t>‹#›</a:t>
            </a:fld>
            <a:endParaRPr lang="ru-RU" dirty="0"/>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dirty="0"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DD5F1D4-344B-465C-A99E-F471F9D8EC3D}"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5D1876A-30BF-4C34-9181-C9A98B309BAA}" type="datetimeFigureOut">
              <a:rPr lang="ru-RU" smtClean="0"/>
              <a:pPr/>
              <a:t>29.01.2008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DD5F1D4-344B-465C-A99E-F471F9D8EC3D}" type="slidenum">
              <a:rPr lang="ru-RU" smtClean="0"/>
              <a:pPr/>
              <a:t>‹#›</a:t>
            </a:fld>
            <a:endParaRPr lang="ru-R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762000" y="533400"/>
            <a:ext cx="76962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762000" y="1905000"/>
            <a:ext cx="3771900" cy="19431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86300" y="1905000"/>
            <a:ext cx="3771900" cy="19431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762000" y="4000500"/>
            <a:ext cx="3771900" cy="19431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86300" y="4000500"/>
            <a:ext cx="3771900" cy="19431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762000" y="6391275"/>
            <a:ext cx="2057400" cy="457200"/>
          </a:xfrm>
        </p:spPr>
        <p:txBody>
          <a:bodyPr/>
          <a:lstStyle>
            <a:lvl1pPr>
              <a:defRPr/>
            </a:lvl1pPr>
          </a:lstStyle>
          <a:p>
            <a:endParaRPr lang="ru-RU"/>
          </a:p>
        </p:txBody>
      </p:sp>
      <p:sp>
        <p:nvSpPr>
          <p:cNvPr id="8" name="Нижний колонтитул 7"/>
          <p:cNvSpPr>
            <a:spLocks noGrp="1"/>
          </p:cNvSpPr>
          <p:nvPr>
            <p:ph type="ftr" sz="quarter" idx="11"/>
          </p:nvPr>
        </p:nvSpPr>
        <p:spPr>
          <a:xfrm>
            <a:off x="3352800" y="6403975"/>
            <a:ext cx="2895600" cy="457200"/>
          </a:xfrm>
        </p:spPr>
        <p:txBody>
          <a:bodyPr/>
          <a:lstStyle>
            <a:lvl1pPr>
              <a:defRPr/>
            </a:lvl1pPr>
          </a:lstStyle>
          <a:p>
            <a:endParaRPr lang="ru-RU"/>
          </a:p>
        </p:txBody>
      </p:sp>
      <p:sp>
        <p:nvSpPr>
          <p:cNvPr id="9" name="Номер слайда 8"/>
          <p:cNvSpPr>
            <a:spLocks noGrp="1"/>
          </p:cNvSpPr>
          <p:nvPr>
            <p:ph type="sldNum" sz="quarter" idx="12"/>
          </p:nvPr>
        </p:nvSpPr>
        <p:spPr>
          <a:xfrm>
            <a:off x="6858000" y="6400800"/>
            <a:ext cx="1600200" cy="457200"/>
          </a:xfrm>
        </p:spPr>
        <p:txBody>
          <a:bodyPr/>
          <a:lstStyle>
            <a:lvl1pPr>
              <a:defRPr/>
            </a:lvl1pPr>
          </a:lstStyle>
          <a:p>
            <a:fld id="{CD7A868D-5FCB-4601-A2AB-1DED74E166F8}" type="slidenum">
              <a:rPr lang="ru-RU"/>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533400"/>
            <a:ext cx="76962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762000" y="1905000"/>
            <a:ext cx="3771900" cy="40386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86300" y="1905000"/>
            <a:ext cx="3771900" cy="40386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762000" y="6391275"/>
            <a:ext cx="2057400" cy="457200"/>
          </a:xfrm>
        </p:spPr>
        <p:txBody>
          <a:bodyPr/>
          <a:lstStyle>
            <a:lvl1pPr>
              <a:defRPr/>
            </a:lvl1pPr>
          </a:lstStyle>
          <a:p>
            <a:endParaRPr lang="ru-RU"/>
          </a:p>
        </p:txBody>
      </p:sp>
      <p:sp>
        <p:nvSpPr>
          <p:cNvPr id="6" name="Нижний колонтитул 5"/>
          <p:cNvSpPr>
            <a:spLocks noGrp="1"/>
          </p:cNvSpPr>
          <p:nvPr>
            <p:ph type="ftr" sz="quarter" idx="11"/>
          </p:nvPr>
        </p:nvSpPr>
        <p:spPr>
          <a:xfrm>
            <a:off x="3352800" y="6403975"/>
            <a:ext cx="2895600" cy="457200"/>
          </a:xfrm>
        </p:spPr>
        <p:txBody>
          <a:bodyPr/>
          <a:lstStyle>
            <a:lvl1pPr>
              <a:defRPr/>
            </a:lvl1pPr>
          </a:lstStyle>
          <a:p>
            <a:endParaRPr lang="ru-RU"/>
          </a:p>
        </p:txBody>
      </p:sp>
      <p:sp>
        <p:nvSpPr>
          <p:cNvPr id="7" name="Номер слайда 6"/>
          <p:cNvSpPr>
            <a:spLocks noGrp="1"/>
          </p:cNvSpPr>
          <p:nvPr>
            <p:ph type="sldNum" sz="quarter" idx="12"/>
          </p:nvPr>
        </p:nvSpPr>
        <p:spPr>
          <a:xfrm>
            <a:off x="6858000" y="6400800"/>
            <a:ext cx="1600200" cy="457200"/>
          </a:xfrm>
        </p:spPr>
        <p:txBody>
          <a:bodyPr/>
          <a:lstStyle>
            <a:lvl1pPr>
              <a:defRPr/>
            </a:lvl1pPr>
          </a:lstStyle>
          <a:p>
            <a:fld id="{5E8F1D6F-5718-4C58-89F7-AF45F306CD8F}"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5D1876A-30BF-4C34-9181-C9A98B309BAA}" type="datetimeFigureOut">
              <a:rPr lang="ru-RU" smtClean="0"/>
              <a:pPr/>
              <a:t>29.01.2008</a:t>
            </a:fld>
            <a:endParaRPr lang="ru-RU" dirty="0"/>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dirty="0"/>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9DD5F1D4-344B-465C-A99E-F471F9D8EC3D}"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 id="2147483876" r:id="rId12"/>
    <p:sldLayoutId id="2147483877"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file:///C:\Program%20Files" TargetMode="External"/><Relationship Id="rId1" Type="http://schemas.openxmlformats.org/officeDocument/2006/relationships/slideLayout" Target="../slideLayouts/slideLayout5.xml"/><Relationship Id="rId5" Type="http://schemas.openxmlformats.org/officeDocument/2006/relationships/slide" Target="slide79.xml"/><Relationship Id="rId4" Type="http://schemas.openxmlformats.org/officeDocument/2006/relationships/slide" Target="slide78.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oleObject" Target="../embeddings/oleObject6.bin"/><Relationship Id="rId7" Type="http://schemas.openxmlformats.org/officeDocument/2006/relationships/oleObject" Target="../embeddings/oleObject10.bin"/><Relationship Id="rId2" Type="http://schemas.openxmlformats.org/officeDocument/2006/relationships/slideLayout" Target="../slideLayouts/slideLayout5.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36.xml.rels><?xml version="1.0" encoding="UTF-8" standalone="yes"?>
<Relationships xmlns="http://schemas.openxmlformats.org/package/2006/relationships"><Relationship Id="rId3" Type="http://schemas.openxmlformats.org/officeDocument/2006/relationships/slide" Target="slide84.xml"/><Relationship Id="rId2" Type="http://schemas.openxmlformats.org/officeDocument/2006/relationships/slide" Target="slide9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85.xml"/></Relationships>
</file>

<file path=ppt/slides/_rels/slide37.xml.rels><?xml version="1.0" encoding="UTF-8" standalone="yes"?>
<Relationships xmlns="http://schemas.openxmlformats.org/package/2006/relationships"><Relationship Id="rId3" Type="http://schemas.openxmlformats.org/officeDocument/2006/relationships/slide" Target="slide87.xml"/><Relationship Id="rId2" Type="http://schemas.openxmlformats.org/officeDocument/2006/relationships/slide" Target="slide8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slide" Target="slide8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5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7.png"/><Relationship Id="rId4" Type="http://schemas.openxmlformats.org/officeDocument/2006/relationships/image" Target="../media/image55.png"/><Relationship Id="rId9" Type="http://schemas.openxmlformats.org/officeDocument/2006/relationships/image" Target="../media/image60.png"/></Relationships>
</file>

<file path=ppt/slides/_rels/slide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3.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4.pn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5.png"/><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7.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8.png"/><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0.png"/><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slide" Target="slide73.xml"/><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3.png"/><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5.png"/><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tags" Target="../tags/tag3.xml"/><Relationship Id="rId5" Type="http://schemas.openxmlformats.org/officeDocument/2006/relationships/image" Target="../media/image76.png"/><Relationship Id="rId4" Type="http://schemas.openxmlformats.org/officeDocument/2006/relationships/image" Target="../media/image38.png"/></Relationships>
</file>

<file path=ppt/slides/_rels/slide7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8.xml"/><Relationship Id="rId1" Type="http://schemas.openxmlformats.org/officeDocument/2006/relationships/tags" Target="../tags/tag4.xml"/><Relationship Id="rId4" Type="http://schemas.openxmlformats.org/officeDocument/2006/relationships/image" Target="../media/image77.png"/></Relationships>
</file>

<file path=ppt/slides/_rels/slide7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7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7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8" Type="http://schemas.openxmlformats.org/officeDocument/2006/relationships/image" Target="../media/image91.jpeg"/><Relationship Id="rId3" Type="http://schemas.openxmlformats.org/officeDocument/2006/relationships/image" Target="../media/image87.jpeg"/><Relationship Id="rId7" Type="http://schemas.openxmlformats.org/officeDocument/2006/relationships/image" Target="../media/image90.png"/><Relationship Id="rId2" Type="http://schemas.openxmlformats.org/officeDocument/2006/relationships/hyperlink" Target="file:///C:\Program%20Files" TargetMode="External"/><Relationship Id="rId1" Type="http://schemas.openxmlformats.org/officeDocument/2006/relationships/slideLayout" Target="../slideLayouts/slideLayout5.xml"/><Relationship Id="rId6" Type="http://schemas.openxmlformats.org/officeDocument/2006/relationships/image" Target="../media/image89.jpeg"/><Relationship Id="rId11" Type="http://schemas.openxmlformats.org/officeDocument/2006/relationships/slide" Target="slide14.xml"/><Relationship Id="rId5" Type="http://schemas.openxmlformats.org/officeDocument/2006/relationships/image" Target="../media/image88.png"/><Relationship Id="rId10" Type="http://schemas.openxmlformats.org/officeDocument/2006/relationships/image" Target="../media/image93.jpeg"/><Relationship Id="rId4" Type="http://schemas.openxmlformats.org/officeDocument/2006/relationships/image" Target="../media/image7.png"/><Relationship Id="rId9" Type="http://schemas.openxmlformats.org/officeDocument/2006/relationships/image" Target="../media/image92.jpeg"/></Relationships>
</file>

<file path=ppt/slides/_rels/slide79.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5.jpeg"/><Relationship Id="rId7" Type="http://schemas.openxmlformats.org/officeDocument/2006/relationships/image" Target="../media/image99.jpeg"/><Relationship Id="rId2" Type="http://schemas.openxmlformats.org/officeDocument/2006/relationships/image" Target="../media/image94.jpeg"/><Relationship Id="rId1" Type="http://schemas.openxmlformats.org/officeDocument/2006/relationships/slideLayout" Target="../slideLayouts/slideLayout5.xml"/><Relationship Id="rId6" Type="http://schemas.openxmlformats.org/officeDocument/2006/relationships/image" Target="../media/image98.jpeg"/><Relationship Id="rId5" Type="http://schemas.openxmlformats.org/officeDocument/2006/relationships/image" Target="../media/image97.png"/><Relationship Id="rId10" Type="http://schemas.openxmlformats.org/officeDocument/2006/relationships/image" Target="../media/image7.png"/><Relationship Id="rId4" Type="http://schemas.openxmlformats.org/officeDocument/2006/relationships/image" Target="../media/image96.png"/><Relationship Id="rId9" Type="http://schemas.openxmlformats.org/officeDocument/2006/relationships/slide" Target="slide14.xml"/></Relationships>
</file>

<file path=ppt/slides/_rels/slide80.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2.png"/><Relationship Id="rId7" Type="http://schemas.openxmlformats.org/officeDocument/2006/relationships/image" Target="../media/image105.png"/><Relationship Id="rId2" Type="http://schemas.openxmlformats.org/officeDocument/2006/relationships/image" Target="../media/image101.png"/><Relationship Id="rId1" Type="http://schemas.openxmlformats.org/officeDocument/2006/relationships/slideLayout" Target="../slideLayouts/slideLayout2.xml"/><Relationship Id="rId6" Type="http://schemas.openxmlformats.org/officeDocument/2006/relationships/image" Target="../media/image104.png"/><Relationship Id="rId5" Type="http://schemas.openxmlformats.org/officeDocument/2006/relationships/image" Target="../media/image103.png"/><Relationship Id="rId10" Type="http://schemas.openxmlformats.org/officeDocument/2006/relationships/slide" Target="slide36.xml"/><Relationship Id="rId4" Type="http://schemas.openxmlformats.org/officeDocument/2006/relationships/image" Target="../media/image7.png"/><Relationship Id="rId9" Type="http://schemas.openxmlformats.org/officeDocument/2006/relationships/image" Target="../media/image107.jpeg"/></Relationships>
</file>

<file path=ppt/slides/_rels/slide8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8.png"/><Relationship Id="rId1" Type="http://schemas.openxmlformats.org/officeDocument/2006/relationships/slideLayout" Target="../slideLayouts/slideLayout2.xml"/><Relationship Id="rId6" Type="http://schemas.openxmlformats.org/officeDocument/2006/relationships/slide" Target="slide36.xml"/><Relationship Id="rId5" Type="http://schemas.openxmlformats.org/officeDocument/2006/relationships/image" Target="../media/image110.png"/><Relationship Id="rId4" Type="http://schemas.openxmlformats.org/officeDocument/2006/relationships/image" Target="../media/image109.png"/></Relationships>
</file>

<file path=ppt/slides/_rels/slide86.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4.png"/><Relationship Id="rId5" Type="http://schemas.openxmlformats.org/officeDocument/2006/relationships/image" Target="../media/image113.png"/><Relationship Id="rId10" Type="http://schemas.openxmlformats.org/officeDocument/2006/relationships/slide" Target="slide37.xml"/><Relationship Id="rId4" Type="http://schemas.openxmlformats.org/officeDocument/2006/relationships/image" Target="../media/image112.png"/><Relationship Id="rId9" Type="http://schemas.openxmlformats.org/officeDocument/2006/relationships/image" Target="../media/image117.png"/></Relationships>
</file>

<file path=ppt/slides/_rels/slide87.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image" Target="../media/image7.png"/><Relationship Id="rId7" Type="http://schemas.openxmlformats.org/officeDocument/2006/relationships/image" Target="../media/image122.jpeg"/><Relationship Id="rId2" Type="http://schemas.openxmlformats.org/officeDocument/2006/relationships/image" Target="../media/image118.jpeg"/><Relationship Id="rId1" Type="http://schemas.openxmlformats.org/officeDocument/2006/relationships/slideLayout" Target="../slideLayouts/slideLayout2.xml"/><Relationship Id="rId6" Type="http://schemas.openxmlformats.org/officeDocument/2006/relationships/image" Target="../media/image121.jpeg"/><Relationship Id="rId5" Type="http://schemas.openxmlformats.org/officeDocument/2006/relationships/image" Target="../media/image120.jpeg"/><Relationship Id="rId10" Type="http://schemas.openxmlformats.org/officeDocument/2006/relationships/slide" Target="slide37.xml"/><Relationship Id="rId4" Type="http://schemas.openxmlformats.org/officeDocument/2006/relationships/image" Target="../media/image119.jpeg"/><Relationship Id="rId9" Type="http://schemas.openxmlformats.org/officeDocument/2006/relationships/image" Target="../media/image124.jpeg"/></Relationships>
</file>

<file path=ppt/slides/_rels/slide88.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slide" Target="slide38.xml"/><Relationship Id="rId4" Type="http://schemas.openxmlformats.org/officeDocument/2006/relationships/image" Target="../media/image126.png"/></Relationships>
</file>

<file path=ppt/slides/_rels/slide8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2.xml"/><Relationship Id="rId5" Type="http://schemas.openxmlformats.org/officeDocument/2006/relationships/slide" Target="slide38.xml"/><Relationship Id="rId4" Type="http://schemas.openxmlformats.org/officeDocument/2006/relationships/image" Target="../media/image7.png"/></Relationships>
</file>

<file path=ppt/slides/_rels/slide90.xml.rels><?xml version="1.0" encoding="UTF-8" standalone="yes"?>
<Relationships xmlns="http://schemas.openxmlformats.org/package/2006/relationships"><Relationship Id="rId2" Type="http://schemas.openxmlformats.org/officeDocument/2006/relationships/slide" Target="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descr="линза символ1.jpg"/>
          <p:cNvPicPr>
            <a:picLocks noChangeAspect="1"/>
          </p:cNvPicPr>
          <p:nvPr/>
        </p:nvPicPr>
        <p:blipFill>
          <a:blip r:embed="rId2"/>
          <a:stretch>
            <a:fillRect/>
          </a:stretch>
        </p:blipFill>
        <p:spPr>
          <a:xfrm>
            <a:off x="2143108" y="3214686"/>
            <a:ext cx="3669792" cy="1865376"/>
          </a:xfrm>
          <a:prstGeom prst="rect">
            <a:avLst/>
          </a:prstGeom>
        </p:spPr>
      </p:pic>
      <p:sp>
        <p:nvSpPr>
          <p:cNvPr id="2" name="Заголовок 1"/>
          <p:cNvSpPr>
            <a:spLocks noGrp="1"/>
          </p:cNvSpPr>
          <p:nvPr>
            <p:ph type="ctrTitle"/>
          </p:nvPr>
        </p:nvSpPr>
        <p:spPr/>
        <p:txBody>
          <a:bodyPr/>
          <a:lstStyle/>
          <a:p>
            <a:r>
              <a:rPr lang="ru-RU" dirty="0" smtClean="0"/>
              <a:t>Линзы</a:t>
            </a:r>
            <a:br>
              <a:rPr lang="ru-RU" dirty="0" smtClean="0"/>
            </a:br>
            <a:r>
              <a:rPr lang="ru-RU" dirty="0" smtClean="0"/>
              <a:t>Построение изображений в линзах</a:t>
            </a:r>
            <a:endParaRPr lang="ru-RU" dirty="0"/>
          </a:p>
        </p:txBody>
      </p:sp>
      <p:sp>
        <p:nvSpPr>
          <p:cNvPr id="4" name="Прямоугольник 3"/>
          <p:cNvSpPr/>
          <p:nvPr/>
        </p:nvSpPr>
        <p:spPr>
          <a:xfrm>
            <a:off x="2571736" y="5072074"/>
            <a:ext cx="3071834" cy="1015663"/>
          </a:xfrm>
          <a:prstGeom prst="rect">
            <a:avLst/>
          </a:prstGeom>
        </p:spPr>
        <p:txBody>
          <a:bodyPr wrap="square">
            <a:spAutoFit/>
          </a:bodyPr>
          <a:lstStyle/>
          <a:p>
            <a:pPr algn="ctr"/>
            <a:r>
              <a:rPr lang="ru-RU" sz="2000" dirty="0" smtClean="0"/>
              <a:t>Шевцова </a:t>
            </a:r>
          </a:p>
          <a:p>
            <a:pPr algn="ctr"/>
            <a:r>
              <a:rPr lang="ru-RU" sz="2000" dirty="0" smtClean="0"/>
              <a:t>Эвелина Николаевна, </a:t>
            </a:r>
          </a:p>
          <a:p>
            <a:pPr algn="ctr"/>
            <a:r>
              <a:rPr lang="ru-RU" sz="2000" dirty="0" smtClean="0"/>
              <a:t>МОУ Аннинский лицей </a:t>
            </a:r>
            <a:endParaRPr lang="ru-RU" sz="2000" dirty="0"/>
          </a:p>
        </p:txBody>
      </p:sp>
      <p:pic>
        <p:nvPicPr>
          <p:cNvPr id="8" name="Рисунок 7" descr="человечек1.jpg"/>
          <p:cNvPicPr>
            <a:picLocks noChangeAspect="1"/>
          </p:cNvPicPr>
          <p:nvPr/>
        </p:nvPicPr>
        <p:blipFill>
          <a:blip r:embed="rId3"/>
          <a:stretch>
            <a:fillRect/>
          </a:stretch>
        </p:blipFill>
        <p:spPr>
          <a:xfrm>
            <a:off x="-2291003" y="3143248"/>
            <a:ext cx="2291003" cy="3516817"/>
          </a:xfrm>
          <a:prstGeom prst="rect">
            <a:avLst/>
          </a:prstGeom>
        </p:spPr>
      </p:pic>
      <p:pic>
        <p:nvPicPr>
          <p:cNvPr id="11" name="Рисунок 10" descr="линза символ2.jpg"/>
          <p:cNvPicPr>
            <a:picLocks noChangeAspect="1"/>
          </p:cNvPicPr>
          <p:nvPr/>
        </p:nvPicPr>
        <p:blipFill>
          <a:blip r:embed="rId4"/>
          <a:stretch>
            <a:fillRect/>
          </a:stretch>
        </p:blipFill>
        <p:spPr>
          <a:xfrm>
            <a:off x="5643570" y="3571876"/>
            <a:ext cx="3035808" cy="275539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63" presetClass="path" presetSubtype="0" accel="50000" decel="50000" fill="hold" nodeType="clickEffect">
                                  <p:stCondLst>
                                    <p:cond delay="0"/>
                                  </p:stCondLst>
                                  <p:childTnLst>
                                    <p:animMotion origin="layout" path="M 0.03715 0.00325 L 0.28716 0.00325 " pathEditMode="relative" rAng="0" ptsTypes="AA">
                                      <p:cBhvr>
                                        <p:cTn id="21" dur="2000" fill="hold"/>
                                        <p:tgtEl>
                                          <p:spTgt spid="8"/>
                                        </p:tgtEl>
                                        <p:attrNameLst>
                                          <p:attrName>ppt_x</p:attrName>
                                          <p:attrName>ppt_y</p:attrName>
                                        </p:attrNameLst>
                                      </p:cBhvr>
                                      <p:rCtr x="125" y="0"/>
                                    </p:animMotion>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quarter" idx="1"/>
          </p:nvPr>
        </p:nvSpPr>
        <p:spPr>
          <a:xfrm>
            <a:off x="914400" y="428604"/>
            <a:ext cx="7772400" cy="5591196"/>
          </a:xfrm>
        </p:spPr>
        <p:txBody>
          <a:bodyPr>
            <a:normAutofit/>
          </a:bodyPr>
          <a:lstStyle/>
          <a:p>
            <a:r>
              <a:rPr lang="ru-RU" dirty="0" smtClean="0"/>
              <a:t>Преломление света на плоских границах (треугольная призма, плоскопараллельная пластинка) приводит к смещению изображений относительно предметов без изменения их размеров. Преломление света на прозрачных оптически однородных телах, ограниченных сферическими поверхностями приводит к образованию изображений, отличающихся по размерам от предметов – увеличенных, уменьшенных (в отдельных случаях равных).</a:t>
            </a:r>
          </a:p>
          <a:p>
            <a:r>
              <a:rPr lang="ru-RU" dirty="0" smtClean="0"/>
              <a:t>Прозрачные тела, ограниченные двумя сферическими поверхностями, называют линзами. </a:t>
            </a:r>
          </a:p>
        </p:txBody>
      </p:sp>
      <p:sp>
        <p:nvSpPr>
          <p:cNvPr id="1464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sz="quarter" idx="1"/>
          </p:nvPr>
        </p:nvSpPr>
        <p:spPr>
          <a:xfrm>
            <a:off x="914400" y="428604"/>
            <a:ext cx="7772400" cy="5591196"/>
          </a:xfrm>
        </p:spPr>
        <p:txBody>
          <a:bodyPr>
            <a:normAutofit/>
          </a:bodyPr>
          <a:lstStyle/>
          <a:p>
            <a:r>
              <a:rPr lang="ru-RU" sz="2800" dirty="0" smtClean="0"/>
              <a:t>Линзы являются важнейшим элементом разнообразных оптических приборов и систем, начиная от простейших очков, кончая микроскопами и гигантскими телескопами, позволяющими существенно расширить область видения.</a:t>
            </a:r>
          </a:p>
          <a:p>
            <a:r>
              <a:rPr lang="ru-RU" sz="2800" dirty="0" smtClean="0"/>
              <a:t>Линзы для видимого света обычно изготовляют из стекла; для ультрафиолетового излучения — из кварца, флюорита, фторида лития и др.; для инфракрасного излучения — из кремния, германия, флюорита, фторида лития и др.</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a:t>
            </a:r>
            <a:endParaRPr lang="ru-RU" dirty="0"/>
          </a:p>
        </p:txBody>
      </p:sp>
      <p:sp>
        <p:nvSpPr>
          <p:cNvPr id="3" name="Содержимое 2"/>
          <p:cNvSpPr>
            <a:spLocks noGrp="1"/>
          </p:cNvSpPr>
          <p:nvPr>
            <p:ph sz="quarter" idx="1"/>
          </p:nvPr>
        </p:nvSpPr>
        <p:spPr/>
        <p:txBody>
          <a:bodyPr>
            <a:normAutofit fontScale="70000" lnSpcReduction="20000"/>
          </a:bodyPr>
          <a:lstStyle/>
          <a:p>
            <a:pPr marL="514350" indent="-514350">
              <a:buNone/>
            </a:pPr>
            <a:r>
              <a:rPr lang="ru-RU" dirty="0" smtClean="0"/>
              <a:t>1. Презентация учебного материала</a:t>
            </a:r>
            <a:r>
              <a:rPr lang="en-US" dirty="0" smtClean="0"/>
              <a:t> </a:t>
            </a:r>
            <a:r>
              <a:rPr lang="ru-RU" dirty="0" smtClean="0"/>
              <a:t>через мультимедиа</a:t>
            </a:r>
            <a:r>
              <a:rPr lang="en-US" dirty="0" smtClean="0"/>
              <a:t> </a:t>
            </a:r>
            <a:r>
              <a:rPr lang="ru-RU" dirty="0" smtClean="0"/>
              <a:t>проектор.</a:t>
            </a:r>
          </a:p>
          <a:p>
            <a:pPr marL="514350" indent="-514350"/>
            <a:r>
              <a:rPr lang="ru-RU" dirty="0" smtClean="0"/>
              <a:t>Линзы. Главные точки, линии, плоскости.</a:t>
            </a:r>
          </a:p>
          <a:p>
            <a:pPr marL="514350" indent="-514350"/>
            <a:r>
              <a:rPr lang="ru-RU" dirty="0" smtClean="0"/>
              <a:t>Недостатки линз.</a:t>
            </a:r>
          </a:p>
          <a:p>
            <a:pPr marL="514350" indent="-514350"/>
            <a:r>
              <a:rPr lang="ru-RU" dirty="0" smtClean="0"/>
              <a:t>Построение изображения в тонких линзах.</a:t>
            </a:r>
          </a:p>
          <a:p>
            <a:pPr marL="514350" indent="-514350">
              <a:buNone/>
            </a:pPr>
            <a:r>
              <a:rPr lang="ru-RU" dirty="0" smtClean="0"/>
              <a:t>2. Задания для самоконтроля: решение интерактивных задач на построение изображений в линзах с проверкой выполнения. Работа с </a:t>
            </a:r>
            <a:r>
              <a:rPr lang="en-US" dirty="0" smtClean="0"/>
              <a:t>CD </a:t>
            </a:r>
            <a:r>
              <a:rPr lang="ru-RU" dirty="0" smtClean="0"/>
              <a:t>«Физика, 7-11 кл. Библиотека наглядных пособий». 1С: Школа.</a:t>
            </a:r>
          </a:p>
          <a:p>
            <a:pPr marL="514350" indent="-514350">
              <a:buNone/>
            </a:pPr>
            <a:r>
              <a:rPr lang="ru-RU" dirty="0" smtClean="0"/>
              <a:t>3. Решение задач на построение. Работа с интерактивной доской</a:t>
            </a:r>
            <a:r>
              <a:rPr lang="en-US" dirty="0" smtClean="0"/>
              <a:t> </a:t>
            </a:r>
            <a:r>
              <a:rPr lang="en-US" dirty="0" err="1" smtClean="0">
                <a:latin typeface="Cambria" pitchFamily="18" charset="0"/>
              </a:rPr>
              <a:t>Interwrite</a:t>
            </a:r>
            <a:r>
              <a:rPr lang="ru-RU" dirty="0" smtClean="0">
                <a:latin typeface="Cambria" pitchFamily="18" charset="0"/>
              </a:rPr>
              <a:t> </a:t>
            </a:r>
            <a:r>
              <a:rPr lang="en-US" smtClean="0">
                <a:latin typeface="Cambria" pitchFamily="18" charset="0"/>
              </a:rPr>
              <a:t>Board</a:t>
            </a:r>
            <a:r>
              <a:rPr lang="ru-RU" smtClean="0"/>
              <a:t>.</a:t>
            </a:r>
            <a:endParaRPr lang="ru-RU" dirty="0" smtClean="0"/>
          </a:p>
          <a:p>
            <a:pPr marL="514350" indent="-514350">
              <a:buNone/>
            </a:pPr>
            <a:r>
              <a:rPr lang="ru-RU" dirty="0" smtClean="0"/>
              <a:t>4. Тестовый контроль. Работа с системой</a:t>
            </a:r>
            <a:r>
              <a:rPr lang="en-US" dirty="0" smtClean="0"/>
              <a:t> </a:t>
            </a:r>
            <a:r>
              <a:rPr lang="ru-RU" dirty="0" smtClean="0"/>
              <a:t>оперативного контроля знаний </a:t>
            </a:r>
            <a:r>
              <a:rPr lang="en-US" dirty="0" err="1" smtClean="0">
                <a:latin typeface="Cambria" pitchFamily="18" charset="0"/>
              </a:rPr>
              <a:t>Interwrite</a:t>
            </a:r>
            <a:r>
              <a:rPr lang="ru-RU" dirty="0" smtClean="0">
                <a:latin typeface="Cambria" pitchFamily="18" charset="0"/>
              </a:rPr>
              <a:t> </a:t>
            </a:r>
            <a:r>
              <a:rPr lang="en-US" dirty="0" smtClean="0">
                <a:latin typeface="Cambria" pitchFamily="18" charset="0"/>
              </a:rPr>
              <a:t>PRS.</a:t>
            </a:r>
            <a:endParaRPr lang="ru-RU" dirty="0" smtClean="0">
              <a:latin typeface="Cambria" pitchFamily="18" charset="0"/>
            </a:endParaRPr>
          </a:p>
          <a:p>
            <a:pPr marL="514350" indent="-514350">
              <a:buNone/>
            </a:pPr>
            <a:r>
              <a:rPr lang="ru-RU" dirty="0" smtClean="0"/>
              <a:t>5. Интерактивное домашнее задание. Работа с </a:t>
            </a:r>
            <a:r>
              <a:rPr lang="en-US" dirty="0" smtClean="0"/>
              <a:t>CD </a:t>
            </a:r>
            <a:r>
              <a:rPr lang="ru-RU" dirty="0" smtClean="0"/>
              <a:t>«Физика, 10-11 кл. Подготовка к ЕГЭ.» 1С: Школа.</a:t>
            </a:r>
          </a:p>
          <a:p>
            <a:pPr marL="514350" indent="-514350">
              <a:buNone/>
            </a:pPr>
            <a:r>
              <a:rPr lang="ru-RU" dirty="0" smtClean="0"/>
              <a:t>6. Итоги</a:t>
            </a:r>
          </a:p>
          <a:p>
            <a:pPr marL="514350" indent="-514350">
              <a:buNone/>
            </a:pPr>
            <a:endParaRPr lang="ru-RU" dirty="0" smtClean="0"/>
          </a:p>
          <a:p>
            <a:pPr marL="514350" indent="-514350">
              <a:buFont typeface="+mj-lt"/>
              <a:buAutoNum type="arabicPeriod"/>
            </a:pPr>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4"/>
          <p:cNvSpPr>
            <a:spLocks noGrp="1"/>
          </p:cNvSpPr>
          <p:nvPr>
            <p:ph type="subTitle" idx="1"/>
          </p:nvPr>
        </p:nvSpPr>
        <p:spPr>
          <a:xfrm>
            <a:off x="2643174" y="3200400"/>
            <a:ext cx="6072230" cy="2871806"/>
          </a:xfrm>
        </p:spPr>
        <p:txBody>
          <a:bodyPr>
            <a:normAutofit fontScale="85000" lnSpcReduction="20000"/>
          </a:bodyPr>
          <a:lstStyle/>
          <a:p>
            <a:r>
              <a:rPr lang="ru-RU" dirty="0" smtClean="0"/>
              <a:t>Геометрические характеристики линз.</a:t>
            </a:r>
          </a:p>
          <a:p>
            <a:r>
              <a:rPr lang="ru-RU" dirty="0" smtClean="0"/>
              <a:t>Типы линз.</a:t>
            </a:r>
          </a:p>
          <a:p>
            <a:r>
              <a:rPr lang="ru-RU" dirty="0" smtClean="0"/>
              <a:t>Фокусное расстояние и оптическая сила линз.</a:t>
            </a:r>
          </a:p>
          <a:p>
            <a:r>
              <a:rPr lang="ru-RU" dirty="0" smtClean="0"/>
              <a:t>Зависимость фокусного расстояния от радиусов кривизны сферических поверхностей и относительного показателя преломления вещества линзы.</a:t>
            </a:r>
          </a:p>
          <a:p>
            <a:r>
              <a:rPr lang="ru-RU" dirty="0" smtClean="0"/>
              <a:t>Характерные точки, линии , плоскости собирающей и рассеивающей линз</a:t>
            </a:r>
          </a:p>
          <a:p>
            <a:endParaRPr lang="ru-RU" dirty="0" smtClean="0"/>
          </a:p>
          <a:p>
            <a:endParaRPr lang="ru-RU" dirty="0" smtClean="0"/>
          </a:p>
          <a:p>
            <a:endParaRPr lang="ru-RU" dirty="0"/>
          </a:p>
        </p:txBody>
      </p:sp>
      <p:sp>
        <p:nvSpPr>
          <p:cNvPr id="4" name="Заголовок 3"/>
          <p:cNvSpPr>
            <a:spLocks noGrp="1"/>
          </p:cNvSpPr>
          <p:nvPr>
            <p:ph type="ctrTitle"/>
          </p:nvPr>
        </p:nvSpPr>
        <p:spPr/>
        <p:txBody>
          <a:bodyPr>
            <a:normAutofit/>
          </a:bodyPr>
          <a:lstStyle/>
          <a:p>
            <a:r>
              <a:rPr lang="ru-RU" dirty="0" smtClean="0"/>
              <a:t>Линзы</a:t>
            </a:r>
            <a:br>
              <a:rPr lang="ru-RU" dirty="0" smtClean="0"/>
            </a:br>
            <a:r>
              <a:rPr lang="ru-RU" dirty="0" smtClean="0"/>
              <a:t> Главные точки, линии, плоскости</a:t>
            </a:r>
            <a:endParaRPr lang="ru-RU" dirty="0"/>
          </a:p>
        </p:txBody>
      </p:sp>
      <p:pic>
        <p:nvPicPr>
          <p:cNvPr id="6" name="Рисунок 5" descr="человечек1.jpg"/>
          <p:cNvPicPr>
            <a:picLocks noChangeAspect="1"/>
          </p:cNvPicPr>
          <p:nvPr/>
        </p:nvPicPr>
        <p:blipFill>
          <a:blip r:embed="rId2"/>
          <a:stretch>
            <a:fillRect/>
          </a:stretch>
        </p:blipFill>
        <p:spPr>
          <a:xfrm>
            <a:off x="-2291003" y="3143248"/>
            <a:ext cx="2291003" cy="351681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3" presetClass="path" presetSubtype="0" accel="50000" decel="50000" fill="hold" nodeType="clickEffect">
                                  <p:stCondLst>
                                    <p:cond delay="0"/>
                                  </p:stCondLst>
                                  <p:childTnLst>
                                    <p:animMotion origin="layout" path="M 0.04236 -0.00463 L 0.29236 -0.00463 " pathEditMode="relative" rAng="0" ptsTypes="AA">
                                      <p:cBhvr>
                                        <p:cTn id="13" dur="2000" fill="hold"/>
                                        <p:tgtEl>
                                          <p:spTgt spid="6"/>
                                        </p:tgtEl>
                                        <p:attrNameLst>
                                          <p:attrName>ppt_x</p:attrName>
                                          <p:attrName>ppt_y</p:attrName>
                                        </p:attrNameLst>
                                      </p:cBhvr>
                                      <p:rCtr x="125" y="0"/>
                                    </p:animMotion>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28" name="Rectangle 36"/>
          <p:cNvSpPr>
            <a:spLocks noGrp="1" noChangeArrowheads="1"/>
          </p:cNvSpPr>
          <p:nvPr>
            <p:ph type="title"/>
          </p:nvPr>
        </p:nvSpPr>
        <p:spPr/>
        <p:txBody>
          <a:bodyPr/>
          <a:lstStyle/>
          <a:p>
            <a:r>
              <a:rPr lang="ru-RU" sz="3600" dirty="0"/>
              <a:t>Сферическая линза</a:t>
            </a:r>
          </a:p>
        </p:txBody>
      </p:sp>
      <p:sp>
        <p:nvSpPr>
          <p:cNvPr id="33834" name="Rectangle 42"/>
          <p:cNvSpPr>
            <a:spLocks noGrp="1" noChangeArrowheads="1"/>
          </p:cNvSpPr>
          <p:nvPr>
            <p:ph type="body" sz="half" idx="1"/>
          </p:nvPr>
        </p:nvSpPr>
        <p:spPr>
          <a:xfrm>
            <a:off x="4572000" y="3786190"/>
            <a:ext cx="4271966" cy="2571768"/>
          </a:xfrm>
          <a:noFill/>
          <a:ln/>
        </p:spPr>
        <p:txBody>
          <a:bodyPr>
            <a:normAutofit/>
          </a:bodyPr>
          <a:lstStyle/>
          <a:p>
            <a:r>
              <a:rPr lang="ru-RU" sz="1800" dirty="0" smtClean="0"/>
              <a:t>Отрезок </a:t>
            </a:r>
            <a:r>
              <a:rPr lang="ru-RU" sz="1800" dirty="0"/>
              <a:t>оптической оси, </a:t>
            </a:r>
            <a:r>
              <a:rPr lang="ru-RU" sz="1800" dirty="0" smtClean="0"/>
              <a:t>заключённый </a:t>
            </a:r>
            <a:r>
              <a:rPr lang="ru-RU" sz="1800" dirty="0"/>
              <a:t>между сферами, ограничивающими линзу, называется толщиной линзы </a:t>
            </a:r>
            <a:r>
              <a:rPr lang="en-US" sz="1800" i="1" dirty="0" smtClean="0"/>
              <a:t>l</a:t>
            </a:r>
            <a:r>
              <a:rPr lang="ru-RU" sz="1800" dirty="0" smtClean="0"/>
              <a:t>. </a:t>
            </a:r>
            <a:r>
              <a:rPr lang="ru-RU" sz="1800" dirty="0"/>
              <a:t>Линза называется </a:t>
            </a:r>
            <a:r>
              <a:rPr lang="ru-RU" sz="1800" b="1" dirty="0"/>
              <a:t>тонкой</a:t>
            </a:r>
            <a:r>
              <a:rPr lang="ru-RU" sz="1800" dirty="0"/>
              <a:t>, если </a:t>
            </a:r>
            <a:r>
              <a:rPr lang="ru-RU" sz="1800" dirty="0" smtClean="0"/>
              <a:t> </a:t>
            </a:r>
            <a:r>
              <a:rPr lang="en-US" sz="1800" i="1" dirty="0" smtClean="0"/>
              <a:t>l </a:t>
            </a:r>
            <a:r>
              <a:rPr lang="ru-RU" sz="1800" dirty="0" smtClean="0"/>
              <a:t>&lt;&lt; </a:t>
            </a:r>
            <a:r>
              <a:rPr lang="ru-RU" sz="1800" i="1" dirty="0" smtClean="0"/>
              <a:t>R</a:t>
            </a:r>
            <a:r>
              <a:rPr lang="ru-RU" sz="1800" i="1" baseline="-25000" dirty="0" smtClean="0"/>
              <a:t>1</a:t>
            </a:r>
            <a:r>
              <a:rPr lang="ru-RU" sz="1800" i="1" dirty="0" smtClean="0"/>
              <a:t> </a:t>
            </a:r>
            <a:r>
              <a:rPr lang="ru-RU" sz="1800" dirty="0" smtClean="0"/>
              <a:t>и </a:t>
            </a:r>
            <a:r>
              <a:rPr lang="en-US" sz="1800" i="1" dirty="0" smtClean="0"/>
              <a:t>l</a:t>
            </a:r>
            <a:r>
              <a:rPr lang="ru-RU" sz="1800" dirty="0" smtClean="0"/>
              <a:t> </a:t>
            </a:r>
            <a:r>
              <a:rPr lang="ru-RU" sz="1800" dirty="0"/>
              <a:t>&lt;&lt; </a:t>
            </a:r>
            <a:r>
              <a:rPr lang="ru-RU" sz="1800" i="1" dirty="0" smtClean="0"/>
              <a:t>R</a:t>
            </a:r>
            <a:r>
              <a:rPr lang="ru-RU" sz="1800" i="1" baseline="-25000" dirty="0" smtClean="0"/>
              <a:t>2</a:t>
            </a:r>
            <a:r>
              <a:rPr lang="ru-RU" sz="1800" i="1" dirty="0" smtClean="0"/>
              <a:t> </a:t>
            </a:r>
            <a:r>
              <a:rPr lang="ru-RU" sz="1800" dirty="0" smtClean="0"/>
              <a:t>, </a:t>
            </a:r>
            <a:r>
              <a:rPr lang="ru-RU" sz="1800" dirty="0"/>
              <a:t>где </a:t>
            </a:r>
            <a:r>
              <a:rPr lang="ru-RU" sz="1800" i="1" dirty="0" smtClean="0"/>
              <a:t>R</a:t>
            </a:r>
            <a:r>
              <a:rPr lang="ru-RU" sz="1800" i="1" baseline="-25000" dirty="0" smtClean="0"/>
              <a:t>1</a:t>
            </a:r>
            <a:r>
              <a:rPr lang="ru-RU" sz="1800" dirty="0" smtClean="0"/>
              <a:t> </a:t>
            </a:r>
            <a:r>
              <a:rPr lang="ru-RU" sz="1800" dirty="0"/>
              <a:t>и </a:t>
            </a:r>
            <a:r>
              <a:rPr lang="ru-RU" sz="1800" i="1" dirty="0" smtClean="0"/>
              <a:t>R</a:t>
            </a:r>
            <a:r>
              <a:rPr lang="ru-RU" sz="1800" i="1" baseline="-25000" dirty="0" smtClean="0"/>
              <a:t>2</a:t>
            </a:r>
            <a:r>
              <a:rPr lang="ru-RU" sz="1800" dirty="0" smtClean="0"/>
              <a:t> </a:t>
            </a:r>
            <a:r>
              <a:rPr lang="ru-RU" sz="1800" dirty="0"/>
              <a:t>– радиусы сфер, ограничивающих линзу. Эти радиусы называются </a:t>
            </a:r>
            <a:r>
              <a:rPr lang="ru-RU" sz="1800" b="1" dirty="0"/>
              <a:t>радиусами кривизны </a:t>
            </a:r>
            <a:r>
              <a:rPr lang="ru-RU" sz="1800" dirty="0"/>
              <a:t>поверхностей линзы. </a:t>
            </a:r>
          </a:p>
          <a:p>
            <a:endParaRPr lang="ru-RU" sz="2400" dirty="0"/>
          </a:p>
        </p:txBody>
      </p:sp>
      <p:sp>
        <p:nvSpPr>
          <p:cNvPr id="33829" name="Rectangle 37"/>
          <p:cNvSpPr>
            <a:spLocks noGrp="1" noChangeArrowheads="1"/>
          </p:cNvSpPr>
          <p:nvPr>
            <p:ph sz="half" idx="2"/>
          </p:nvPr>
        </p:nvSpPr>
        <p:spPr>
          <a:xfrm>
            <a:off x="642910" y="1714488"/>
            <a:ext cx="3771900" cy="4714908"/>
          </a:xfrm>
        </p:spPr>
        <p:txBody>
          <a:bodyPr>
            <a:normAutofit/>
          </a:bodyPr>
          <a:lstStyle/>
          <a:p>
            <a:r>
              <a:rPr lang="ru-RU" sz="1800" dirty="0" smtClean="0"/>
              <a:t>Линия </a:t>
            </a:r>
            <a:r>
              <a:rPr lang="ru-RU" sz="1800" i="1" dirty="0" smtClean="0"/>
              <a:t>О</a:t>
            </a:r>
            <a:r>
              <a:rPr lang="ru-RU" sz="1800" i="1" baseline="-25000" dirty="0" smtClean="0"/>
              <a:t>1</a:t>
            </a:r>
            <a:r>
              <a:rPr lang="ru-RU" sz="1800" i="1" dirty="0" smtClean="0"/>
              <a:t>О</a:t>
            </a:r>
            <a:r>
              <a:rPr lang="ru-RU" sz="1800" i="1" baseline="-25000" dirty="0" smtClean="0"/>
              <a:t>2</a:t>
            </a:r>
            <a:r>
              <a:rPr lang="ru-RU" sz="1800" dirty="0" smtClean="0"/>
              <a:t>, соединяющая центры сфер, ограничивающих поверхность линзы, называется </a:t>
            </a:r>
            <a:r>
              <a:rPr lang="ru-RU" sz="1800" b="1" dirty="0" smtClean="0"/>
              <a:t>главной оптической осью </a:t>
            </a:r>
            <a:r>
              <a:rPr lang="ru-RU" sz="1800" dirty="0" smtClean="0"/>
              <a:t>линзы.</a:t>
            </a:r>
          </a:p>
          <a:p>
            <a:r>
              <a:rPr lang="ru-RU" sz="1800" dirty="0" smtClean="0"/>
              <a:t> Плоскость </a:t>
            </a:r>
            <a:r>
              <a:rPr lang="ru-RU" sz="1800" i="1" dirty="0" smtClean="0"/>
              <a:t>Л</a:t>
            </a:r>
            <a:r>
              <a:rPr lang="ru-RU" sz="1800" i="1" baseline="-25000" dirty="0" smtClean="0"/>
              <a:t>1 </a:t>
            </a:r>
            <a:r>
              <a:rPr lang="ru-RU" sz="1800" i="1" dirty="0" smtClean="0"/>
              <a:t>Л</a:t>
            </a:r>
            <a:r>
              <a:rPr lang="ru-RU" sz="1800" i="1" baseline="-25000" dirty="0" smtClean="0"/>
              <a:t>2</a:t>
            </a:r>
            <a:r>
              <a:rPr lang="ru-RU" sz="1800" dirty="0" smtClean="0"/>
              <a:t>, проходящая через линию пересечения сфер, ограничивающих линзу, называется </a:t>
            </a:r>
            <a:r>
              <a:rPr lang="ru-RU" sz="1800" b="1" dirty="0" smtClean="0"/>
              <a:t>плоскостью линзы</a:t>
            </a:r>
            <a:r>
              <a:rPr lang="ru-RU" sz="1800" dirty="0" smtClean="0"/>
              <a:t>. Плоскость линзы перпендикулярна главной оптической оси линзы. </a:t>
            </a:r>
          </a:p>
          <a:p>
            <a:r>
              <a:rPr lang="ru-RU" sz="1800" dirty="0" smtClean="0"/>
              <a:t>Точка </a:t>
            </a:r>
            <a:r>
              <a:rPr lang="ru-RU" sz="1800" i="1" dirty="0" smtClean="0"/>
              <a:t>О</a:t>
            </a:r>
            <a:r>
              <a:rPr lang="ru-RU" sz="1800" dirty="0" smtClean="0"/>
              <a:t> пересечения плоскости линзы и ее главной оптической оси называется </a:t>
            </a:r>
            <a:r>
              <a:rPr lang="ru-RU" sz="1800" b="1" dirty="0" smtClean="0"/>
              <a:t>оптическим центром линзы. </a:t>
            </a:r>
          </a:p>
          <a:p>
            <a:endParaRPr lang="ru-RU" sz="1800" dirty="0" smtClean="0"/>
          </a:p>
          <a:p>
            <a:endParaRPr lang="ru-RU" sz="1800" dirty="0"/>
          </a:p>
        </p:txBody>
      </p:sp>
      <p:pic>
        <p:nvPicPr>
          <p:cNvPr id="6" name="Рисунок 5" descr="линза понятие.jpg"/>
          <p:cNvPicPr>
            <a:picLocks noChangeAspect="1"/>
          </p:cNvPicPr>
          <p:nvPr/>
        </p:nvPicPr>
        <p:blipFill>
          <a:blip r:embed="rId2"/>
          <a:stretch>
            <a:fillRect/>
          </a:stretch>
        </p:blipFill>
        <p:spPr>
          <a:xfrm>
            <a:off x="5072065" y="1285860"/>
            <a:ext cx="3770071" cy="24387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3829">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3829">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3829">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38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34" grpId="0" uiExpand="1" build="p"/>
      <p:bldP spid="3382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Геометрические характеристики линз</a:t>
            </a:r>
            <a:endParaRPr lang="ru-RU" dirty="0"/>
          </a:p>
        </p:txBody>
      </p:sp>
      <p:sp>
        <p:nvSpPr>
          <p:cNvPr id="7" name="Содержимое 6"/>
          <p:cNvSpPr>
            <a:spLocks noGrp="1"/>
          </p:cNvSpPr>
          <p:nvPr>
            <p:ph sz="quarter" idx="2"/>
          </p:nvPr>
        </p:nvSpPr>
        <p:spPr>
          <a:xfrm>
            <a:off x="928662" y="1447800"/>
            <a:ext cx="7754328" cy="1981200"/>
          </a:xfrm>
        </p:spPr>
        <p:txBody>
          <a:bodyPr>
            <a:normAutofit fontScale="92500" lnSpcReduction="10000"/>
          </a:bodyPr>
          <a:lstStyle/>
          <a:p>
            <a:r>
              <a:rPr lang="ru-RU" sz="2400" dirty="0" smtClean="0"/>
              <a:t>Для сферической поверхности, выпуклой относительно главной плоскости линзы, радиус кривизны считается положительным.</a:t>
            </a:r>
          </a:p>
          <a:p>
            <a:r>
              <a:rPr lang="ru-RU" sz="2400" dirty="0" smtClean="0"/>
              <a:t>Для сферической поверхности, вогнутой относительно главной плоскости линзы, радиус кривизны считается отрицательным.</a:t>
            </a:r>
          </a:p>
          <a:p>
            <a:endParaRPr lang="ru-RU" dirty="0"/>
          </a:p>
        </p:txBody>
      </p:sp>
      <p:pic>
        <p:nvPicPr>
          <p:cNvPr id="11" name="Рисунок 10" descr="радиусы кривизны.jpg"/>
          <p:cNvPicPr>
            <a:picLocks noChangeAspect="1"/>
          </p:cNvPicPr>
          <p:nvPr/>
        </p:nvPicPr>
        <p:blipFill>
          <a:blip r:embed="rId2"/>
          <a:stretch>
            <a:fillRect/>
          </a:stretch>
        </p:blipFill>
        <p:spPr>
          <a:xfrm>
            <a:off x="1142976" y="3643314"/>
            <a:ext cx="7132320" cy="24088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Типы линз</a:t>
            </a:r>
            <a:endParaRPr lang="ru-RU" dirty="0"/>
          </a:p>
        </p:txBody>
      </p:sp>
      <p:sp>
        <p:nvSpPr>
          <p:cNvPr id="3" name="Текст 2"/>
          <p:cNvSpPr>
            <a:spLocks noGrp="1"/>
          </p:cNvSpPr>
          <p:nvPr>
            <p:ph type="body" idx="2"/>
          </p:nvPr>
        </p:nvSpPr>
        <p:spPr>
          <a:xfrm>
            <a:off x="642910" y="1428736"/>
            <a:ext cx="7658128" cy="809612"/>
          </a:xfrm>
        </p:spPr>
        <p:txBody>
          <a:bodyPr>
            <a:normAutofit/>
          </a:bodyPr>
          <a:lstStyle/>
          <a:p>
            <a:r>
              <a:rPr lang="ru-RU" sz="2000" dirty="0" smtClean="0"/>
              <a:t>По форме ограничивающих сферических поверхностей различают шесть типов линз:</a:t>
            </a:r>
          </a:p>
          <a:p>
            <a:endParaRPr lang="ru-RU" sz="2000" dirty="0"/>
          </a:p>
        </p:txBody>
      </p:sp>
      <p:sp>
        <p:nvSpPr>
          <p:cNvPr id="6" name="Прямоугольник 5"/>
          <p:cNvSpPr/>
          <p:nvPr/>
        </p:nvSpPr>
        <p:spPr>
          <a:xfrm>
            <a:off x="5072066" y="5357826"/>
            <a:ext cx="3357554" cy="923330"/>
          </a:xfrm>
          <a:prstGeom prst="rect">
            <a:avLst/>
          </a:prstGeom>
        </p:spPr>
        <p:txBody>
          <a:bodyPr wrap="square">
            <a:spAutoFit/>
          </a:bodyPr>
          <a:lstStyle/>
          <a:p>
            <a:r>
              <a:rPr lang="ru-RU" dirty="0" smtClean="0"/>
              <a:t>4. Двояковогнутая</a:t>
            </a:r>
          </a:p>
          <a:p>
            <a:r>
              <a:rPr lang="ru-RU" dirty="0" smtClean="0"/>
              <a:t>5. Плоско-вогнутая</a:t>
            </a:r>
          </a:p>
          <a:p>
            <a:r>
              <a:rPr lang="ru-RU" dirty="0" smtClean="0"/>
              <a:t>6. Выпукло-вогнутая</a:t>
            </a:r>
          </a:p>
        </p:txBody>
      </p:sp>
      <p:sp>
        <p:nvSpPr>
          <p:cNvPr id="8" name="Прямоугольник 7"/>
          <p:cNvSpPr/>
          <p:nvPr/>
        </p:nvSpPr>
        <p:spPr>
          <a:xfrm>
            <a:off x="1142976" y="5357826"/>
            <a:ext cx="3357570" cy="923330"/>
          </a:xfrm>
          <a:prstGeom prst="rect">
            <a:avLst/>
          </a:prstGeom>
        </p:spPr>
        <p:txBody>
          <a:bodyPr wrap="square">
            <a:spAutoFit/>
          </a:bodyPr>
          <a:lstStyle/>
          <a:p>
            <a:pPr marL="342900" indent="-342900"/>
            <a:r>
              <a:rPr lang="ru-RU" dirty="0" smtClean="0"/>
              <a:t>1. Двояковыпуклая</a:t>
            </a:r>
          </a:p>
          <a:p>
            <a:r>
              <a:rPr lang="ru-RU" dirty="0" smtClean="0"/>
              <a:t>2. Плоско-выпуклая</a:t>
            </a:r>
          </a:p>
          <a:p>
            <a:r>
              <a:rPr lang="ru-RU" dirty="0" smtClean="0"/>
              <a:t>3. Вогнуто-выпуклая</a:t>
            </a:r>
            <a:endParaRPr lang="ru-RU" dirty="0"/>
          </a:p>
        </p:txBody>
      </p:sp>
      <p:pic>
        <p:nvPicPr>
          <p:cNvPr id="10" name="Рисунок 9" descr="Интерактивный.png"/>
          <p:cNvPicPr>
            <a:picLocks noChangeAspect="1"/>
          </p:cNvPicPr>
          <p:nvPr/>
        </p:nvPicPr>
        <p:blipFill>
          <a:blip r:embed="rId2"/>
          <a:stretch>
            <a:fillRect/>
          </a:stretch>
        </p:blipFill>
        <p:spPr>
          <a:xfrm>
            <a:off x="285720" y="5929330"/>
            <a:ext cx="536137" cy="536137"/>
          </a:xfrm>
          <a:prstGeom prst="rect">
            <a:avLst/>
          </a:prstGeom>
        </p:spPr>
      </p:pic>
      <p:pic>
        <p:nvPicPr>
          <p:cNvPr id="203778" name="Picture 2"/>
          <p:cNvPicPr>
            <a:picLocks noChangeAspect="1" noChangeArrowheads="1"/>
          </p:cNvPicPr>
          <p:nvPr/>
        </p:nvPicPr>
        <p:blipFill>
          <a:blip r:embed="rId3"/>
          <a:srcRect/>
          <a:stretch>
            <a:fillRect/>
          </a:stretch>
        </p:blipFill>
        <p:spPr bwMode="auto">
          <a:xfrm>
            <a:off x="1285852" y="2285992"/>
            <a:ext cx="6088380" cy="288226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203778"/>
                                        </p:tgtEl>
                                        <p:attrNameLst>
                                          <p:attrName>style.visibility</p:attrName>
                                        </p:attrNameLst>
                                      </p:cBhvr>
                                      <p:to>
                                        <p:strVal val="visible"/>
                                      </p:to>
                                    </p:set>
                                    <p:anim calcmode="lin" valueType="num">
                                      <p:cBhvr>
                                        <p:cTn id="11" dur="500" fill="hold"/>
                                        <p:tgtEl>
                                          <p:spTgt spid="203778"/>
                                        </p:tgtEl>
                                        <p:attrNameLst>
                                          <p:attrName>ppt_w</p:attrName>
                                        </p:attrNameLst>
                                      </p:cBhvr>
                                      <p:tavLst>
                                        <p:tav tm="0">
                                          <p:val>
                                            <p:fltVal val="0"/>
                                          </p:val>
                                        </p:tav>
                                        <p:tav tm="100000">
                                          <p:val>
                                            <p:strVal val="#ppt_w"/>
                                          </p:val>
                                        </p:tav>
                                      </p:tavLst>
                                    </p:anim>
                                    <p:anim calcmode="lin" valueType="num">
                                      <p:cBhvr>
                                        <p:cTn id="12" dur="500" fill="hold"/>
                                        <p:tgtEl>
                                          <p:spTgt spid="203778"/>
                                        </p:tgtEl>
                                        <p:attrNameLst>
                                          <p:attrName>ppt_h</p:attrName>
                                        </p:attrNameLst>
                                      </p:cBhvr>
                                      <p:tavLst>
                                        <p:tav tm="0">
                                          <p:val>
                                            <p:fltVal val="0"/>
                                          </p:val>
                                        </p:tav>
                                        <p:tav tm="100000">
                                          <p:val>
                                            <p:strVal val="#ppt_h"/>
                                          </p:val>
                                        </p:tav>
                                      </p:tavLst>
                                    </p:anim>
                                    <p:animEffect transition="in" filter="fade">
                                      <p:cBhvr>
                                        <p:cTn id="13" dur="500"/>
                                        <p:tgtEl>
                                          <p:spTgt spid="203778"/>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r>
              <a:rPr lang="ru-RU" dirty="0" smtClean="0"/>
              <a:t>Внешний вид основных типов линз</a:t>
            </a:r>
            <a:endParaRPr lang="ru-RU" dirty="0"/>
          </a:p>
        </p:txBody>
      </p:sp>
      <p:pic>
        <p:nvPicPr>
          <p:cNvPr id="5" name="Содержимое 4" descr="типы линз фотография.jpg"/>
          <p:cNvPicPr>
            <a:picLocks noGrp="1" noChangeAspect="1"/>
          </p:cNvPicPr>
          <p:nvPr>
            <p:ph sz="quarter" idx="1"/>
          </p:nvPr>
        </p:nvPicPr>
        <p:blipFill>
          <a:blip r:embed="rId2"/>
          <a:stretch>
            <a:fillRect/>
          </a:stretch>
        </p:blipFill>
        <p:spPr>
          <a:xfrm>
            <a:off x="1714480" y="1428736"/>
            <a:ext cx="6089676" cy="4572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74638"/>
            <a:ext cx="8501122" cy="1143000"/>
          </a:xfrm>
        </p:spPr>
        <p:txBody>
          <a:bodyPr>
            <a:noAutofit/>
          </a:bodyPr>
          <a:lstStyle/>
          <a:p>
            <a:r>
              <a:rPr lang="ru-RU" sz="2800" dirty="0" smtClean="0"/>
              <a:t>Задание 1: Постройте ход лучей в призме и сделайте вывод о характере отклонения лучей. </a:t>
            </a:r>
            <a:endParaRPr lang="ru-RU" sz="2800" dirty="0"/>
          </a:p>
        </p:txBody>
      </p:sp>
      <p:sp>
        <p:nvSpPr>
          <p:cNvPr id="5" name="Прямоугольник 4"/>
          <p:cNvSpPr/>
          <p:nvPr/>
        </p:nvSpPr>
        <p:spPr>
          <a:xfrm>
            <a:off x="1428728" y="1571612"/>
            <a:ext cx="7215238" cy="830997"/>
          </a:xfrm>
          <a:prstGeom prst="rect">
            <a:avLst/>
          </a:prstGeom>
        </p:spPr>
        <p:txBody>
          <a:bodyPr wrap="square">
            <a:spAutoFit/>
          </a:bodyPr>
          <a:lstStyle/>
          <a:p>
            <a:r>
              <a:rPr lang="ru-RU" sz="2400" dirty="0" smtClean="0"/>
              <a:t>Показатель преломления вещества призмы больше показателя преломления среды.</a:t>
            </a:r>
            <a:endParaRPr lang="ru-RU" sz="2400" dirty="0"/>
          </a:p>
        </p:txBody>
      </p:sp>
      <p:pic>
        <p:nvPicPr>
          <p:cNvPr id="6" name="Рисунок 5" descr="Интерактивный.png"/>
          <p:cNvPicPr>
            <a:picLocks noChangeAspect="1"/>
          </p:cNvPicPr>
          <p:nvPr/>
        </p:nvPicPr>
        <p:blipFill>
          <a:blip r:embed="rId2"/>
          <a:stretch>
            <a:fillRect/>
          </a:stretch>
        </p:blipFill>
        <p:spPr>
          <a:xfrm>
            <a:off x="285720" y="6072206"/>
            <a:ext cx="536137" cy="536137"/>
          </a:xfrm>
          <a:prstGeom prst="rect">
            <a:avLst/>
          </a:prstGeom>
        </p:spPr>
      </p:pic>
      <p:pic>
        <p:nvPicPr>
          <p:cNvPr id="7" name="Рисунок 6" descr="Рисунок1.jpg"/>
          <p:cNvPicPr>
            <a:picLocks noChangeAspect="1"/>
          </p:cNvPicPr>
          <p:nvPr/>
        </p:nvPicPr>
        <p:blipFill>
          <a:blip r:embed="rId3"/>
          <a:stretch>
            <a:fillRect/>
          </a:stretch>
        </p:blipFill>
        <p:spPr>
          <a:xfrm>
            <a:off x="1214414" y="2643182"/>
            <a:ext cx="6438900" cy="3019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05"/>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 calcmode="lin" valueType="num">
                                      <p:cBhvr>
                                        <p:cTn id="9" dur="500" fill="hold"/>
                                        <p:tgtEl>
                                          <p:spTgt spid="2"/>
                                        </p:tgtEl>
                                        <p:attrNameLst>
                                          <p:attrName>ppt_x</p:attrName>
                                        </p:attrNameLst>
                                      </p:cBhvr>
                                      <p:tavLst>
                                        <p:tav tm="0">
                                          <p:val>
                                            <p:strVal val="#ppt_x-.2"/>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t>Задание 2: Постройте ход лучей в призме и сделайте вывод о характере отклонения лучей.</a:t>
            </a:r>
            <a:endParaRPr lang="ru-RU" sz="2800" dirty="0"/>
          </a:p>
        </p:txBody>
      </p:sp>
      <p:sp>
        <p:nvSpPr>
          <p:cNvPr id="5" name="Прямоугольник 4"/>
          <p:cNvSpPr/>
          <p:nvPr/>
        </p:nvSpPr>
        <p:spPr>
          <a:xfrm>
            <a:off x="2071670" y="1500174"/>
            <a:ext cx="5143536" cy="646331"/>
          </a:xfrm>
          <a:prstGeom prst="rect">
            <a:avLst/>
          </a:prstGeom>
        </p:spPr>
        <p:txBody>
          <a:bodyPr wrap="square">
            <a:spAutoFit/>
          </a:bodyPr>
          <a:lstStyle/>
          <a:p>
            <a:r>
              <a:rPr lang="ru-RU" dirty="0" smtClean="0"/>
              <a:t>Показатель преломления вещества призмы меньше показателя преломления среды.</a:t>
            </a:r>
            <a:endParaRPr lang="ru-RU" dirty="0"/>
          </a:p>
        </p:txBody>
      </p:sp>
      <p:pic>
        <p:nvPicPr>
          <p:cNvPr id="6" name="Рисунок 5" descr="Интерактивный.png"/>
          <p:cNvPicPr>
            <a:picLocks noChangeAspect="1"/>
          </p:cNvPicPr>
          <p:nvPr/>
        </p:nvPicPr>
        <p:blipFill>
          <a:blip r:embed="rId2"/>
          <a:stretch>
            <a:fillRect/>
          </a:stretch>
        </p:blipFill>
        <p:spPr>
          <a:xfrm>
            <a:off x="285720" y="6000768"/>
            <a:ext cx="536137" cy="536137"/>
          </a:xfrm>
          <a:prstGeom prst="rect">
            <a:avLst/>
          </a:prstGeom>
        </p:spPr>
      </p:pic>
      <p:pic>
        <p:nvPicPr>
          <p:cNvPr id="7" name="Рисунок 6" descr="Рисунок3.jpg"/>
          <p:cNvPicPr>
            <a:picLocks noChangeAspect="1"/>
          </p:cNvPicPr>
          <p:nvPr/>
        </p:nvPicPr>
        <p:blipFill>
          <a:blip r:embed="rId3"/>
          <a:stretch>
            <a:fillRect/>
          </a:stretch>
        </p:blipFill>
        <p:spPr>
          <a:xfrm>
            <a:off x="857224" y="2285992"/>
            <a:ext cx="7410450" cy="39243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05"/>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 calcmode="lin" valueType="num">
                                      <p:cBhvr>
                                        <p:cTn id="9" dur="500" fill="hold"/>
                                        <p:tgtEl>
                                          <p:spTgt spid="2"/>
                                        </p:tgtEl>
                                        <p:attrNameLst>
                                          <p:attrName>ppt_x</p:attrName>
                                        </p:attrNameLst>
                                      </p:cBhvr>
                                      <p:tavLst>
                                        <p:tav tm="0">
                                          <p:val>
                                            <p:strVal val="#ppt_x-.2"/>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869934"/>
          </a:xfrm>
        </p:spPr>
        <p:txBody>
          <a:bodyPr>
            <a:normAutofit/>
          </a:bodyPr>
          <a:lstStyle/>
          <a:p>
            <a:r>
              <a:rPr lang="ru-RU" dirty="0" smtClean="0"/>
              <a:t>Линза как совокупность призм</a:t>
            </a:r>
            <a:endParaRPr lang="ru-RU" dirty="0"/>
          </a:p>
        </p:txBody>
      </p:sp>
      <p:sp>
        <p:nvSpPr>
          <p:cNvPr id="6" name="Текст 5"/>
          <p:cNvSpPr>
            <a:spLocks noGrp="1"/>
          </p:cNvSpPr>
          <p:nvPr>
            <p:ph type="body" idx="1"/>
          </p:nvPr>
        </p:nvSpPr>
        <p:spPr>
          <a:xfrm>
            <a:off x="4786314" y="1214422"/>
            <a:ext cx="3733800" cy="2547950"/>
          </a:xfrm>
        </p:spPr>
        <p:txBody>
          <a:bodyPr/>
          <a:lstStyle/>
          <a:p>
            <a:r>
              <a:rPr lang="ru-RU" dirty="0" smtClean="0"/>
              <a:t>Преломление рассеивающей линзой (</a:t>
            </a:r>
            <a:r>
              <a:rPr lang="en-US" dirty="0" smtClean="0"/>
              <a:t>n</a:t>
            </a:r>
            <a:r>
              <a:rPr lang="en-US" baseline="-25000" dirty="0" smtClean="0"/>
              <a:t>21</a:t>
            </a:r>
            <a:r>
              <a:rPr lang="en-US" dirty="0" smtClean="0"/>
              <a:t> &gt; </a:t>
            </a:r>
            <a:r>
              <a:rPr lang="ru-RU" dirty="0" smtClean="0"/>
              <a:t>1</a:t>
            </a:r>
            <a:r>
              <a:rPr lang="en-US" dirty="0" smtClean="0"/>
              <a:t>)</a:t>
            </a:r>
            <a:r>
              <a:rPr lang="ru-RU" dirty="0" smtClean="0"/>
              <a:t> лучей, параллельных главной оптической оси: главный фокус рассеивающей линзы</a:t>
            </a:r>
            <a:endParaRPr lang="ru-RU" dirty="0"/>
          </a:p>
        </p:txBody>
      </p:sp>
      <p:sp>
        <p:nvSpPr>
          <p:cNvPr id="7" name="Текст 6"/>
          <p:cNvSpPr>
            <a:spLocks noGrp="1"/>
          </p:cNvSpPr>
          <p:nvPr>
            <p:ph type="body" sz="half" idx="3"/>
          </p:nvPr>
        </p:nvSpPr>
        <p:spPr>
          <a:xfrm>
            <a:off x="642910" y="1428736"/>
            <a:ext cx="3733800" cy="2333636"/>
          </a:xfrm>
        </p:spPr>
        <p:txBody>
          <a:bodyPr/>
          <a:lstStyle/>
          <a:p>
            <a:r>
              <a:rPr lang="ru-RU" dirty="0" smtClean="0"/>
              <a:t>Преломление собирающей линзой </a:t>
            </a:r>
            <a:endParaRPr lang="en-US" dirty="0" smtClean="0"/>
          </a:p>
          <a:p>
            <a:r>
              <a:rPr lang="ru-RU" dirty="0" smtClean="0"/>
              <a:t>(</a:t>
            </a:r>
            <a:r>
              <a:rPr lang="en-US" dirty="0" smtClean="0"/>
              <a:t>n</a:t>
            </a:r>
            <a:r>
              <a:rPr lang="en-US" baseline="-25000" dirty="0" smtClean="0"/>
              <a:t>21</a:t>
            </a:r>
            <a:r>
              <a:rPr lang="en-US" dirty="0" smtClean="0"/>
              <a:t> &gt; </a:t>
            </a:r>
            <a:r>
              <a:rPr lang="ru-RU" dirty="0" smtClean="0"/>
              <a:t>1</a:t>
            </a:r>
            <a:r>
              <a:rPr lang="en-US" dirty="0" smtClean="0"/>
              <a:t>)</a:t>
            </a:r>
            <a:r>
              <a:rPr lang="ru-RU" dirty="0" smtClean="0"/>
              <a:t> лучей, параллельных главной оптической оси: главный фокус собирающей линзы</a:t>
            </a:r>
            <a:endParaRPr lang="ru-RU" dirty="0"/>
          </a:p>
        </p:txBody>
      </p:sp>
      <p:pic>
        <p:nvPicPr>
          <p:cNvPr id="10" name="Содержимое 9" descr="Рисунок1.jpg"/>
          <p:cNvPicPr>
            <a:picLocks noGrp="1" noChangeAspect="1"/>
          </p:cNvPicPr>
          <p:nvPr>
            <p:ph sz="half" idx="2"/>
          </p:nvPr>
        </p:nvPicPr>
        <p:blipFill>
          <a:blip r:embed="rId2"/>
          <a:stretch>
            <a:fillRect/>
          </a:stretch>
        </p:blipFill>
        <p:spPr>
          <a:xfrm>
            <a:off x="785786" y="4071942"/>
            <a:ext cx="3733800" cy="2013063"/>
          </a:xfrm>
        </p:spPr>
      </p:pic>
      <p:pic>
        <p:nvPicPr>
          <p:cNvPr id="12" name="Содержимое 11" descr="Рисунок2.jpg"/>
          <p:cNvPicPr>
            <a:picLocks noGrp="1" noChangeAspect="1"/>
          </p:cNvPicPr>
          <p:nvPr>
            <p:ph sz="half" idx="4"/>
          </p:nvPr>
        </p:nvPicPr>
        <p:blipFill>
          <a:blip r:embed="rId3"/>
          <a:stretch>
            <a:fillRect/>
          </a:stretch>
        </p:blipFill>
        <p:spPr>
          <a:xfrm>
            <a:off x="4857752" y="3786190"/>
            <a:ext cx="3733800" cy="2428488"/>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Преломление параллельных световых лучей на сферических поверхностях</a:t>
            </a:r>
            <a:endParaRPr lang="ru-RU" dirty="0"/>
          </a:p>
        </p:txBody>
      </p:sp>
      <p:sp>
        <p:nvSpPr>
          <p:cNvPr id="3" name="Содержимое 2"/>
          <p:cNvSpPr>
            <a:spLocks noGrp="1"/>
          </p:cNvSpPr>
          <p:nvPr>
            <p:ph sz="quarter" idx="1"/>
          </p:nvPr>
        </p:nvSpPr>
        <p:spPr>
          <a:xfrm>
            <a:off x="642910" y="1571612"/>
            <a:ext cx="8043890" cy="4448188"/>
          </a:xfrm>
        </p:spPr>
        <p:txBody>
          <a:bodyPr>
            <a:noAutofit/>
          </a:bodyPr>
          <a:lstStyle/>
          <a:p>
            <a:r>
              <a:rPr lang="ru-RU" sz="2200" dirty="0" smtClean="0"/>
              <a:t>Ход параллельных лучей 1, 2, 3 после прохождения системы призм при данном значении относительного показателя преломления вещества призмы зависит от расположения призм. </a:t>
            </a:r>
          </a:p>
          <a:p>
            <a:r>
              <a:rPr lang="ru-RU" sz="2200" dirty="0" smtClean="0"/>
              <a:t>Лучи после преломления либо идут сходящимся пучком и пересекают главную оптическую ось в точке </a:t>
            </a:r>
            <a:r>
              <a:rPr lang="en-US" sz="2200" i="1" dirty="0" smtClean="0"/>
              <a:t>F</a:t>
            </a:r>
            <a:r>
              <a:rPr lang="ru-RU" sz="2200" dirty="0" smtClean="0"/>
              <a:t>, либо расходящимся, и тогда главную оптическую ось пересекают продолжения преломлённых лучей. </a:t>
            </a:r>
          </a:p>
          <a:p>
            <a:r>
              <a:rPr lang="ru-RU" sz="2200" dirty="0" smtClean="0"/>
              <a:t>Точка на главной оптической оси, в которой пересекаются преломлённые лучи (или их продолжения), падающие на линзу параллельно её главной оптической оси, называется главным фокусом линзы. Главные фокусы расположены симметрично плоскости линзы (в однородной среде)</a:t>
            </a:r>
          </a:p>
          <a:p>
            <a:endParaRPr lang="ru-RU" sz="23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Работа с моделью </a:t>
            </a:r>
            <a:r>
              <a:rPr lang="ru-RU" sz="3200" dirty="0" smtClean="0">
                <a:hlinkClick r:id="rId2" action="ppaction://hlinkfile"/>
              </a:rPr>
              <a:t>«Фокусное расстояние линзы»</a:t>
            </a:r>
            <a:endParaRPr lang="ru-RU" sz="3200" dirty="0"/>
          </a:p>
        </p:txBody>
      </p:sp>
      <p:sp>
        <p:nvSpPr>
          <p:cNvPr id="5" name="Текст 4"/>
          <p:cNvSpPr>
            <a:spLocks noGrp="1"/>
          </p:cNvSpPr>
          <p:nvPr>
            <p:ph type="body" idx="1"/>
          </p:nvPr>
        </p:nvSpPr>
        <p:spPr>
          <a:xfrm>
            <a:off x="928662" y="1357298"/>
            <a:ext cx="7872442" cy="2571768"/>
          </a:xfrm>
        </p:spPr>
        <p:txBody>
          <a:bodyPr/>
          <a:lstStyle/>
          <a:p>
            <a:pPr marL="342900" indent="-342900">
              <a:buFont typeface="Wingdings 2"/>
              <a:buAutoNum type="arabicPeriod"/>
            </a:pPr>
            <a:r>
              <a:rPr lang="ru-RU" dirty="0" smtClean="0"/>
              <a:t>Иллюстрируется понятие фокуса линзы как главного, так и побочного. </a:t>
            </a:r>
          </a:p>
          <a:p>
            <a:pPr marL="342900" indent="-342900">
              <a:buFont typeface="Wingdings 2"/>
              <a:buAutoNum type="arabicPeriod"/>
            </a:pPr>
            <a:r>
              <a:rPr lang="ru-RU" dirty="0" smtClean="0"/>
              <a:t>Иллюстрируется зависимость фокусного расстояния и оптической силы линзы от радиусов кривизны поверхностей и соотношения оптических плотностей вещества линзы и вещества среды.</a:t>
            </a:r>
            <a:endParaRPr lang="ru-RU" dirty="0"/>
          </a:p>
        </p:txBody>
      </p:sp>
      <p:pic>
        <p:nvPicPr>
          <p:cNvPr id="21" name="Рисунок 20" descr="Интерактивный.png"/>
          <p:cNvPicPr>
            <a:picLocks noChangeAspect="1"/>
          </p:cNvPicPr>
          <p:nvPr/>
        </p:nvPicPr>
        <p:blipFill>
          <a:blip r:embed="rId3"/>
          <a:stretch>
            <a:fillRect/>
          </a:stretch>
        </p:blipFill>
        <p:spPr>
          <a:xfrm>
            <a:off x="214282" y="5929330"/>
            <a:ext cx="536137" cy="536137"/>
          </a:xfrm>
          <a:prstGeom prst="rect">
            <a:avLst/>
          </a:prstGeom>
        </p:spPr>
      </p:pic>
      <p:sp>
        <p:nvSpPr>
          <p:cNvPr id="16" name="Прямоугольник 15"/>
          <p:cNvSpPr/>
          <p:nvPr/>
        </p:nvSpPr>
        <p:spPr>
          <a:xfrm>
            <a:off x="1714480" y="4357694"/>
            <a:ext cx="6357982" cy="2185214"/>
          </a:xfrm>
          <a:prstGeom prst="rect">
            <a:avLst/>
          </a:prstGeom>
        </p:spPr>
        <p:txBody>
          <a:bodyPr wrap="square">
            <a:spAutoFit/>
          </a:bodyPr>
          <a:lstStyle/>
          <a:p>
            <a:pPr marL="342900" indent="-342900"/>
            <a:r>
              <a:rPr lang="ru-RU" sz="2000" dirty="0" smtClean="0"/>
              <a:t>Проверка выполнения исследовательского задания </a:t>
            </a:r>
            <a:r>
              <a:rPr lang="ru-RU" sz="2000" dirty="0" smtClean="0">
                <a:hlinkClick r:id="rId4" action="ppaction://hlinksldjump"/>
              </a:rPr>
              <a:t>«Фокусное расстояние собирающей линзы»</a:t>
            </a:r>
            <a:endParaRPr lang="ru-RU" sz="2000" dirty="0" smtClean="0"/>
          </a:p>
          <a:p>
            <a:pPr marL="342900" indent="-342900"/>
            <a:endParaRPr lang="ru-RU" sz="2000" dirty="0" smtClean="0"/>
          </a:p>
          <a:p>
            <a:pPr marL="342900" indent="-342900"/>
            <a:r>
              <a:rPr lang="ru-RU" sz="2000" dirty="0" smtClean="0"/>
              <a:t>Проверка выполнения исследовательского задания </a:t>
            </a:r>
            <a:r>
              <a:rPr lang="ru-RU" sz="2000" dirty="0" smtClean="0">
                <a:hlinkClick r:id="rId5" action="ppaction://hlinksldjump"/>
              </a:rPr>
              <a:t>«Фокусное расстояние рассеивающей линзы»</a:t>
            </a:r>
            <a:endParaRPr lang="ru-RU" sz="2000" dirty="0" smtClean="0"/>
          </a:p>
          <a:p>
            <a:pPr marL="342900" indent="-342900"/>
            <a:endParaRPr lang="ru-RU" dirty="0" smtClean="0"/>
          </a:p>
          <a:p>
            <a:pPr marL="342900" indent="-342900"/>
            <a:endParaRPr lang="ru-RU"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r>
              <a:rPr lang="ru-RU" dirty="0" smtClean="0"/>
              <a:t>Фокусное расстояние и оптическая сила линзы</a:t>
            </a:r>
            <a:endParaRPr lang="ru-RU" dirty="0"/>
          </a:p>
        </p:txBody>
      </p:sp>
      <p:graphicFrame>
        <p:nvGraphicFramePr>
          <p:cNvPr id="9" name="Объект 8"/>
          <p:cNvGraphicFramePr>
            <a:graphicFrameLocks noChangeAspect="1"/>
          </p:cNvGraphicFramePr>
          <p:nvPr/>
        </p:nvGraphicFramePr>
        <p:xfrm>
          <a:off x="2143108" y="3214686"/>
          <a:ext cx="4429134" cy="903288"/>
        </p:xfrm>
        <a:graphic>
          <a:graphicData uri="http://schemas.openxmlformats.org/presentationml/2006/ole">
            <p:oleObj spid="_x0000_s195586" name="Формула" r:id="rId3" imgW="1955520" imgH="393480" progId="Equation.3">
              <p:embed/>
            </p:oleObj>
          </a:graphicData>
        </a:graphic>
      </p:graphicFrame>
      <p:graphicFrame>
        <p:nvGraphicFramePr>
          <p:cNvPr id="195589" name="Object 5"/>
          <p:cNvGraphicFramePr>
            <a:graphicFrameLocks noChangeAspect="1"/>
          </p:cNvGraphicFramePr>
          <p:nvPr/>
        </p:nvGraphicFramePr>
        <p:xfrm>
          <a:off x="3500430" y="5357826"/>
          <a:ext cx="1784350" cy="496887"/>
        </p:xfrm>
        <a:graphic>
          <a:graphicData uri="http://schemas.openxmlformats.org/presentationml/2006/ole">
            <p:oleObj spid="_x0000_s195589" name="Формула" r:id="rId4" imgW="774360" imgH="215640" progId="Equation.3">
              <p:embed/>
            </p:oleObj>
          </a:graphicData>
        </a:graphic>
      </p:graphicFrame>
      <p:sp>
        <p:nvSpPr>
          <p:cNvPr id="10" name="Прямоугольник 9"/>
          <p:cNvSpPr/>
          <p:nvPr/>
        </p:nvSpPr>
        <p:spPr>
          <a:xfrm>
            <a:off x="714348" y="1500175"/>
            <a:ext cx="7929618" cy="2400657"/>
          </a:xfrm>
          <a:prstGeom prst="rect">
            <a:avLst/>
          </a:prstGeom>
        </p:spPr>
        <p:txBody>
          <a:bodyPr wrap="square">
            <a:spAutoFit/>
          </a:bodyPr>
          <a:lstStyle/>
          <a:p>
            <a:r>
              <a:rPr lang="ru-RU" sz="2400" dirty="0" smtClean="0"/>
              <a:t>Чем сильнее линза преломляет пучок лучей, тем больше её оптическая сила </a:t>
            </a:r>
            <a:r>
              <a:rPr lang="en-US" sz="2400" i="1" dirty="0" smtClean="0"/>
              <a:t>D</a:t>
            </a:r>
            <a:r>
              <a:rPr lang="ru-RU" sz="2400" dirty="0" smtClean="0"/>
              <a:t>, то есть, чем меньше модуль фокусного расстояния линзы, тем больше модуль оптической силы.</a:t>
            </a:r>
          </a:p>
          <a:p>
            <a:endParaRPr lang="ru-RU" dirty="0" smtClean="0"/>
          </a:p>
          <a:p>
            <a:endParaRPr lang="ru-RU" dirty="0" smtClean="0"/>
          </a:p>
          <a:p>
            <a:endParaRPr lang="ru-RU" dirty="0" smtClean="0"/>
          </a:p>
        </p:txBody>
      </p:sp>
      <p:sp>
        <p:nvSpPr>
          <p:cNvPr id="12" name="Прямоугольник 11"/>
          <p:cNvSpPr/>
          <p:nvPr/>
        </p:nvSpPr>
        <p:spPr>
          <a:xfrm>
            <a:off x="714348" y="3643314"/>
            <a:ext cx="7929586" cy="1661993"/>
          </a:xfrm>
          <a:prstGeom prst="rect">
            <a:avLst/>
          </a:prstGeom>
        </p:spPr>
        <p:txBody>
          <a:bodyPr wrap="square">
            <a:spAutoFit/>
          </a:bodyPr>
          <a:lstStyle/>
          <a:p>
            <a:endParaRPr lang="ru-RU" dirty="0" smtClean="0"/>
          </a:p>
          <a:p>
            <a:endParaRPr lang="ru-RU" dirty="0" smtClean="0"/>
          </a:p>
          <a:p>
            <a:r>
              <a:rPr lang="ru-RU" sz="2400" dirty="0" smtClean="0"/>
              <a:t>Оптическая сила системы линз равна сумме оптических сил отдельных линз.</a:t>
            </a:r>
          </a:p>
          <a:p>
            <a:endParaRPr lang="ru-RU"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55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sz="quarter"/>
          </p:nvPr>
        </p:nvSpPr>
        <p:spPr/>
        <p:txBody>
          <a:bodyPr>
            <a:normAutofit/>
          </a:bodyPr>
          <a:lstStyle/>
          <a:p>
            <a:r>
              <a:rPr lang="ru-RU" sz="3200" dirty="0" smtClean="0"/>
              <a:t>Связь фокусного расстояния с радиусом кривизны собирающей линзы (</a:t>
            </a:r>
            <a:r>
              <a:rPr lang="en-US" sz="3200" i="1" dirty="0" smtClean="0"/>
              <a:t>n</a:t>
            </a:r>
            <a:r>
              <a:rPr lang="en-US" sz="3200" baseline="-25000" dirty="0" smtClean="0"/>
              <a:t>21</a:t>
            </a:r>
            <a:r>
              <a:rPr lang="en-US" sz="3200" i="1" baseline="-25000" dirty="0" smtClean="0"/>
              <a:t> </a:t>
            </a:r>
            <a:r>
              <a:rPr lang="en-US" sz="3200" i="1" dirty="0" smtClean="0"/>
              <a:t>&gt; </a:t>
            </a:r>
            <a:r>
              <a:rPr lang="en-US" sz="3200" dirty="0" smtClean="0"/>
              <a:t>1</a:t>
            </a:r>
            <a:r>
              <a:rPr lang="en-US" sz="3200" i="1" dirty="0" smtClean="0"/>
              <a:t>)</a:t>
            </a:r>
            <a:endParaRPr lang="ru-RU" sz="3200" i="1" dirty="0"/>
          </a:p>
        </p:txBody>
      </p:sp>
      <p:sp>
        <p:nvSpPr>
          <p:cNvPr id="122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pic>
        <p:nvPicPr>
          <p:cNvPr id="10" name="Рисунок 9" descr="фокусное расстояние1.jpg"/>
          <p:cNvPicPr>
            <a:picLocks noChangeAspect="1"/>
          </p:cNvPicPr>
          <p:nvPr/>
        </p:nvPicPr>
        <p:blipFill>
          <a:blip r:embed="rId3"/>
          <a:stretch>
            <a:fillRect/>
          </a:stretch>
        </p:blipFill>
        <p:spPr>
          <a:xfrm>
            <a:off x="1000100" y="1643050"/>
            <a:ext cx="3743569" cy="2125785"/>
          </a:xfrm>
          <a:prstGeom prst="rect">
            <a:avLst/>
          </a:prstGeom>
        </p:spPr>
      </p:pic>
      <p:sp>
        <p:nvSpPr>
          <p:cNvPr id="122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2295" name="Rectangle 7"/>
          <p:cNvSpPr>
            <a:spLocks noChangeArrowheads="1"/>
          </p:cNvSpPr>
          <p:nvPr/>
        </p:nvSpPr>
        <p:spPr bwMode="auto">
          <a:xfrm>
            <a:off x="0" y="390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Содержимое 20"/>
          <p:cNvGraphicFramePr>
            <a:graphicFrameLocks noChangeAspect="1"/>
          </p:cNvGraphicFramePr>
          <p:nvPr>
            <p:ph sz="quarter" idx="3"/>
          </p:nvPr>
        </p:nvGraphicFramePr>
        <p:xfrm>
          <a:off x="785786" y="5143512"/>
          <a:ext cx="3062287" cy="1255713"/>
        </p:xfrm>
        <a:graphic>
          <a:graphicData uri="http://schemas.openxmlformats.org/presentationml/2006/ole">
            <p:oleObj spid="_x0000_s12297" name="Формула" r:id="rId4" imgW="2044440" imgH="838080" progId="Equation.3">
              <p:embed/>
            </p:oleObj>
          </a:graphicData>
        </a:graphic>
      </p:graphicFrame>
      <p:graphicFrame>
        <p:nvGraphicFramePr>
          <p:cNvPr id="24" name="Содержимое 23"/>
          <p:cNvGraphicFramePr>
            <a:graphicFrameLocks noChangeAspect="1"/>
          </p:cNvGraphicFramePr>
          <p:nvPr>
            <p:ph sz="quarter" idx="2"/>
          </p:nvPr>
        </p:nvGraphicFramePr>
        <p:xfrm>
          <a:off x="5715008" y="3214686"/>
          <a:ext cx="1709738" cy="687388"/>
        </p:xfrm>
        <a:graphic>
          <a:graphicData uri="http://schemas.openxmlformats.org/presentationml/2006/ole">
            <p:oleObj spid="_x0000_s12299" name="Формула" r:id="rId5" imgW="977760" imgH="393480" progId="Equation.3">
              <p:embed/>
            </p:oleObj>
          </a:graphicData>
        </a:graphic>
      </p:graphicFrame>
      <p:sp>
        <p:nvSpPr>
          <p:cNvPr id="25" name="Прямоугольник 24"/>
          <p:cNvSpPr/>
          <p:nvPr/>
        </p:nvSpPr>
        <p:spPr>
          <a:xfrm>
            <a:off x="4929190" y="4071942"/>
            <a:ext cx="3571868" cy="923330"/>
          </a:xfrm>
          <a:prstGeom prst="rect">
            <a:avLst/>
          </a:prstGeom>
        </p:spPr>
        <p:txBody>
          <a:bodyPr wrap="square">
            <a:spAutoFit/>
          </a:bodyPr>
          <a:lstStyle/>
          <a:p>
            <a:r>
              <a:rPr lang="ru-RU" dirty="0" smtClean="0"/>
              <a:t>В общем случае собирающей  линзы, ограниченной двумя сферическими поверхностями, </a:t>
            </a:r>
            <a:endParaRPr lang="ru-RU" dirty="0"/>
          </a:p>
        </p:txBody>
      </p:sp>
      <p:graphicFrame>
        <p:nvGraphicFramePr>
          <p:cNvPr id="26" name="Содержимое 25"/>
          <p:cNvGraphicFramePr>
            <a:graphicFrameLocks noChangeAspect="1"/>
          </p:cNvGraphicFramePr>
          <p:nvPr>
            <p:ph sz="quarter" idx="4"/>
          </p:nvPr>
        </p:nvGraphicFramePr>
        <p:xfrm>
          <a:off x="5143500" y="5157788"/>
          <a:ext cx="2943225" cy="811212"/>
        </p:xfrm>
        <a:graphic>
          <a:graphicData uri="http://schemas.openxmlformats.org/presentationml/2006/ole">
            <p:oleObj spid="_x0000_s12300" name="Формула" r:id="rId6" imgW="1752480" imgH="482400" progId="Equation.3">
              <p:embed/>
            </p:oleObj>
          </a:graphicData>
        </a:graphic>
      </p:graphicFrame>
      <p:sp>
        <p:nvSpPr>
          <p:cNvPr id="27" name="Прямоугольник 26"/>
          <p:cNvSpPr/>
          <p:nvPr/>
        </p:nvSpPr>
        <p:spPr>
          <a:xfrm>
            <a:off x="4929190" y="1643050"/>
            <a:ext cx="3429024" cy="1477328"/>
          </a:xfrm>
          <a:prstGeom prst="rect">
            <a:avLst/>
          </a:prstGeom>
        </p:spPr>
        <p:txBody>
          <a:bodyPr wrap="square">
            <a:spAutoFit/>
          </a:bodyPr>
          <a:lstStyle/>
          <a:p>
            <a:r>
              <a:rPr lang="ru-RU" dirty="0" smtClean="0"/>
              <a:t>В  результате подстановки значений углов в формулу закона преломления и выполнения  преобразований получим:</a:t>
            </a:r>
            <a:endParaRPr lang="ru-RU" dirty="0"/>
          </a:p>
        </p:txBody>
      </p:sp>
      <p:sp>
        <p:nvSpPr>
          <p:cNvPr id="14" name="Прямоугольник 13"/>
          <p:cNvSpPr/>
          <p:nvPr/>
        </p:nvSpPr>
        <p:spPr>
          <a:xfrm>
            <a:off x="571472" y="3643314"/>
            <a:ext cx="4071966" cy="1477328"/>
          </a:xfrm>
          <a:prstGeom prst="rect">
            <a:avLst/>
          </a:prstGeom>
        </p:spPr>
        <p:txBody>
          <a:bodyPr wrap="square">
            <a:spAutoFit/>
          </a:bodyPr>
          <a:lstStyle/>
          <a:p>
            <a:r>
              <a:rPr lang="ru-RU" dirty="0" smtClean="0"/>
              <a:t>Для параксиальных лучей, падающих на тонкую плоско-выпуклую линзу, по закону преломления с учётом малости </a:t>
            </a:r>
          </a:p>
          <a:p>
            <a:r>
              <a:rPr lang="ru-RU" dirty="0" smtClean="0"/>
              <a:t>углов получим:</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Фокусное расстояние линзы</a:t>
            </a:r>
            <a:endParaRPr lang="ru-RU" dirty="0"/>
          </a:p>
        </p:txBody>
      </p:sp>
      <p:sp>
        <p:nvSpPr>
          <p:cNvPr id="3" name="Текст 2"/>
          <p:cNvSpPr>
            <a:spLocks noGrp="1"/>
          </p:cNvSpPr>
          <p:nvPr>
            <p:ph type="body" idx="1"/>
          </p:nvPr>
        </p:nvSpPr>
        <p:spPr>
          <a:xfrm>
            <a:off x="914400" y="1447800"/>
            <a:ext cx="3733800" cy="266688"/>
          </a:xfrm>
        </p:spPr>
        <p:txBody>
          <a:bodyPr/>
          <a:lstStyle/>
          <a:p>
            <a:r>
              <a:rPr lang="ru-RU" dirty="0" smtClean="0"/>
              <a:t>Линзы собирающие</a:t>
            </a:r>
            <a:endParaRPr lang="ru-RU" dirty="0"/>
          </a:p>
        </p:txBody>
      </p:sp>
      <p:sp>
        <p:nvSpPr>
          <p:cNvPr id="4" name="Текст 3"/>
          <p:cNvSpPr>
            <a:spLocks noGrp="1"/>
          </p:cNvSpPr>
          <p:nvPr>
            <p:ph type="body" sz="half" idx="3"/>
          </p:nvPr>
        </p:nvSpPr>
        <p:spPr>
          <a:xfrm>
            <a:off x="4953000" y="1447800"/>
            <a:ext cx="3733800" cy="266688"/>
          </a:xfrm>
        </p:spPr>
        <p:txBody>
          <a:bodyPr/>
          <a:lstStyle/>
          <a:p>
            <a:r>
              <a:rPr lang="ru-RU" dirty="0" smtClean="0"/>
              <a:t>Линзы рассеивающие</a:t>
            </a:r>
            <a:endParaRPr lang="ru-RU" dirty="0"/>
          </a:p>
        </p:txBody>
      </p:sp>
      <p:sp>
        <p:nvSpPr>
          <p:cNvPr id="5" name="Содержимое 4"/>
          <p:cNvSpPr>
            <a:spLocks noGrp="1"/>
          </p:cNvSpPr>
          <p:nvPr>
            <p:ph sz="half" idx="2"/>
          </p:nvPr>
        </p:nvSpPr>
        <p:spPr>
          <a:xfrm>
            <a:off x="571472" y="2285992"/>
            <a:ext cx="4076728" cy="3848108"/>
          </a:xfrm>
        </p:spPr>
        <p:txBody>
          <a:bodyPr/>
          <a:lstStyle/>
          <a:p>
            <a:pPr marL="514350" indent="-514350">
              <a:buFont typeface="+mj-lt"/>
              <a:buAutoNum type="arabicPeriod"/>
            </a:pPr>
            <a:r>
              <a:rPr lang="ru-RU" sz="1800" dirty="0" smtClean="0"/>
              <a:t>Двояковыпуклая,  плоско-выпуклая, вогнуто-выпуклая линзы из оптически более плотного вещества</a:t>
            </a:r>
          </a:p>
          <a:p>
            <a:pPr marL="514350" indent="-514350">
              <a:buFont typeface="+mj-lt"/>
              <a:buAutoNum type="arabicPeriod"/>
            </a:pPr>
            <a:endParaRPr lang="ru-RU" sz="1800" dirty="0" smtClean="0"/>
          </a:p>
          <a:p>
            <a:pPr marL="342900" indent="-342900">
              <a:buFont typeface="+mj-lt"/>
              <a:buAutoNum type="arabicPeriod"/>
            </a:pPr>
            <a:endParaRPr lang="ru-RU" sz="1800" dirty="0" smtClean="0"/>
          </a:p>
          <a:p>
            <a:pPr marL="514350" indent="-514350">
              <a:buFont typeface="+mj-lt"/>
              <a:buAutoNum type="arabicPeriod"/>
            </a:pPr>
            <a:r>
              <a:rPr lang="ru-RU" sz="1800" dirty="0" smtClean="0"/>
              <a:t>Двояковогнутая, плоско-вогнутая, выпукло-вогнутая из  оптически менее плотного вещества</a:t>
            </a:r>
          </a:p>
          <a:p>
            <a:pPr marL="514350" indent="-514350">
              <a:buFont typeface="+mj-lt"/>
              <a:buAutoNum type="arabicPeriod"/>
            </a:pPr>
            <a:endParaRPr lang="ru-RU" sz="1800" dirty="0" smtClean="0"/>
          </a:p>
          <a:p>
            <a:pPr marL="514350" indent="-514350">
              <a:buFont typeface="+mj-lt"/>
              <a:buAutoNum type="arabicPeriod"/>
            </a:pPr>
            <a:endParaRPr lang="ru-RU" sz="1800" dirty="0" smtClean="0"/>
          </a:p>
          <a:p>
            <a:pPr marL="514350" indent="-514350">
              <a:buFont typeface="+mj-lt"/>
              <a:buAutoNum type="arabicPeriod"/>
            </a:pPr>
            <a:endParaRPr lang="ru-RU" sz="1800" dirty="0" smtClean="0"/>
          </a:p>
          <a:p>
            <a:pPr marL="514350" indent="-514350">
              <a:buNone/>
            </a:pPr>
            <a:endParaRPr lang="ru-RU" sz="1800" dirty="0" smtClean="0"/>
          </a:p>
          <a:p>
            <a:pPr marL="514350" indent="-514350">
              <a:buFont typeface="+mj-lt"/>
              <a:buAutoNum type="arabicPeriod"/>
            </a:pPr>
            <a:endParaRPr lang="ru-RU" dirty="0"/>
          </a:p>
        </p:txBody>
      </p:sp>
      <p:sp>
        <p:nvSpPr>
          <p:cNvPr id="6" name="Содержимое 5"/>
          <p:cNvSpPr>
            <a:spLocks noGrp="1"/>
          </p:cNvSpPr>
          <p:nvPr>
            <p:ph sz="half" idx="4"/>
          </p:nvPr>
        </p:nvSpPr>
        <p:spPr>
          <a:xfrm>
            <a:off x="4714876" y="2285992"/>
            <a:ext cx="3971924" cy="3848108"/>
          </a:xfrm>
        </p:spPr>
        <p:txBody>
          <a:bodyPr/>
          <a:lstStyle/>
          <a:p>
            <a:pPr marL="514350" indent="-514350">
              <a:buFont typeface="+mj-lt"/>
              <a:buAutoNum type="arabicPeriod"/>
            </a:pPr>
            <a:r>
              <a:rPr lang="ru-RU" sz="1800" dirty="0" smtClean="0"/>
              <a:t>Двояковыпуклая,  плоско-выпуклая, вогнуто-выпуклая линзы из оптически менее плотного вещества</a:t>
            </a:r>
          </a:p>
          <a:p>
            <a:pPr marL="514350" indent="-514350">
              <a:buFont typeface="+mj-lt"/>
              <a:buAutoNum type="arabicPeriod"/>
            </a:pPr>
            <a:endParaRPr lang="ru-RU" sz="1800" dirty="0" smtClean="0"/>
          </a:p>
          <a:p>
            <a:pPr marL="514350" indent="-514350">
              <a:buFont typeface="+mj-lt"/>
              <a:buAutoNum type="arabicPeriod"/>
            </a:pPr>
            <a:endParaRPr lang="ru-RU" sz="1800" dirty="0" smtClean="0"/>
          </a:p>
          <a:p>
            <a:pPr marL="514350" indent="-514350">
              <a:buFont typeface="+mj-lt"/>
              <a:buAutoNum type="arabicPeriod"/>
            </a:pPr>
            <a:r>
              <a:rPr lang="ru-RU" sz="1800" dirty="0" smtClean="0"/>
              <a:t>Двояковогнутая, плоско-вогнутая, выпукло-вогнутая оптически из более плотного вещества</a:t>
            </a:r>
          </a:p>
          <a:p>
            <a:pPr marL="514350" indent="-514350">
              <a:buFont typeface="+mj-lt"/>
              <a:buAutoNum type="arabicPeriod"/>
            </a:pPr>
            <a:endParaRPr lang="ru-RU" sz="1800" dirty="0"/>
          </a:p>
        </p:txBody>
      </p:sp>
      <p:sp>
        <p:nvSpPr>
          <p:cNvPr id="143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graphicFrame>
        <p:nvGraphicFramePr>
          <p:cNvPr id="14337" name="Object 1"/>
          <p:cNvGraphicFramePr>
            <a:graphicFrameLocks noChangeAspect="1"/>
          </p:cNvGraphicFramePr>
          <p:nvPr/>
        </p:nvGraphicFramePr>
        <p:xfrm>
          <a:off x="931863" y="1643063"/>
          <a:ext cx="2862262" cy="647700"/>
        </p:xfrm>
        <a:graphic>
          <a:graphicData uri="http://schemas.openxmlformats.org/presentationml/2006/ole">
            <p:oleObj spid="_x0000_s14337" name="Формула" r:id="rId3" imgW="1892160" imgH="431640" progId="Equation.3">
              <p:embed/>
            </p:oleObj>
          </a:graphicData>
        </a:graphic>
      </p:graphicFrame>
      <p:graphicFrame>
        <p:nvGraphicFramePr>
          <p:cNvPr id="7" name="Object 2"/>
          <p:cNvGraphicFramePr>
            <a:graphicFrameLocks noChangeAspect="1"/>
          </p:cNvGraphicFramePr>
          <p:nvPr/>
        </p:nvGraphicFramePr>
        <p:xfrm>
          <a:off x="5013325" y="1643063"/>
          <a:ext cx="2843213" cy="647700"/>
        </p:xfrm>
        <a:graphic>
          <a:graphicData uri="http://schemas.openxmlformats.org/presentationml/2006/ole">
            <p:oleObj spid="_x0000_s14338" name="Формула" r:id="rId4" imgW="1879560" imgH="431640" progId="Equation.3">
              <p:embed/>
            </p:oleObj>
          </a:graphicData>
        </a:graphic>
      </p:graphicFrame>
      <p:graphicFrame>
        <p:nvGraphicFramePr>
          <p:cNvPr id="8" name="Object 3"/>
          <p:cNvGraphicFramePr>
            <a:graphicFrameLocks noChangeAspect="1"/>
          </p:cNvGraphicFramePr>
          <p:nvPr/>
        </p:nvGraphicFramePr>
        <p:xfrm>
          <a:off x="1785918" y="3429000"/>
          <a:ext cx="1136650" cy="823912"/>
        </p:xfrm>
        <a:graphic>
          <a:graphicData uri="http://schemas.openxmlformats.org/presentationml/2006/ole">
            <p:oleObj spid="_x0000_s14339" name="Формула" r:id="rId5" imgW="939600" imgH="685800" progId="Equation.3">
              <p:embed/>
            </p:oleObj>
          </a:graphicData>
        </a:graphic>
      </p:graphicFrame>
      <p:graphicFrame>
        <p:nvGraphicFramePr>
          <p:cNvPr id="14350" name="Object 14"/>
          <p:cNvGraphicFramePr>
            <a:graphicFrameLocks noChangeAspect="1"/>
          </p:cNvGraphicFramePr>
          <p:nvPr/>
        </p:nvGraphicFramePr>
        <p:xfrm>
          <a:off x="1785918" y="5286388"/>
          <a:ext cx="1187450" cy="860425"/>
        </p:xfrm>
        <a:graphic>
          <a:graphicData uri="http://schemas.openxmlformats.org/presentationml/2006/ole">
            <p:oleObj spid="_x0000_s14350" name="Формула" r:id="rId6" imgW="939600" imgH="685800" progId="Equation.3">
              <p:embed/>
            </p:oleObj>
          </a:graphicData>
        </a:graphic>
      </p:graphicFrame>
      <p:graphicFrame>
        <p:nvGraphicFramePr>
          <p:cNvPr id="14352" name="Object 16"/>
          <p:cNvGraphicFramePr>
            <a:graphicFrameLocks noChangeAspect="1"/>
          </p:cNvGraphicFramePr>
          <p:nvPr/>
        </p:nvGraphicFramePr>
        <p:xfrm>
          <a:off x="6072198" y="3429000"/>
          <a:ext cx="1187450" cy="860425"/>
        </p:xfrm>
        <a:graphic>
          <a:graphicData uri="http://schemas.openxmlformats.org/presentationml/2006/ole">
            <p:oleObj spid="_x0000_s14352" name="Формула" r:id="rId7" imgW="939600" imgH="685800" progId="Equation.3">
              <p:embed/>
            </p:oleObj>
          </a:graphicData>
        </a:graphic>
      </p:graphicFrame>
      <p:graphicFrame>
        <p:nvGraphicFramePr>
          <p:cNvPr id="14353" name="Object 17"/>
          <p:cNvGraphicFramePr>
            <a:graphicFrameLocks noChangeAspect="1"/>
          </p:cNvGraphicFramePr>
          <p:nvPr/>
        </p:nvGraphicFramePr>
        <p:xfrm>
          <a:off x="6143636" y="5286388"/>
          <a:ext cx="1187450" cy="860425"/>
        </p:xfrm>
        <a:graphic>
          <a:graphicData uri="http://schemas.openxmlformats.org/presentationml/2006/ole">
            <p:oleObj spid="_x0000_s14353" name="Формула" r:id="rId8" imgW="939600" imgH="685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35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35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43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uiExpand="1" build="p"/>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dirty="0" smtClean="0"/>
              <a:t>К вопросу о фокусном расстоянии</a:t>
            </a:r>
            <a:endParaRPr lang="ru-RU" dirty="0"/>
          </a:p>
        </p:txBody>
      </p:sp>
      <p:sp>
        <p:nvSpPr>
          <p:cNvPr id="8" name="Содержимое 7"/>
          <p:cNvSpPr>
            <a:spLocks noGrp="1"/>
          </p:cNvSpPr>
          <p:nvPr>
            <p:ph sz="quarter" idx="1"/>
          </p:nvPr>
        </p:nvSpPr>
        <p:spPr>
          <a:xfrm>
            <a:off x="571472" y="1571612"/>
            <a:ext cx="5357850" cy="4981596"/>
          </a:xfrm>
        </p:spPr>
        <p:txBody>
          <a:bodyPr>
            <a:normAutofit fontScale="77500" lnSpcReduction="20000"/>
          </a:bodyPr>
          <a:lstStyle/>
          <a:p>
            <a:r>
              <a:rPr lang="ru-RU" dirty="0" smtClean="0"/>
              <a:t>При </a:t>
            </a:r>
            <a:r>
              <a:rPr lang="en-US" dirty="0" smtClean="0">
                <a:latin typeface="Cambria" pitchFamily="18" charset="0"/>
              </a:rPr>
              <a:t>n</a:t>
            </a:r>
            <a:r>
              <a:rPr lang="ru-RU" baseline="-25000" dirty="0" smtClean="0"/>
              <a:t>21</a:t>
            </a:r>
            <a:r>
              <a:rPr lang="ru-RU" dirty="0" smtClean="0"/>
              <a:t> = 1 (когда линза находится в среде с абсолютным показателем преломления</a:t>
            </a:r>
            <a:r>
              <a:rPr lang="en-US" dirty="0" smtClean="0">
                <a:latin typeface="Cambria" pitchFamily="18" charset="0"/>
              </a:rPr>
              <a:t> n</a:t>
            </a:r>
            <a:r>
              <a:rPr lang="ru-RU" baseline="-25000" dirty="0" smtClean="0"/>
              <a:t>1</a:t>
            </a:r>
            <a:r>
              <a:rPr lang="ru-RU" dirty="0" smtClean="0"/>
              <a:t>, равным абсолютному показателю преломления вещества линзы </a:t>
            </a:r>
            <a:r>
              <a:rPr lang="en-US" dirty="0" smtClean="0">
                <a:latin typeface="Cambria" pitchFamily="18" charset="0"/>
              </a:rPr>
              <a:t>n</a:t>
            </a:r>
            <a:r>
              <a:rPr lang="ru-RU" baseline="-25000" dirty="0" smtClean="0"/>
              <a:t>2</a:t>
            </a:r>
            <a:r>
              <a:rPr lang="ru-RU" dirty="0" smtClean="0"/>
              <a:t>) линза любого типа не преломляет: (</a:t>
            </a:r>
            <a:r>
              <a:rPr lang="en-US" dirty="0" smtClean="0">
                <a:latin typeface="Cambria" pitchFamily="18" charset="0"/>
              </a:rPr>
              <a:t>n</a:t>
            </a:r>
            <a:r>
              <a:rPr lang="ru-RU" baseline="-25000" dirty="0" smtClean="0"/>
              <a:t>21</a:t>
            </a:r>
            <a:r>
              <a:rPr lang="ru-RU" dirty="0" smtClean="0"/>
              <a:t> – 1) = 0, поэтому </a:t>
            </a:r>
            <a:r>
              <a:rPr lang="en-US" dirty="0" smtClean="0"/>
              <a:t>D</a:t>
            </a:r>
            <a:r>
              <a:rPr lang="ru-RU" dirty="0" smtClean="0"/>
              <a:t> = 0.</a:t>
            </a:r>
            <a:endParaRPr lang="en-US" dirty="0" smtClean="0"/>
          </a:p>
          <a:p>
            <a:r>
              <a:rPr lang="ru-RU" dirty="0" smtClean="0"/>
              <a:t>Если по разные стороны линзы находятся разные среды, то фокусное расстояние слева и справа неодинаково.</a:t>
            </a:r>
          </a:p>
          <a:p>
            <a:r>
              <a:rPr lang="ru-RU" dirty="0" smtClean="0"/>
              <a:t>В общем случае нельзя судить о характере преломления линзой параллельных лучей только исходя из внешнего вида (типа линзы), следует учитывать соотношение показателей преломления вещества линзы и среды, поэтому предпочтительно использовать условные обозначения линз.</a:t>
            </a:r>
          </a:p>
        </p:txBody>
      </p:sp>
      <p:pic>
        <p:nvPicPr>
          <p:cNvPr id="4" name="Рисунок 3" descr="условное изображение линз.jpg"/>
          <p:cNvPicPr>
            <a:picLocks/>
          </p:cNvPicPr>
          <p:nvPr/>
        </p:nvPicPr>
        <p:blipFill>
          <a:blip r:embed="rId2"/>
          <a:stretch>
            <a:fillRect/>
          </a:stretch>
        </p:blipFill>
        <p:spPr>
          <a:xfrm>
            <a:off x="5857884" y="1500174"/>
            <a:ext cx="3067322" cy="459159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941372"/>
          </a:xfrm>
        </p:spPr>
        <p:txBody>
          <a:bodyPr/>
          <a:lstStyle/>
          <a:p>
            <a:r>
              <a:rPr lang="ru-RU" dirty="0" smtClean="0"/>
              <a:t>Ход параллельных лучей</a:t>
            </a:r>
            <a:endParaRPr lang="ru-RU" dirty="0"/>
          </a:p>
        </p:txBody>
      </p:sp>
      <p:sp>
        <p:nvSpPr>
          <p:cNvPr id="3" name="Текст 2"/>
          <p:cNvSpPr>
            <a:spLocks noGrp="1"/>
          </p:cNvSpPr>
          <p:nvPr>
            <p:ph type="body" idx="1"/>
          </p:nvPr>
        </p:nvSpPr>
        <p:spPr>
          <a:xfrm>
            <a:off x="500034" y="1285860"/>
            <a:ext cx="3786214" cy="2071702"/>
          </a:xfrm>
        </p:spPr>
        <p:txBody>
          <a:bodyPr/>
          <a:lstStyle/>
          <a:p>
            <a:r>
              <a:rPr lang="ru-RU" sz="2000" dirty="0" smtClean="0"/>
              <a:t>Лучи, падающие на собирающую линзу параллельно побочной оптической оси, после преломления проходят через задний побочный фокус линзы.</a:t>
            </a:r>
            <a:endParaRPr lang="ru-RU" sz="2000" dirty="0"/>
          </a:p>
        </p:txBody>
      </p:sp>
      <p:sp>
        <p:nvSpPr>
          <p:cNvPr id="4" name="Текст 3"/>
          <p:cNvSpPr>
            <a:spLocks noGrp="1"/>
          </p:cNvSpPr>
          <p:nvPr>
            <p:ph type="body" sz="half" idx="3"/>
          </p:nvPr>
        </p:nvSpPr>
        <p:spPr>
          <a:xfrm>
            <a:off x="4714876" y="1357298"/>
            <a:ext cx="4143404" cy="2052638"/>
          </a:xfrm>
        </p:spPr>
        <p:txBody>
          <a:bodyPr/>
          <a:lstStyle/>
          <a:p>
            <a:r>
              <a:rPr lang="ru-RU" sz="2000" dirty="0" smtClean="0"/>
              <a:t>Лучи, падающие на рассеивающую линзу параллельно побочной оптической оси, после преломления своим продолжением проходят через передний побочный фокус линзы</a:t>
            </a:r>
            <a:r>
              <a:rPr lang="ru-RU" sz="1800" dirty="0" smtClean="0"/>
              <a:t>.</a:t>
            </a:r>
            <a:endParaRPr lang="ru-RU" sz="1800" dirty="0"/>
          </a:p>
        </p:txBody>
      </p:sp>
      <p:pic>
        <p:nvPicPr>
          <p:cNvPr id="242689" name="Picture 1"/>
          <p:cNvPicPr>
            <a:picLocks noChangeAspect="1" noChangeArrowheads="1"/>
          </p:cNvPicPr>
          <p:nvPr/>
        </p:nvPicPr>
        <p:blipFill>
          <a:blip r:embed="rId2"/>
          <a:srcRect/>
          <a:stretch>
            <a:fillRect/>
          </a:stretch>
        </p:blipFill>
        <p:spPr bwMode="auto">
          <a:xfrm>
            <a:off x="857224" y="3500438"/>
            <a:ext cx="7480935" cy="276034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0" fill="hold" nodeType="clickEffect">
                                  <p:stCondLst>
                                    <p:cond delay="0"/>
                                  </p:stCondLst>
                                  <p:childTnLst>
                                    <p:set>
                                      <p:cBhvr>
                                        <p:cTn id="14" dur="1" fill="hold">
                                          <p:stCondLst>
                                            <p:cond delay="0"/>
                                          </p:stCondLst>
                                        </p:cTn>
                                        <p:tgtEl>
                                          <p:spTgt spid="242689"/>
                                        </p:tgtEl>
                                        <p:attrNameLst>
                                          <p:attrName>style.visibility</p:attrName>
                                        </p:attrNameLst>
                                      </p:cBhvr>
                                      <p:to>
                                        <p:strVal val="visible"/>
                                      </p:to>
                                    </p:set>
                                    <p:anim calcmode="lin" valueType="num">
                                      <p:cBhvr>
                                        <p:cTn id="15" dur="500" fill="hold"/>
                                        <p:tgtEl>
                                          <p:spTgt spid="242689"/>
                                        </p:tgtEl>
                                        <p:attrNameLst>
                                          <p:attrName>ppt_w</p:attrName>
                                        </p:attrNameLst>
                                      </p:cBhvr>
                                      <p:tavLst>
                                        <p:tav tm="0">
                                          <p:val>
                                            <p:fltVal val="0"/>
                                          </p:val>
                                        </p:tav>
                                        <p:tav tm="100000">
                                          <p:val>
                                            <p:strVal val="#ppt_w"/>
                                          </p:val>
                                        </p:tav>
                                      </p:tavLst>
                                    </p:anim>
                                    <p:anim calcmode="lin" valueType="num">
                                      <p:cBhvr>
                                        <p:cTn id="16" dur="500" fill="hold"/>
                                        <p:tgtEl>
                                          <p:spTgt spid="242689"/>
                                        </p:tgtEl>
                                        <p:attrNameLst>
                                          <p:attrName>ppt_h</p:attrName>
                                        </p:attrNameLst>
                                      </p:cBhvr>
                                      <p:tavLst>
                                        <p:tav tm="0">
                                          <p:val>
                                            <p:fltVal val="0"/>
                                          </p:val>
                                        </p:tav>
                                        <p:tav tm="100000">
                                          <p:val>
                                            <p:strVal val="#ppt_h"/>
                                          </p:val>
                                        </p:tav>
                                      </p:tavLst>
                                    </p:anim>
                                    <p:animEffect transition="in" filter="fade">
                                      <p:cBhvr>
                                        <p:cTn id="17" dur="500"/>
                                        <p:tgtEl>
                                          <p:spTgt spid="242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Характерные точки, линии , плоскости собирающей и рассеивающей линз</a:t>
            </a:r>
            <a:endParaRPr lang="ru-RU" dirty="0"/>
          </a:p>
        </p:txBody>
      </p:sp>
      <p:sp>
        <p:nvSpPr>
          <p:cNvPr id="3" name="Содержимое 2"/>
          <p:cNvSpPr>
            <a:spLocks noGrp="1"/>
          </p:cNvSpPr>
          <p:nvPr>
            <p:ph sz="quarter" idx="1"/>
          </p:nvPr>
        </p:nvSpPr>
        <p:spPr>
          <a:xfrm>
            <a:off x="642910" y="4286256"/>
            <a:ext cx="8001056" cy="2143140"/>
          </a:xfrm>
        </p:spPr>
        <p:txBody>
          <a:bodyPr>
            <a:noAutofit/>
          </a:bodyPr>
          <a:lstStyle/>
          <a:p>
            <a:pPr>
              <a:buNone/>
            </a:pPr>
            <a:r>
              <a:rPr lang="ru-RU" sz="1800" dirty="0" smtClean="0"/>
              <a:t>Точки </a:t>
            </a:r>
            <a:r>
              <a:rPr lang="ru-RU" sz="1800" i="1" dirty="0" smtClean="0"/>
              <a:t>O</a:t>
            </a:r>
            <a:r>
              <a:rPr lang="ru-RU" sz="1800" baseline="-25000" dirty="0" smtClean="0"/>
              <a:t>1</a:t>
            </a:r>
            <a:r>
              <a:rPr lang="ru-RU" sz="1800" dirty="0" smtClean="0"/>
              <a:t> и </a:t>
            </a:r>
            <a:r>
              <a:rPr lang="ru-RU" sz="1800" i="1" dirty="0" smtClean="0"/>
              <a:t>O</a:t>
            </a:r>
            <a:r>
              <a:rPr lang="ru-RU" sz="1800" baseline="-25000" dirty="0" smtClean="0"/>
              <a:t>2</a:t>
            </a:r>
            <a:r>
              <a:rPr lang="ru-RU" sz="1800" dirty="0" smtClean="0"/>
              <a:t> – центры сферических поверхностей, </a:t>
            </a:r>
          </a:p>
          <a:p>
            <a:pPr>
              <a:buNone/>
            </a:pPr>
            <a:r>
              <a:rPr lang="ru-RU" sz="1800" i="1" dirty="0" smtClean="0"/>
              <a:t>O</a:t>
            </a:r>
            <a:r>
              <a:rPr lang="ru-RU" sz="1800" baseline="-25000" dirty="0" smtClean="0"/>
              <a:t>1</a:t>
            </a:r>
            <a:r>
              <a:rPr lang="ru-RU" sz="1800" i="1" dirty="0" smtClean="0"/>
              <a:t>O</a:t>
            </a:r>
            <a:r>
              <a:rPr lang="ru-RU" sz="1800" baseline="-25000" dirty="0" smtClean="0"/>
              <a:t>2</a:t>
            </a:r>
            <a:r>
              <a:rPr lang="ru-RU" sz="1800" dirty="0" smtClean="0"/>
              <a:t> – главная оптическая ось, </a:t>
            </a:r>
          </a:p>
          <a:p>
            <a:pPr>
              <a:buNone/>
            </a:pPr>
            <a:r>
              <a:rPr lang="ru-RU" sz="1800" i="1" dirty="0" smtClean="0"/>
              <a:t>O</a:t>
            </a:r>
            <a:r>
              <a:rPr lang="ru-RU" sz="1800" dirty="0" smtClean="0"/>
              <a:t> – оптический центр, </a:t>
            </a:r>
          </a:p>
          <a:p>
            <a:pPr>
              <a:buNone/>
            </a:pPr>
            <a:r>
              <a:rPr lang="ru-RU" sz="1800" i="1" dirty="0" smtClean="0"/>
              <a:t>F</a:t>
            </a:r>
            <a:r>
              <a:rPr lang="ru-RU" sz="1800" dirty="0" smtClean="0"/>
              <a:t> – главный фокус, </a:t>
            </a:r>
            <a:r>
              <a:rPr lang="ru-RU" sz="1800" i="1" dirty="0" smtClean="0"/>
              <a:t>F'</a:t>
            </a:r>
            <a:r>
              <a:rPr lang="ru-RU" sz="1800" dirty="0" smtClean="0"/>
              <a:t> – побочный фокус, </a:t>
            </a:r>
          </a:p>
          <a:p>
            <a:pPr>
              <a:buNone/>
            </a:pPr>
            <a:r>
              <a:rPr lang="ru-RU" sz="1800" i="1" dirty="0" smtClean="0"/>
              <a:t>OF'</a:t>
            </a:r>
            <a:r>
              <a:rPr lang="ru-RU" sz="1800" dirty="0" smtClean="0"/>
              <a:t> – побочная оптическая ось, </a:t>
            </a:r>
          </a:p>
          <a:p>
            <a:pPr>
              <a:buNone/>
            </a:pPr>
            <a:r>
              <a:rPr lang="ru-RU" sz="1800" dirty="0" smtClean="0"/>
              <a:t>Ф – фокальная плоскость.</a:t>
            </a:r>
            <a:endParaRPr lang="ru-RU" sz="1800" dirty="0"/>
          </a:p>
        </p:txBody>
      </p:sp>
      <p:pic>
        <p:nvPicPr>
          <p:cNvPr id="241665" name="Picture 1"/>
          <p:cNvPicPr>
            <a:picLocks noChangeAspect="1" noChangeArrowheads="1"/>
          </p:cNvPicPr>
          <p:nvPr/>
        </p:nvPicPr>
        <p:blipFill>
          <a:blip r:embed="rId2"/>
          <a:srcRect/>
          <a:stretch>
            <a:fillRect/>
          </a:stretch>
        </p:blipFill>
        <p:spPr bwMode="auto">
          <a:xfrm>
            <a:off x="571472" y="1500174"/>
            <a:ext cx="8001000" cy="261937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41665"/>
                                        </p:tgtEl>
                                        <p:attrNameLst>
                                          <p:attrName>style.visibility</p:attrName>
                                        </p:attrNameLst>
                                      </p:cBhvr>
                                      <p:to>
                                        <p:strVal val="visible"/>
                                      </p:to>
                                    </p:set>
                                    <p:anim calcmode="lin" valueType="num">
                                      <p:cBhvr>
                                        <p:cTn id="7" dur="500" fill="hold"/>
                                        <p:tgtEl>
                                          <p:spTgt spid="241665"/>
                                        </p:tgtEl>
                                        <p:attrNameLst>
                                          <p:attrName>ppt_w</p:attrName>
                                        </p:attrNameLst>
                                      </p:cBhvr>
                                      <p:tavLst>
                                        <p:tav tm="0">
                                          <p:val>
                                            <p:fltVal val="0"/>
                                          </p:val>
                                        </p:tav>
                                        <p:tav tm="100000">
                                          <p:val>
                                            <p:strVal val="#ppt_w"/>
                                          </p:val>
                                        </p:tav>
                                      </p:tavLst>
                                    </p:anim>
                                    <p:anim calcmode="lin" valueType="num">
                                      <p:cBhvr>
                                        <p:cTn id="8" dur="500" fill="hold"/>
                                        <p:tgtEl>
                                          <p:spTgt spid="241665"/>
                                        </p:tgtEl>
                                        <p:attrNameLst>
                                          <p:attrName>ppt_h</p:attrName>
                                        </p:attrNameLst>
                                      </p:cBhvr>
                                      <p:tavLst>
                                        <p:tav tm="0">
                                          <p:val>
                                            <p:fltVal val="0"/>
                                          </p:val>
                                        </p:tav>
                                        <p:tav tm="100000">
                                          <p:val>
                                            <p:strVal val="#ppt_h"/>
                                          </p:val>
                                        </p:tav>
                                      </p:tavLst>
                                    </p:anim>
                                    <p:animEffect transition="in" filter="fade">
                                      <p:cBhvr>
                                        <p:cTn id="9" dur="500"/>
                                        <p:tgtEl>
                                          <p:spTgt spid="241665"/>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одзаголовок 4"/>
          <p:cNvSpPr>
            <a:spLocks noGrp="1"/>
          </p:cNvSpPr>
          <p:nvPr>
            <p:ph type="subTitle" idx="1"/>
          </p:nvPr>
        </p:nvSpPr>
        <p:spPr>
          <a:xfrm>
            <a:off x="1071538" y="3214686"/>
            <a:ext cx="5205426" cy="1600200"/>
          </a:xfrm>
        </p:spPr>
        <p:txBody>
          <a:bodyPr/>
          <a:lstStyle/>
          <a:p>
            <a:r>
              <a:rPr lang="ru-RU" dirty="0" smtClean="0"/>
              <a:t>Геометрические аберрации</a:t>
            </a:r>
          </a:p>
          <a:p>
            <a:r>
              <a:rPr lang="ru-RU" dirty="0" smtClean="0"/>
              <a:t>Сферическая аберрация</a:t>
            </a:r>
          </a:p>
          <a:p>
            <a:r>
              <a:rPr lang="ru-RU" dirty="0" smtClean="0"/>
              <a:t>Дифракционная аберрация</a:t>
            </a:r>
            <a:endParaRPr lang="ru-RU" dirty="0"/>
          </a:p>
        </p:txBody>
      </p:sp>
      <p:sp>
        <p:nvSpPr>
          <p:cNvPr id="4" name="Заголовок 3"/>
          <p:cNvSpPr>
            <a:spLocks noGrp="1"/>
          </p:cNvSpPr>
          <p:nvPr>
            <p:ph type="ctrTitle"/>
          </p:nvPr>
        </p:nvSpPr>
        <p:spPr/>
        <p:txBody>
          <a:bodyPr/>
          <a:lstStyle/>
          <a:p>
            <a:r>
              <a:rPr lang="ru-RU" dirty="0" smtClean="0"/>
              <a:t>Недостатки линз (аберрации)</a:t>
            </a:r>
            <a:endParaRPr lang="ru-RU" dirty="0"/>
          </a:p>
        </p:txBody>
      </p:sp>
      <p:pic>
        <p:nvPicPr>
          <p:cNvPr id="6" name="Рисунок 5" descr="человечек2.jpg"/>
          <p:cNvPicPr>
            <a:picLocks noChangeAspect="1"/>
          </p:cNvPicPr>
          <p:nvPr/>
        </p:nvPicPr>
        <p:blipFill>
          <a:blip r:embed="rId2"/>
          <a:stretch>
            <a:fillRect/>
          </a:stretch>
        </p:blipFill>
        <p:spPr>
          <a:xfrm>
            <a:off x="8929718" y="3143248"/>
            <a:ext cx="2571750" cy="33147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5" presetClass="path" presetSubtype="0" accel="50000" decel="50000" fill="hold" nodeType="clickEffect">
                                  <p:stCondLst>
                                    <p:cond delay="0"/>
                                  </p:stCondLst>
                                  <p:childTnLst>
                                    <p:animMotion origin="layout" path="M -0.0915 -0.00046 L -0.32587 -0.00046 " pathEditMode="relative" rAng="0" ptsTypes="AA">
                                      <p:cBhvr>
                                        <p:cTn id="13" dur="2000" fill="hold"/>
                                        <p:tgtEl>
                                          <p:spTgt spid="6"/>
                                        </p:tgtEl>
                                        <p:attrNameLst>
                                          <p:attrName>ppt_x</p:attrName>
                                          <p:attrName>ppt_y</p:attrName>
                                        </p:attrNameLst>
                                      </p:cBhvr>
                                      <p:rCtr x="-117" y="0"/>
                                    </p:animMotion>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Недостатки линз</a:t>
            </a:r>
            <a:endParaRPr lang="ru-RU" dirty="0"/>
          </a:p>
        </p:txBody>
      </p:sp>
      <p:sp>
        <p:nvSpPr>
          <p:cNvPr id="5" name="Содержимое 4"/>
          <p:cNvSpPr>
            <a:spLocks noGrp="1"/>
          </p:cNvSpPr>
          <p:nvPr>
            <p:ph sz="quarter" idx="1"/>
          </p:nvPr>
        </p:nvSpPr>
        <p:spPr>
          <a:xfrm>
            <a:off x="1357290" y="4572008"/>
            <a:ext cx="6758006" cy="1876420"/>
          </a:xfrm>
        </p:spPr>
        <p:txBody>
          <a:bodyPr>
            <a:normAutofit fontScale="92500" lnSpcReduction="10000"/>
          </a:bodyPr>
          <a:lstStyle/>
          <a:p>
            <a:r>
              <a:rPr lang="ru-RU" sz="2400" dirty="0" smtClean="0">
                <a:solidFill>
                  <a:srgbClr val="0070C0"/>
                </a:solidFill>
              </a:rPr>
              <a:t>геометрическую (сферическая аберрация, кома, астигматизм, кривизна поля изображения, дисторсия), </a:t>
            </a:r>
          </a:p>
          <a:p>
            <a:r>
              <a:rPr lang="ru-RU" sz="2400" dirty="0" smtClean="0">
                <a:solidFill>
                  <a:srgbClr val="0070C0"/>
                </a:solidFill>
              </a:rPr>
              <a:t>хроматическую,</a:t>
            </a:r>
          </a:p>
          <a:p>
            <a:r>
              <a:rPr lang="ru-RU" sz="2400" dirty="0" smtClean="0">
                <a:solidFill>
                  <a:srgbClr val="0070C0"/>
                </a:solidFill>
              </a:rPr>
              <a:t>дифракционную аберрацию.</a:t>
            </a:r>
          </a:p>
          <a:p>
            <a:endParaRPr lang="ru-RU" dirty="0"/>
          </a:p>
        </p:txBody>
      </p:sp>
      <p:sp>
        <p:nvSpPr>
          <p:cNvPr id="4" name="Прямоугольник 3"/>
          <p:cNvSpPr/>
          <p:nvPr/>
        </p:nvSpPr>
        <p:spPr>
          <a:xfrm>
            <a:off x="928662" y="1500174"/>
            <a:ext cx="7643866" cy="3139321"/>
          </a:xfrm>
          <a:prstGeom prst="rect">
            <a:avLst/>
          </a:prstGeom>
        </p:spPr>
        <p:txBody>
          <a:bodyPr wrap="square">
            <a:spAutoFit/>
          </a:bodyPr>
          <a:lstStyle/>
          <a:p>
            <a:r>
              <a:rPr lang="ru-RU" sz="2200" dirty="0" smtClean="0"/>
              <a:t>Изображения, даваемые реальными линзами, имеют дефекты. Из-за </a:t>
            </a:r>
            <a:r>
              <a:rPr lang="ru-RU" sz="2200" dirty="0" err="1" smtClean="0"/>
              <a:t>неидеальности</a:t>
            </a:r>
            <a:r>
              <a:rPr lang="ru-RU" sz="2200" dirty="0" smtClean="0"/>
              <a:t> оптической системы возникают искажения изображения, называемые аберрациями: изображение не вполне отчётливо, неточно соответствует объекту или окрашено. </a:t>
            </a:r>
          </a:p>
          <a:p>
            <a:r>
              <a:rPr lang="ru-RU" sz="2200" dirty="0" smtClean="0"/>
              <a:t>На практике кружок размытия вокруг точечного изображения не должен превышать размеры элемента сетчатки глаза.</a:t>
            </a:r>
          </a:p>
          <a:p>
            <a:r>
              <a:rPr lang="ru-RU" sz="2200" dirty="0" smtClean="0"/>
              <a:t>Различают: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аберрации1.jpg"/>
          <p:cNvPicPr>
            <a:picLocks noChangeAspect="1"/>
          </p:cNvPicPr>
          <p:nvPr/>
        </p:nvPicPr>
        <p:blipFill>
          <a:blip r:embed="rId2"/>
          <a:stretch>
            <a:fillRect/>
          </a:stretch>
        </p:blipFill>
        <p:spPr>
          <a:xfrm>
            <a:off x="1357290" y="3786190"/>
            <a:ext cx="6641783" cy="2777966"/>
          </a:xfrm>
          <a:prstGeom prst="rect">
            <a:avLst/>
          </a:prstGeom>
        </p:spPr>
      </p:pic>
      <p:sp>
        <p:nvSpPr>
          <p:cNvPr id="7" name="Заголовок 6"/>
          <p:cNvSpPr>
            <a:spLocks noGrp="1"/>
          </p:cNvSpPr>
          <p:nvPr>
            <p:ph type="title"/>
          </p:nvPr>
        </p:nvSpPr>
        <p:spPr/>
        <p:txBody>
          <a:bodyPr/>
          <a:lstStyle/>
          <a:p>
            <a:r>
              <a:rPr lang="ru-RU" dirty="0" smtClean="0"/>
              <a:t>Сферическая аберрация</a:t>
            </a:r>
            <a:endParaRPr lang="ru-RU" dirty="0"/>
          </a:p>
        </p:txBody>
      </p:sp>
      <p:sp>
        <p:nvSpPr>
          <p:cNvPr id="8" name="Текст 7"/>
          <p:cNvSpPr>
            <a:spLocks noGrp="1"/>
          </p:cNvSpPr>
          <p:nvPr>
            <p:ph type="body" idx="1"/>
          </p:nvPr>
        </p:nvSpPr>
        <p:spPr>
          <a:xfrm>
            <a:off x="714348" y="1571612"/>
            <a:ext cx="7715304" cy="2643206"/>
          </a:xfrm>
        </p:spPr>
        <p:txBody>
          <a:bodyPr/>
          <a:lstStyle/>
          <a:p>
            <a:r>
              <a:rPr lang="ru-RU" sz="2200" dirty="0" smtClean="0"/>
              <a:t>Сферическая аберрация представляет собой искажение изображения в оптических системах, связанное с тем, что собирающая линза далёкие от главной оптической оси световые лучи фокусирует ближе к линзе, чем лучи, близкие к главной оптической оси (параксиальные), а рассеивающая линза – наоборот. Изображение, создаваемое широким пучком лучей, преломленных линзой, оказывается размытым. </a:t>
            </a:r>
            <a:endParaRPr lang="ru-RU"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Хроматическая аберрация</a:t>
            </a:r>
            <a:endParaRPr lang="ru-RU" dirty="0"/>
          </a:p>
        </p:txBody>
      </p:sp>
      <p:sp>
        <p:nvSpPr>
          <p:cNvPr id="9" name="Текст 8"/>
          <p:cNvSpPr>
            <a:spLocks noGrp="1"/>
          </p:cNvSpPr>
          <p:nvPr>
            <p:ph type="body" idx="1"/>
          </p:nvPr>
        </p:nvSpPr>
        <p:spPr>
          <a:xfrm>
            <a:off x="571472" y="1500174"/>
            <a:ext cx="3933852" cy="4214842"/>
          </a:xfrm>
        </p:spPr>
        <p:txBody>
          <a:bodyPr/>
          <a:lstStyle/>
          <a:p>
            <a:r>
              <a:rPr lang="ru-RU" sz="2200" dirty="0" smtClean="0"/>
              <a:t>Искажение изображения, связанное с тем, что световые лучи различных длин волн собираются после прохождения линзы на различном расстоянии от неё, называют хроматической аберрацией; в результате при использовании немонохроматического света изображение размывается и края его окрашиваются. </a:t>
            </a:r>
            <a:endParaRPr lang="ru-RU" sz="2200" dirty="0"/>
          </a:p>
        </p:txBody>
      </p:sp>
      <p:pic>
        <p:nvPicPr>
          <p:cNvPr id="8" name="Рисунок 7" descr="аберрации2.jpg"/>
          <p:cNvPicPr>
            <a:picLocks noChangeAspect="1"/>
          </p:cNvPicPr>
          <p:nvPr/>
        </p:nvPicPr>
        <p:blipFill>
          <a:blip r:embed="rId2"/>
          <a:stretch>
            <a:fillRect/>
          </a:stretch>
        </p:blipFill>
        <p:spPr>
          <a:xfrm>
            <a:off x="4572000" y="2428868"/>
            <a:ext cx="4034790" cy="21831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Причины хроматической аберрации</a:t>
            </a:r>
            <a:endParaRPr lang="ru-RU" dirty="0"/>
          </a:p>
        </p:txBody>
      </p:sp>
      <p:sp>
        <p:nvSpPr>
          <p:cNvPr id="6" name="Текст 5"/>
          <p:cNvSpPr>
            <a:spLocks noGrp="1"/>
          </p:cNvSpPr>
          <p:nvPr>
            <p:ph type="body" idx="2"/>
          </p:nvPr>
        </p:nvSpPr>
        <p:spPr>
          <a:xfrm>
            <a:off x="785786" y="1600200"/>
            <a:ext cx="2071702" cy="4495800"/>
          </a:xfrm>
        </p:spPr>
        <p:txBody>
          <a:bodyPr>
            <a:normAutofit lnSpcReduction="10000"/>
          </a:bodyPr>
          <a:lstStyle/>
          <a:p>
            <a:r>
              <a:rPr lang="ru-RU" dirty="0" smtClean="0"/>
              <a:t>Хроматическая аберрация возникает из-за дисперсии белого света в веществе линзы. Красные лучи, преломляясь слабее, фокусируются дальше от линзы. Синие и фиолетовые, преломляясь сильнее, фокусируются ближе.</a:t>
            </a:r>
            <a:endParaRPr lang="ru-RU" dirty="0"/>
          </a:p>
        </p:txBody>
      </p:sp>
      <p:pic>
        <p:nvPicPr>
          <p:cNvPr id="7" name="Содержимое 6" descr="дисперсия.jpg"/>
          <p:cNvPicPr>
            <a:picLocks noGrp="1" noChangeAspect="1"/>
          </p:cNvPicPr>
          <p:nvPr>
            <p:ph sz="quarter" idx="1"/>
          </p:nvPr>
        </p:nvPicPr>
        <p:blipFill>
          <a:blip r:embed="rId2"/>
          <a:stretch>
            <a:fillRect/>
          </a:stretch>
        </p:blipFill>
        <p:spPr>
          <a:xfrm>
            <a:off x="2971800" y="1701621"/>
            <a:ext cx="5715000" cy="4292958"/>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Дифракционная аберрация</a:t>
            </a:r>
            <a:endParaRPr lang="ru-RU" dirty="0"/>
          </a:p>
        </p:txBody>
      </p:sp>
      <p:sp>
        <p:nvSpPr>
          <p:cNvPr id="3" name="Содержимое 2"/>
          <p:cNvSpPr>
            <a:spLocks noGrp="1"/>
          </p:cNvSpPr>
          <p:nvPr>
            <p:ph sz="quarter" idx="1"/>
          </p:nvPr>
        </p:nvSpPr>
        <p:spPr/>
        <p:txBody>
          <a:bodyPr>
            <a:normAutofit lnSpcReduction="10000"/>
          </a:bodyPr>
          <a:lstStyle/>
          <a:p>
            <a:r>
              <a:rPr lang="ru-RU" dirty="0" smtClean="0"/>
              <a:t>Дифракционная аберрация обусловлена волновыми свойствами света.</a:t>
            </a:r>
          </a:p>
          <a:p>
            <a:r>
              <a:rPr lang="ru-RU" dirty="0" smtClean="0"/>
              <a:t>Изображение испускающей монохроматический свет точки, даваемое даже идеальным (не вносящим никаких искажений) объективом (линзой), не воспринимается глазом как точка, так как вследствие дифракции света фактически является круглым светлым пятнышком конечного диаметра </a:t>
            </a:r>
            <a:r>
              <a:rPr lang="ru-RU" i="1" dirty="0" err="1" smtClean="0"/>
              <a:t>d</a:t>
            </a:r>
            <a:r>
              <a:rPr lang="ru-RU" dirty="0" smtClean="0"/>
              <a:t>, окруженным несколькими попеременно тёмными и светлыми кольцами (т. н. дифракционное пятно, пятно Эри, диск Эри).</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Другие виды геометрической аберрации</a:t>
            </a:r>
            <a:endParaRPr lang="ru-RU" dirty="0"/>
          </a:p>
        </p:txBody>
      </p:sp>
      <p:sp>
        <p:nvSpPr>
          <p:cNvPr id="3" name="Текст 2"/>
          <p:cNvSpPr>
            <a:spLocks noGrp="1"/>
          </p:cNvSpPr>
          <p:nvPr>
            <p:ph type="body" idx="2"/>
          </p:nvPr>
        </p:nvSpPr>
        <p:spPr>
          <a:xfrm>
            <a:off x="428596" y="1571612"/>
            <a:ext cx="6858048" cy="4929222"/>
          </a:xfrm>
        </p:spPr>
        <p:txBody>
          <a:bodyPr>
            <a:normAutofit fontScale="92500" lnSpcReduction="10000"/>
          </a:bodyPr>
          <a:lstStyle/>
          <a:p>
            <a:r>
              <a:rPr lang="ru-RU" sz="1900" dirty="0" smtClean="0"/>
              <a:t>Астигматизм - искажение изображения оптической системы, связанное с неоднородностью вещества. Преломление лучей в различных сечениях проходящего светового пучка неодинаково. </a:t>
            </a:r>
          </a:p>
          <a:p>
            <a:r>
              <a:rPr lang="ru-RU" sz="1900" dirty="0" smtClean="0"/>
              <a:t>Кривизна поля изображения вследствие того, что резкое изображение плоского предмета располагается на искривленной поверхности.</a:t>
            </a:r>
          </a:p>
          <a:p>
            <a:r>
              <a:rPr lang="ru-RU" sz="1900" dirty="0" smtClean="0"/>
              <a:t>Дисторсия - искривление изображения в оптических системах из-за неравномерного увеличения предметов линзой от его середины к краям. При этом резкость изображения не нарушается.</a:t>
            </a:r>
          </a:p>
          <a:p>
            <a:r>
              <a:rPr lang="ru-RU" sz="1900" dirty="0" smtClean="0"/>
              <a:t>Кома – аберрация, в которой изображение точки, даваемое системой в целом, принимает вид несимметричного пятна рассеяния вследствие того, что каждый участок оптической системы, удаленный от ее оси на расстояние  </a:t>
            </a:r>
            <a:r>
              <a:rPr lang="ru-RU" sz="1900" dirty="0" err="1" smtClean="0"/>
              <a:t>d</a:t>
            </a:r>
            <a:r>
              <a:rPr lang="ru-RU" sz="1900" dirty="0" smtClean="0"/>
              <a:t> (кольцевая зона), дает изображение светящейся точки в виде кольца, радиус которого тем больше, чем больше </a:t>
            </a:r>
            <a:r>
              <a:rPr lang="ru-RU" sz="1900" i="1" dirty="0" smtClean="0"/>
              <a:t> </a:t>
            </a:r>
            <a:r>
              <a:rPr lang="ru-RU" sz="1900" i="1" dirty="0" err="1" smtClean="0"/>
              <a:t>d</a:t>
            </a:r>
            <a:r>
              <a:rPr lang="ru-RU" sz="1900" i="1" dirty="0" smtClean="0"/>
              <a:t>.</a:t>
            </a:r>
            <a:endParaRPr lang="ru-RU" sz="1900" dirty="0" smtClean="0"/>
          </a:p>
          <a:p>
            <a:endParaRPr lang="ru-RU" sz="1900" dirty="0" smtClean="0"/>
          </a:p>
          <a:p>
            <a:endParaRPr lang="ru-RU" dirty="0" smtClean="0"/>
          </a:p>
          <a:p>
            <a:endParaRPr lang="ru-RU" dirty="0" smtClean="0"/>
          </a:p>
          <a:p>
            <a:endParaRPr lang="ru-RU" dirty="0" smtClean="0"/>
          </a:p>
          <a:p>
            <a:endParaRPr lang="ru-RU" dirty="0" smtClean="0"/>
          </a:p>
          <a:p>
            <a:endParaRPr lang="ru-RU" dirty="0"/>
          </a:p>
        </p:txBody>
      </p:sp>
      <p:pic>
        <p:nvPicPr>
          <p:cNvPr id="6" name="Содержимое 5" descr="дисторсия.jpg"/>
          <p:cNvPicPr>
            <a:picLocks noGrp="1" noChangeAspect="1"/>
          </p:cNvPicPr>
          <p:nvPr>
            <p:ph sz="quarter" idx="1"/>
          </p:nvPr>
        </p:nvPicPr>
        <p:blipFill>
          <a:blip r:embed="rId2"/>
          <a:stretch>
            <a:fillRect/>
          </a:stretch>
        </p:blipFill>
        <p:spPr>
          <a:xfrm>
            <a:off x="7286644" y="1571612"/>
            <a:ext cx="1414360" cy="44958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7" name="Rectangle 5"/>
          <p:cNvSpPr>
            <a:spLocks noGrp="1" noChangeArrowheads="1"/>
          </p:cNvSpPr>
          <p:nvPr>
            <p:ph type="title"/>
          </p:nvPr>
        </p:nvSpPr>
        <p:spPr/>
        <p:txBody>
          <a:bodyPr>
            <a:normAutofit fontScale="90000"/>
          </a:bodyPr>
          <a:lstStyle/>
          <a:p>
            <a:r>
              <a:rPr lang="ru-RU"/>
              <a:t>Способы устранения недостатков линз</a:t>
            </a:r>
          </a:p>
        </p:txBody>
      </p:sp>
      <p:sp>
        <p:nvSpPr>
          <p:cNvPr id="105475" name="Rectangle 3"/>
          <p:cNvSpPr>
            <a:spLocks noGrp="1" noChangeArrowheads="1"/>
          </p:cNvSpPr>
          <p:nvPr>
            <p:ph type="body" sz="half" idx="1"/>
          </p:nvPr>
        </p:nvSpPr>
        <p:spPr>
          <a:xfrm>
            <a:off x="762000" y="1905000"/>
            <a:ext cx="7618413" cy="1952628"/>
          </a:xfrm>
        </p:spPr>
        <p:txBody>
          <a:bodyPr>
            <a:normAutofit/>
          </a:bodyPr>
          <a:lstStyle/>
          <a:p>
            <a:pPr>
              <a:lnSpc>
                <a:spcPct val="80000"/>
              </a:lnSpc>
            </a:pPr>
            <a:r>
              <a:rPr lang="ru-RU" sz="2400" dirty="0"/>
              <a:t>В современных оптических приборах применяются не тонкие линзы, а сложные </a:t>
            </a:r>
            <a:r>
              <a:rPr lang="ru-RU" sz="2400" dirty="0" err="1"/>
              <a:t>многолинзовые</a:t>
            </a:r>
            <a:r>
              <a:rPr lang="ru-RU" sz="2400" dirty="0"/>
              <a:t> </a:t>
            </a:r>
            <a:r>
              <a:rPr lang="ru-RU" sz="2400" dirty="0" smtClean="0"/>
              <a:t>системы из собирающих и рассеивающих линз, </a:t>
            </a:r>
            <a:r>
              <a:rPr lang="ru-RU" sz="2400" dirty="0"/>
              <a:t>в которых </a:t>
            </a:r>
            <a:r>
              <a:rPr lang="ru-RU" sz="2400" dirty="0" smtClean="0"/>
              <a:t>удаётся приближённо </a:t>
            </a:r>
            <a:r>
              <a:rPr lang="ru-RU" sz="2400" dirty="0"/>
              <a:t>устранить различные </a:t>
            </a:r>
            <a:r>
              <a:rPr lang="ru-RU" sz="2400" dirty="0" smtClean="0"/>
              <a:t>аберрации, а также </a:t>
            </a:r>
            <a:r>
              <a:rPr lang="ru-RU" sz="2400" dirty="0" err="1" smtClean="0"/>
              <a:t>диафрагмирование</a:t>
            </a:r>
            <a:r>
              <a:rPr lang="ru-RU" sz="2400" dirty="0" smtClean="0"/>
              <a:t> световых пучков </a:t>
            </a:r>
            <a:endParaRPr lang="ru-RU" sz="2400" dirty="0"/>
          </a:p>
        </p:txBody>
      </p:sp>
      <p:pic>
        <p:nvPicPr>
          <p:cNvPr id="105476" name="Picture 4"/>
          <p:cNvPicPr>
            <a:picLocks noGrp="1" noChangeAspect="1" noChangeArrowheads="1"/>
          </p:cNvPicPr>
          <p:nvPr>
            <p:ph sz="half" idx="2"/>
          </p:nvPr>
        </p:nvPicPr>
        <p:blipFill>
          <a:blip r:embed="rId2"/>
          <a:srcRect/>
          <a:stretch>
            <a:fillRect/>
          </a:stretch>
        </p:blipFill>
        <p:spPr>
          <a:xfrm>
            <a:off x="1643042" y="3857628"/>
            <a:ext cx="6070600" cy="1960562"/>
          </a:xfrm>
          <a:noFill/>
          <a:ln/>
        </p:spPr>
      </p:pic>
      <p:sp>
        <p:nvSpPr>
          <p:cNvPr id="105479" name="Rectangle 7"/>
          <p:cNvSpPr>
            <a:spLocks noChangeArrowheads="1"/>
          </p:cNvSpPr>
          <p:nvPr/>
        </p:nvSpPr>
        <p:spPr bwMode="auto">
          <a:xfrm>
            <a:off x="928662" y="5786454"/>
            <a:ext cx="7629525" cy="457200"/>
          </a:xfrm>
          <a:prstGeom prst="rect">
            <a:avLst/>
          </a:prstGeom>
          <a:noFill/>
          <a:ln w="9525">
            <a:noFill/>
            <a:miter lim="800000"/>
            <a:headEnd/>
            <a:tailEnd/>
          </a:ln>
          <a:effectLst/>
        </p:spPr>
        <p:txBody>
          <a:bodyPr anchor="ctr">
            <a:spAutoFit/>
          </a:bodyPr>
          <a:lstStyle/>
          <a:p>
            <a:r>
              <a:rPr lang="ru-RU" sz="2400" dirty="0"/>
              <a:t>Типичная оптическая схема объектива микроскопа.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54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105476"/>
                                        </p:tgtEl>
                                        <p:attrNameLst>
                                          <p:attrName>style.visibility</p:attrName>
                                        </p:attrNameLst>
                                      </p:cBhvr>
                                      <p:to>
                                        <p:strVal val="visible"/>
                                      </p:to>
                                    </p:set>
                                    <p:anim calcmode="lin" valueType="num">
                                      <p:cBhvr>
                                        <p:cTn id="11" dur="500" fill="hold"/>
                                        <p:tgtEl>
                                          <p:spTgt spid="105476"/>
                                        </p:tgtEl>
                                        <p:attrNameLst>
                                          <p:attrName>ppt_w</p:attrName>
                                        </p:attrNameLst>
                                      </p:cBhvr>
                                      <p:tavLst>
                                        <p:tav tm="0">
                                          <p:val>
                                            <p:fltVal val="0"/>
                                          </p:val>
                                        </p:tav>
                                        <p:tav tm="100000">
                                          <p:val>
                                            <p:strVal val="#ppt_w"/>
                                          </p:val>
                                        </p:tav>
                                      </p:tavLst>
                                    </p:anim>
                                    <p:anim calcmode="lin" valueType="num">
                                      <p:cBhvr>
                                        <p:cTn id="12" dur="500" fill="hold"/>
                                        <p:tgtEl>
                                          <p:spTgt spid="105476"/>
                                        </p:tgtEl>
                                        <p:attrNameLst>
                                          <p:attrName>ppt_h</p:attrName>
                                        </p:attrNameLst>
                                      </p:cBhvr>
                                      <p:tavLst>
                                        <p:tav tm="0">
                                          <p:val>
                                            <p:fltVal val="0"/>
                                          </p:val>
                                        </p:tav>
                                        <p:tav tm="100000">
                                          <p:val>
                                            <p:strVal val="#ppt_h"/>
                                          </p:val>
                                        </p:tav>
                                      </p:tavLst>
                                    </p:anim>
                                    <p:animEffect transition="in" filter="fade">
                                      <p:cBhvr>
                                        <p:cTn id="13" dur="500"/>
                                        <p:tgtEl>
                                          <p:spTgt spid="105476"/>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054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2786050" y="3200400"/>
            <a:ext cx="5786478" cy="3086120"/>
          </a:xfrm>
        </p:spPr>
        <p:txBody>
          <a:bodyPr>
            <a:normAutofit fontScale="92500" lnSpcReduction="20000"/>
          </a:bodyPr>
          <a:lstStyle/>
          <a:p>
            <a:r>
              <a:rPr lang="ru-RU" dirty="0" smtClean="0"/>
              <a:t>Формирование оптического изображения</a:t>
            </a:r>
          </a:p>
          <a:p>
            <a:r>
              <a:rPr lang="ru-RU" dirty="0" smtClean="0"/>
              <a:t>Ход характерных лучей</a:t>
            </a:r>
          </a:p>
          <a:p>
            <a:r>
              <a:rPr lang="ru-RU" dirty="0" smtClean="0"/>
              <a:t>Характеристика изображений в линзах</a:t>
            </a:r>
          </a:p>
          <a:p>
            <a:r>
              <a:rPr lang="ru-RU" dirty="0" smtClean="0"/>
              <a:t>Специфические случаи построения в линзах</a:t>
            </a:r>
          </a:p>
          <a:p>
            <a:r>
              <a:rPr lang="ru-RU" dirty="0" smtClean="0"/>
              <a:t>Сравнительная характеристика изображений в собирающих и рассеивающих линзах</a:t>
            </a:r>
          </a:p>
          <a:p>
            <a:endParaRPr lang="ru-RU" dirty="0" smtClean="0"/>
          </a:p>
          <a:p>
            <a:endParaRPr lang="ru-RU" dirty="0"/>
          </a:p>
        </p:txBody>
      </p:sp>
      <p:sp>
        <p:nvSpPr>
          <p:cNvPr id="3" name="Заголовок 2"/>
          <p:cNvSpPr>
            <a:spLocks noGrp="1"/>
          </p:cNvSpPr>
          <p:nvPr>
            <p:ph type="ctrTitle"/>
          </p:nvPr>
        </p:nvSpPr>
        <p:spPr/>
        <p:txBody>
          <a:bodyPr/>
          <a:lstStyle/>
          <a:p>
            <a:r>
              <a:rPr lang="ru-RU" dirty="0" smtClean="0"/>
              <a:t>Построение изображений в тонких линзах</a:t>
            </a:r>
            <a:endParaRPr lang="ru-RU" dirty="0"/>
          </a:p>
        </p:txBody>
      </p:sp>
      <p:pic>
        <p:nvPicPr>
          <p:cNvPr id="5" name="Рисунок 4" descr="человечек1.jpg"/>
          <p:cNvPicPr>
            <a:picLocks noChangeAspect="1"/>
          </p:cNvPicPr>
          <p:nvPr/>
        </p:nvPicPr>
        <p:blipFill>
          <a:blip r:embed="rId2"/>
          <a:stretch>
            <a:fillRect/>
          </a:stretch>
        </p:blipFill>
        <p:spPr>
          <a:xfrm>
            <a:off x="-2291003" y="3143248"/>
            <a:ext cx="2291003" cy="351681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3" presetClass="path" presetSubtype="0" accel="50000" decel="50000" fill="hold" nodeType="clickEffect">
                                  <p:stCondLst>
                                    <p:cond delay="0"/>
                                  </p:stCondLst>
                                  <p:childTnLst>
                                    <p:animMotion origin="layout" path="M 0.05034 -0.00463 L 0.30034 -0.00463 " pathEditMode="relative" rAng="0" ptsTypes="AA">
                                      <p:cBhvr>
                                        <p:cTn id="13" dur="2000" fill="hold"/>
                                        <p:tgtEl>
                                          <p:spTgt spid="5"/>
                                        </p:tgtEl>
                                        <p:attrNameLst>
                                          <p:attrName>ppt_x</p:attrName>
                                          <p:attrName>ppt_y</p:attrName>
                                        </p:attrNameLst>
                                      </p:cBhvr>
                                      <p:rCtr x="125" y="0"/>
                                    </p:animMotion>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dirty="0" smtClean="0"/>
              <a:t>Оптическое изображение</a:t>
            </a:r>
            <a:endParaRPr lang="ru-RU" dirty="0"/>
          </a:p>
        </p:txBody>
      </p:sp>
      <p:sp>
        <p:nvSpPr>
          <p:cNvPr id="8" name="Содержимое 7"/>
          <p:cNvSpPr>
            <a:spLocks noGrp="1"/>
          </p:cNvSpPr>
          <p:nvPr>
            <p:ph sz="quarter" idx="1"/>
          </p:nvPr>
        </p:nvSpPr>
        <p:spPr>
          <a:xfrm>
            <a:off x="914400" y="1447800"/>
            <a:ext cx="7772400" cy="4981596"/>
          </a:xfrm>
        </p:spPr>
        <p:txBody>
          <a:bodyPr>
            <a:normAutofit fontScale="62500" lnSpcReduction="20000"/>
          </a:bodyPr>
          <a:lstStyle/>
          <a:p>
            <a:r>
              <a:rPr lang="ru-RU" sz="3500" dirty="0" smtClean="0"/>
              <a:t>Оптическое изображение – картина, получаемая в результате действия линзы или оптической системы на лучи, распространяющиеся от некоторого объекта, и воспроизводящая контуры и детали этого объекта. Поскольку предмет представляет собой совокупность светящихся своим или отражённым светом точек, то его полное изображение складывается из изображений всех этих точек. </a:t>
            </a:r>
          </a:p>
          <a:p>
            <a:r>
              <a:rPr lang="ru-RU" sz="3500" dirty="0" smtClean="0"/>
              <a:t>Различают действительные и мнимые изображения. Если пучок световых лучей, исходящий из какой-либо точки А объекта, в результате отражений или преломлений сходится в некоторой точке А</a:t>
            </a:r>
            <a:r>
              <a:rPr lang="ru-RU" sz="3500" baseline="-25000" dirty="0" smtClean="0"/>
              <a:t>1</a:t>
            </a:r>
            <a:r>
              <a:rPr lang="ru-RU" sz="3500" dirty="0" smtClean="0"/>
              <a:t>, то А</a:t>
            </a:r>
            <a:r>
              <a:rPr lang="ru-RU" sz="3500" baseline="-25000" dirty="0" smtClean="0"/>
              <a:t>1 </a:t>
            </a:r>
            <a:r>
              <a:rPr lang="ru-RU" sz="3500" dirty="0" smtClean="0"/>
              <a:t>называют действительным изображением точки А. Если же в точке А</a:t>
            </a:r>
            <a:r>
              <a:rPr lang="ru-RU" sz="3500" baseline="-25000" dirty="0" smtClean="0"/>
              <a:t>1</a:t>
            </a:r>
            <a:r>
              <a:rPr lang="ru-RU" sz="3500" dirty="0" smtClean="0"/>
              <a:t> пересекаются не сами лучи, а их продолжения, проведенные в сторону, противоположную направлению распространения света, то А</a:t>
            </a:r>
            <a:r>
              <a:rPr lang="ru-RU" sz="3500" baseline="-25000" dirty="0" smtClean="0"/>
              <a:t>1</a:t>
            </a:r>
            <a:r>
              <a:rPr lang="ru-RU" sz="3500" dirty="0" smtClean="0"/>
              <a:t> называют мнимым изображением точки А.</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Формирование изображения в линзах </a:t>
            </a:r>
            <a:endParaRPr lang="ru-RU" dirty="0"/>
          </a:p>
        </p:txBody>
      </p:sp>
      <p:sp>
        <p:nvSpPr>
          <p:cNvPr id="3" name="Содержимое 2"/>
          <p:cNvSpPr>
            <a:spLocks noGrp="1"/>
          </p:cNvSpPr>
          <p:nvPr>
            <p:ph sz="quarter" idx="1"/>
          </p:nvPr>
        </p:nvSpPr>
        <p:spPr/>
        <p:txBody>
          <a:bodyPr>
            <a:normAutofit fontScale="85000" lnSpcReduction="10000"/>
          </a:bodyPr>
          <a:lstStyle/>
          <a:p>
            <a:r>
              <a:rPr lang="ru-RU" dirty="0" smtClean="0"/>
              <a:t>Собирающая линза преобразует расходящийся сферический волновой фронт от точечного источника в сходящийся в точке за линзой волновой фронт, если </a:t>
            </a:r>
            <a:r>
              <a:rPr lang="en-US" i="1" dirty="0" smtClean="0"/>
              <a:t>d</a:t>
            </a:r>
            <a:r>
              <a:rPr lang="ru-RU" i="1" dirty="0" smtClean="0"/>
              <a:t> &gt; </a:t>
            </a:r>
            <a:r>
              <a:rPr lang="en-US" i="1" dirty="0" smtClean="0"/>
              <a:t>F</a:t>
            </a:r>
            <a:r>
              <a:rPr lang="ru-RU" i="1" dirty="0" smtClean="0"/>
              <a:t>;</a:t>
            </a:r>
            <a:endParaRPr lang="ru-RU" dirty="0" smtClean="0"/>
          </a:p>
          <a:p>
            <a:r>
              <a:rPr lang="ru-RU" dirty="0" smtClean="0"/>
              <a:t>При</a:t>
            </a:r>
            <a:r>
              <a:rPr lang="ru-RU" i="1" dirty="0" smtClean="0"/>
              <a:t> </a:t>
            </a:r>
            <a:r>
              <a:rPr lang="en-US" i="1" dirty="0" smtClean="0"/>
              <a:t>d </a:t>
            </a:r>
            <a:r>
              <a:rPr lang="ru-RU" i="1" dirty="0" smtClean="0"/>
              <a:t>&lt; </a:t>
            </a:r>
            <a:r>
              <a:rPr lang="en-US" i="1" dirty="0" smtClean="0"/>
              <a:t>F</a:t>
            </a:r>
            <a:r>
              <a:rPr lang="ru-RU" dirty="0" smtClean="0"/>
              <a:t> - расходящийся сферический волновой фронт от точечного источника в расходящийся волновой сферический фронт, как бы распространяющийся от мнимого точечного источника;</a:t>
            </a:r>
          </a:p>
          <a:p>
            <a:r>
              <a:rPr lang="ru-RU" dirty="0" smtClean="0"/>
              <a:t>При</a:t>
            </a:r>
            <a:r>
              <a:rPr lang="ru-RU" i="1" dirty="0" smtClean="0"/>
              <a:t> </a:t>
            </a:r>
            <a:r>
              <a:rPr lang="en-US" i="1" dirty="0" smtClean="0"/>
              <a:t>d</a:t>
            </a:r>
            <a:r>
              <a:rPr lang="ru-RU" i="1" dirty="0" smtClean="0"/>
              <a:t> = </a:t>
            </a:r>
            <a:r>
              <a:rPr lang="en-US" i="1" dirty="0" smtClean="0"/>
              <a:t>F</a:t>
            </a:r>
            <a:r>
              <a:rPr lang="en-US" dirty="0" smtClean="0"/>
              <a:t> </a:t>
            </a:r>
            <a:r>
              <a:rPr lang="ru-RU" dirty="0" smtClean="0"/>
              <a:t>–расходящуюся сферическую волну, излучаемую точечным источником, в плоскую преломлённую волну.</a:t>
            </a:r>
          </a:p>
          <a:p>
            <a:r>
              <a:rPr lang="ru-RU" dirty="0" smtClean="0"/>
              <a:t>Рассеивающая линза в результате преломления преобразует падающие на неё световые пучки в расходящиеся.</a:t>
            </a:r>
          </a:p>
          <a:p>
            <a:endParaRPr lang="ru-RU" dirty="0" smtClean="0"/>
          </a:p>
          <a:p>
            <a:endParaRPr lang="ru-RU" dirty="0" smtClean="0"/>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Иллюстрация преобразования линзами волновых фронтов</a:t>
            </a:r>
            <a:endParaRPr lang="ru-RU" dirty="0"/>
          </a:p>
        </p:txBody>
      </p:sp>
      <p:pic>
        <p:nvPicPr>
          <p:cNvPr id="6" name="Содержимое 5" descr="формирование изображения.jpg"/>
          <p:cNvPicPr>
            <a:picLocks noGrp="1" noChangeAspect="1"/>
          </p:cNvPicPr>
          <p:nvPr>
            <p:ph sz="quarter" idx="1"/>
          </p:nvPr>
        </p:nvPicPr>
        <p:blipFill>
          <a:blip r:embed="rId2"/>
          <a:stretch>
            <a:fillRect/>
          </a:stretch>
        </p:blipFill>
        <p:spPr>
          <a:xfrm>
            <a:off x="1714480" y="1571612"/>
            <a:ext cx="6106126" cy="457200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ru-RU" dirty="0" smtClean="0"/>
              <a:t/>
            </a:r>
            <a:br>
              <a:rPr lang="ru-RU" dirty="0" smtClean="0"/>
            </a:br>
            <a:r>
              <a:rPr lang="ru-RU" sz="2200" dirty="0" smtClean="0"/>
              <a:t>Для определения положения изображения А</a:t>
            </a:r>
            <a:r>
              <a:rPr lang="ru-RU" sz="2200" baseline="-25000" dirty="0" smtClean="0"/>
              <a:t>1 </a:t>
            </a:r>
            <a:r>
              <a:rPr lang="ru-RU" sz="2200" dirty="0" smtClean="0"/>
              <a:t>светящейся точки А достаточно взять два луча, ход которых легче всего построить. Таких лучей несколько.</a:t>
            </a:r>
            <a:endParaRPr lang="ru-RU" sz="2200" dirty="0"/>
          </a:p>
        </p:txBody>
      </p:sp>
      <p:sp>
        <p:nvSpPr>
          <p:cNvPr id="7" name="Текст 6"/>
          <p:cNvSpPr>
            <a:spLocks noGrp="1"/>
          </p:cNvSpPr>
          <p:nvPr>
            <p:ph type="body" idx="1"/>
          </p:nvPr>
        </p:nvSpPr>
        <p:spPr>
          <a:xfrm>
            <a:off x="914400" y="1447800"/>
            <a:ext cx="3733800" cy="338126"/>
          </a:xfrm>
        </p:spPr>
        <p:txBody>
          <a:bodyPr/>
          <a:lstStyle/>
          <a:p>
            <a:r>
              <a:rPr lang="ru-RU" dirty="0" smtClean="0"/>
              <a:t>Собирающая линза</a:t>
            </a:r>
          </a:p>
        </p:txBody>
      </p:sp>
      <p:sp>
        <p:nvSpPr>
          <p:cNvPr id="8" name="Текст 7"/>
          <p:cNvSpPr>
            <a:spLocks noGrp="1"/>
          </p:cNvSpPr>
          <p:nvPr>
            <p:ph type="body" sz="half" idx="3"/>
          </p:nvPr>
        </p:nvSpPr>
        <p:spPr>
          <a:xfrm>
            <a:off x="4953000" y="1447800"/>
            <a:ext cx="3733800" cy="338126"/>
          </a:xfrm>
        </p:spPr>
        <p:txBody>
          <a:bodyPr/>
          <a:lstStyle/>
          <a:p>
            <a:r>
              <a:rPr lang="ru-RU" dirty="0" smtClean="0"/>
              <a:t>Рассеивающая линза</a:t>
            </a:r>
            <a:endParaRPr lang="ru-RU" dirty="0"/>
          </a:p>
        </p:txBody>
      </p:sp>
      <p:sp>
        <p:nvSpPr>
          <p:cNvPr id="5" name="Содержимое 4"/>
          <p:cNvSpPr>
            <a:spLocks noGrp="1"/>
          </p:cNvSpPr>
          <p:nvPr>
            <p:ph sz="half" idx="2"/>
          </p:nvPr>
        </p:nvSpPr>
        <p:spPr>
          <a:xfrm>
            <a:off x="857224" y="1857364"/>
            <a:ext cx="3714776" cy="4276736"/>
          </a:xfrm>
        </p:spPr>
        <p:txBody>
          <a:bodyPr>
            <a:normAutofit fontScale="55000" lnSpcReduction="20000"/>
          </a:bodyPr>
          <a:lstStyle/>
          <a:p>
            <a:pPr>
              <a:buNone/>
            </a:pPr>
            <a:r>
              <a:rPr lang="ru-RU" dirty="0" smtClean="0"/>
              <a:t>1.   </a:t>
            </a:r>
            <a:r>
              <a:rPr lang="ru-RU" sz="3600" dirty="0" smtClean="0"/>
              <a:t>Луч, падающий на линзу параллельно главной оптической оси; после преломления он проходит через задний главный фокус линзы.</a:t>
            </a:r>
          </a:p>
          <a:p>
            <a:pPr>
              <a:buNone/>
            </a:pPr>
            <a:r>
              <a:rPr lang="ru-RU" sz="3600" dirty="0" smtClean="0"/>
              <a:t>2. Луч, проходящий через передний  главный фокус линзы; после преломления он идёт  параллельно главной оптической оси.</a:t>
            </a:r>
          </a:p>
          <a:p>
            <a:pPr>
              <a:buNone/>
            </a:pPr>
            <a:r>
              <a:rPr lang="ru-RU" sz="3600" dirty="0" smtClean="0"/>
              <a:t>3. Луч, проходящий через оптический центр без преломления. </a:t>
            </a:r>
          </a:p>
        </p:txBody>
      </p:sp>
      <p:sp>
        <p:nvSpPr>
          <p:cNvPr id="6" name="Содержимое 5"/>
          <p:cNvSpPr>
            <a:spLocks noGrp="1"/>
          </p:cNvSpPr>
          <p:nvPr>
            <p:ph sz="half" idx="4"/>
          </p:nvPr>
        </p:nvSpPr>
        <p:spPr>
          <a:xfrm>
            <a:off x="4786314" y="1857364"/>
            <a:ext cx="3900486" cy="4276736"/>
          </a:xfrm>
        </p:spPr>
        <p:txBody>
          <a:bodyPr>
            <a:normAutofit fontScale="70000" lnSpcReduction="20000"/>
          </a:bodyPr>
          <a:lstStyle/>
          <a:p>
            <a:pPr>
              <a:buNone/>
            </a:pPr>
            <a:r>
              <a:rPr lang="ru-RU" dirty="0" smtClean="0"/>
              <a:t>1.   </a:t>
            </a:r>
            <a:r>
              <a:rPr lang="ru-RU" sz="2900" dirty="0" smtClean="0"/>
              <a:t>Луч, падающий на линзу параллельно главной оптической оси; после преломления через передний главный фокус линзы проходит продолжение преломлённого луча.</a:t>
            </a:r>
          </a:p>
          <a:p>
            <a:pPr>
              <a:buNone/>
            </a:pPr>
            <a:r>
              <a:rPr lang="ru-RU" sz="2900" dirty="0" smtClean="0"/>
              <a:t>2.  Луч, своим продолжением проходящий через задний  главный фокус линзы; после преломления он идёт  параллельно главной оптической оси. </a:t>
            </a:r>
          </a:p>
          <a:p>
            <a:pPr>
              <a:buNone/>
            </a:pPr>
            <a:r>
              <a:rPr lang="ru-RU" sz="2900" dirty="0" smtClean="0"/>
              <a:t>3.  Луч, проходящий через оптический центр без преломления.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build="p"/>
      <p:bldP spid="8" grpId="0" build="p"/>
      <p:bldP spid="5" grpId="0" build="p"/>
      <p:bldP spid="6"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r>
              <a:rPr lang="ru-RU" dirty="0" smtClean="0"/>
              <a:t>Характерные лучи</a:t>
            </a:r>
            <a:endParaRPr lang="ru-RU" dirty="0"/>
          </a:p>
        </p:txBody>
      </p:sp>
      <p:sp>
        <p:nvSpPr>
          <p:cNvPr id="9" name="Текст 8"/>
          <p:cNvSpPr>
            <a:spLocks noGrp="1"/>
          </p:cNvSpPr>
          <p:nvPr>
            <p:ph type="body" idx="1"/>
          </p:nvPr>
        </p:nvSpPr>
        <p:spPr>
          <a:xfrm>
            <a:off x="857224" y="1785926"/>
            <a:ext cx="3733800" cy="762000"/>
          </a:xfrm>
        </p:spPr>
        <p:txBody>
          <a:bodyPr/>
          <a:lstStyle/>
          <a:p>
            <a:r>
              <a:rPr lang="ru-RU" dirty="0" smtClean="0"/>
              <a:t>Основные лучи для собирающей линзы</a:t>
            </a:r>
            <a:endParaRPr lang="ru-RU" dirty="0"/>
          </a:p>
        </p:txBody>
      </p:sp>
      <p:sp>
        <p:nvSpPr>
          <p:cNvPr id="10" name="Текст 9"/>
          <p:cNvSpPr>
            <a:spLocks noGrp="1"/>
          </p:cNvSpPr>
          <p:nvPr>
            <p:ph type="body" sz="half" idx="3"/>
          </p:nvPr>
        </p:nvSpPr>
        <p:spPr>
          <a:xfrm>
            <a:off x="4857752" y="1785926"/>
            <a:ext cx="3733800" cy="762000"/>
          </a:xfrm>
        </p:spPr>
        <p:txBody>
          <a:bodyPr/>
          <a:lstStyle/>
          <a:p>
            <a:r>
              <a:rPr lang="ru-RU" dirty="0" smtClean="0"/>
              <a:t>Основные лучи для рассеивающей линзы</a:t>
            </a:r>
            <a:endParaRPr lang="ru-RU" dirty="0"/>
          </a:p>
        </p:txBody>
      </p:sp>
      <p:pic>
        <p:nvPicPr>
          <p:cNvPr id="227329" name="Picture 1"/>
          <p:cNvPicPr>
            <a:picLocks noChangeAspect="1" noChangeArrowheads="1"/>
          </p:cNvPicPr>
          <p:nvPr/>
        </p:nvPicPr>
        <p:blipFill>
          <a:blip r:embed="rId2"/>
          <a:srcRect/>
          <a:stretch>
            <a:fillRect/>
          </a:stretch>
        </p:blipFill>
        <p:spPr bwMode="auto">
          <a:xfrm>
            <a:off x="714348" y="2857496"/>
            <a:ext cx="7569518" cy="256317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0" fill="hold" nodeType="clickEffect">
                                  <p:stCondLst>
                                    <p:cond delay="0"/>
                                  </p:stCondLst>
                                  <p:childTnLst>
                                    <p:set>
                                      <p:cBhvr>
                                        <p:cTn id="14" dur="1" fill="hold">
                                          <p:stCondLst>
                                            <p:cond delay="0"/>
                                          </p:stCondLst>
                                        </p:cTn>
                                        <p:tgtEl>
                                          <p:spTgt spid="227329"/>
                                        </p:tgtEl>
                                        <p:attrNameLst>
                                          <p:attrName>style.visibility</p:attrName>
                                        </p:attrNameLst>
                                      </p:cBhvr>
                                      <p:to>
                                        <p:strVal val="visible"/>
                                      </p:to>
                                    </p:set>
                                    <p:anim calcmode="lin" valueType="num">
                                      <p:cBhvr>
                                        <p:cTn id="15" dur="500" fill="hold"/>
                                        <p:tgtEl>
                                          <p:spTgt spid="227329"/>
                                        </p:tgtEl>
                                        <p:attrNameLst>
                                          <p:attrName>ppt_w</p:attrName>
                                        </p:attrNameLst>
                                      </p:cBhvr>
                                      <p:tavLst>
                                        <p:tav tm="0">
                                          <p:val>
                                            <p:fltVal val="0"/>
                                          </p:val>
                                        </p:tav>
                                        <p:tav tm="100000">
                                          <p:val>
                                            <p:strVal val="#ppt_w"/>
                                          </p:val>
                                        </p:tav>
                                      </p:tavLst>
                                    </p:anim>
                                    <p:anim calcmode="lin" valueType="num">
                                      <p:cBhvr>
                                        <p:cTn id="16" dur="500" fill="hold"/>
                                        <p:tgtEl>
                                          <p:spTgt spid="227329"/>
                                        </p:tgtEl>
                                        <p:attrNameLst>
                                          <p:attrName>ppt_h</p:attrName>
                                        </p:attrNameLst>
                                      </p:cBhvr>
                                      <p:tavLst>
                                        <p:tav tm="0">
                                          <p:val>
                                            <p:fltVal val="0"/>
                                          </p:val>
                                        </p:tav>
                                        <p:tav tm="100000">
                                          <p:val>
                                            <p:strVal val="#ppt_h"/>
                                          </p:val>
                                        </p:tav>
                                      </p:tavLst>
                                    </p:anim>
                                    <p:animEffect transition="in" filter="fade">
                                      <p:cBhvr>
                                        <p:cTn id="17" dur="500"/>
                                        <p:tgtEl>
                                          <p:spTgt spid="227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normAutofit fontScale="90000"/>
          </a:bodyPr>
          <a:lstStyle/>
          <a:p>
            <a:r>
              <a:rPr lang="ru-RU" dirty="0"/>
              <a:t>Характеристика изображений в линзах</a:t>
            </a:r>
          </a:p>
        </p:txBody>
      </p:sp>
      <p:graphicFrame>
        <p:nvGraphicFramePr>
          <p:cNvPr id="63489" name="Object 1"/>
          <p:cNvGraphicFramePr>
            <a:graphicFrameLocks noChangeAspect="1"/>
          </p:cNvGraphicFramePr>
          <p:nvPr/>
        </p:nvGraphicFramePr>
        <p:xfrm>
          <a:off x="3714750" y="5143500"/>
          <a:ext cx="1295400" cy="863600"/>
        </p:xfrm>
        <a:graphic>
          <a:graphicData uri="http://schemas.openxmlformats.org/presentationml/2006/ole">
            <p:oleObj spid="_x0000_s63489" name="Формула" r:id="rId3" imgW="507780" imgH="393529" progId="Equation.3">
              <p:embed/>
            </p:oleObj>
          </a:graphicData>
        </a:graphic>
      </p:graphicFrame>
      <p:sp>
        <p:nvSpPr>
          <p:cNvPr id="6" name="Прямоугольник 5"/>
          <p:cNvSpPr/>
          <p:nvPr/>
        </p:nvSpPr>
        <p:spPr>
          <a:xfrm>
            <a:off x="857224" y="1428737"/>
            <a:ext cx="7572428" cy="2092881"/>
          </a:xfrm>
          <a:prstGeom prst="rect">
            <a:avLst/>
          </a:prstGeom>
        </p:spPr>
        <p:txBody>
          <a:bodyPr wrap="square">
            <a:spAutoFit/>
          </a:bodyPr>
          <a:lstStyle/>
          <a:p>
            <a:r>
              <a:rPr lang="ru-RU" sz="2800" dirty="0" smtClean="0"/>
              <a:t>Различают изображения:</a:t>
            </a:r>
          </a:p>
          <a:p>
            <a:pPr>
              <a:buFont typeface="Arial" pitchFamily="34" charset="0"/>
              <a:buChar char="•"/>
            </a:pPr>
            <a:r>
              <a:rPr lang="ru-RU" sz="2800" dirty="0" smtClean="0"/>
              <a:t>    действительные и мнимые,</a:t>
            </a:r>
            <a:endParaRPr lang="en-US" sz="2800" dirty="0" smtClean="0"/>
          </a:p>
          <a:p>
            <a:pPr>
              <a:buFont typeface="Arial" pitchFamily="34" charset="0"/>
              <a:buChar char="•"/>
            </a:pPr>
            <a:r>
              <a:rPr lang="ru-RU" sz="2800" dirty="0" smtClean="0"/>
              <a:t>    прямые и перевёрнутые, </a:t>
            </a:r>
          </a:p>
          <a:p>
            <a:pPr>
              <a:buFont typeface="Arial" pitchFamily="34" charset="0"/>
              <a:buChar char="•"/>
            </a:pPr>
            <a:r>
              <a:rPr lang="ru-RU" sz="2800" dirty="0" smtClean="0"/>
              <a:t>    увеличенные и уменьшенные. </a:t>
            </a:r>
          </a:p>
          <a:p>
            <a:endParaRPr lang="ru-RU" dirty="0" smtClean="0"/>
          </a:p>
        </p:txBody>
      </p:sp>
      <p:sp>
        <p:nvSpPr>
          <p:cNvPr id="7" name="Прямоугольник 6"/>
          <p:cNvSpPr/>
          <p:nvPr/>
        </p:nvSpPr>
        <p:spPr>
          <a:xfrm>
            <a:off x="928662" y="3571876"/>
            <a:ext cx="7358114" cy="1384995"/>
          </a:xfrm>
          <a:prstGeom prst="rect">
            <a:avLst/>
          </a:prstGeom>
        </p:spPr>
        <p:txBody>
          <a:bodyPr wrap="square">
            <a:spAutoFit/>
          </a:bodyPr>
          <a:lstStyle/>
          <a:p>
            <a:r>
              <a:rPr lang="ru-RU" sz="2800" dirty="0" smtClean="0"/>
              <a:t>Линейное увеличение определяется  отношением  размера изображения </a:t>
            </a:r>
            <a:r>
              <a:rPr lang="ru-RU" sz="2800" i="1" dirty="0" smtClean="0"/>
              <a:t>Н </a:t>
            </a:r>
            <a:r>
              <a:rPr lang="ru-RU" sz="2800" dirty="0" smtClean="0"/>
              <a:t>к размеру предмета </a:t>
            </a:r>
            <a:r>
              <a:rPr lang="en-US" sz="2800" i="1" dirty="0" smtClean="0"/>
              <a:t>h</a:t>
            </a:r>
            <a:r>
              <a:rPr lang="ru-RU" sz="2800" dirty="0"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34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2910" y="274638"/>
            <a:ext cx="8043890" cy="1939916"/>
          </a:xfrm>
        </p:spPr>
        <p:txBody>
          <a:bodyPr>
            <a:normAutofit fontScale="90000"/>
          </a:bodyPr>
          <a:lstStyle/>
          <a:p>
            <a:r>
              <a:rPr lang="ru-RU" dirty="0" smtClean="0"/>
              <a:t>1. Работа с интерактивными моделями</a:t>
            </a:r>
            <a:br>
              <a:rPr lang="ru-RU" dirty="0" smtClean="0"/>
            </a:br>
            <a:r>
              <a:rPr lang="ru-RU" dirty="0" smtClean="0"/>
              <a:t> курса «Физика, 7-11 кл. Библиотека наглядных пособий». 1С: Школа.</a:t>
            </a:r>
            <a:endParaRPr lang="ru-RU" dirty="0"/>
          </a:p>
        </p:txBody>
      </p:sp>
      <p:sp>
        <p:nvSpPr>
          <p:cNvPr id="8" name="Содержимое 7"/>
          <p:cNvSpPr>
            <a:spLocks noGrp="1"/>
          </p:cNvSpPr>
          <p:nvPr>
            <p:ph sz="quarter" idx="1"/>
          </p:nvPr>
        </p:nvSpPr>
        <p:spPr>
          <a:xfrm>
            <a:off x="914400" y="2285992"/>
            <a:ext cx="7772400" cy="3733808"/>
          </a:xfrm>
        </p:spPr>
        <p:txBody>
          <a:bodyPr>
            <a:normAutofit lnSpcReduction="10000"/>
          </a:bodyPr>
          <a:lstStyle/>
          <a:p>
            <a:pPr marL="514350" indent="-514350">
              <a:buNone/>
            </a:pPr>
            <a:r>
              <a:rPr lang="ru-RU" sz="3500" dirty="0" smtClean="0">
                <a:solidFill>
                  <a:schemeClr val="accent1">
                    <a:lumMod val="50000"/>
                  </a:schemeClr>
                </a:solidFill>
              </a:rPr>
              <a:t>Построение изображения точки в собирающей линзе</a:t>
            </a:r>
          </a:p>
          <a:p>
            <a:pPr marL="514350" indent="-514350">
              <a:buNone/>
            </a:pPr>
            <a:endParaRPr lang="ru-RU" sz="2000" dirty="0" smtClean="0"/>
          </a:p>
          <a:p>
            <a:pPr marL="514350" indent="-514350">
              <a:buNone/>
            </a:pPr>
            <a:r>
              <a:rPr lang="ru-RU" sz="2000" dirty="0" smtClean="0">
                <a:hlinkClick r:id="rId2" action="ppaction://hlinksldjump"/>
              </a:rPr>
              <a:t>Комментарий к работе с интерактивными моделями </a:t>
            </a:r>
            <a:endParaRPr lang="ru-RU" sz="2000" dirty="0" smtClean="0"/>
          </a:p>
          <a:p>
            <a:pPr marL="514350" indent="-514350">
              <a:buNone/>
            </a:pPr>
            <a:endParaRPr lang="ru-RU" sz="2000" dirty="0" smtClean="0"/>
          </a:p>
          <a:p>
            <a:pPr marL="514350" indent="-514350">
              <a:buNone/>
            </a:pPr>
            <a:r>
              <a:rPr lang="ru-RU" sz="2000" dirty="0" smtClean="0"/>
              <a:t>Проверка выполнения исследовательского задания</a:t>
            </a:r>
          </a:p>
          <a:p>
            <a:pPr marL="514350" indent="-514350">
              <a:buNone/>
            </a:pPr>
            <a:r>
              <a:rPr lang="ru-RU" sz="2000" dirty="0" smtClean="0">
                <a:hlinkClick r:id="rId3" action="ppaction://hlinksldjump"/>
              </a:rPr>
              <a:t>«Построение изображения точки в собирающей линзе»</a:t>
            </a:r>
            <a:endParaRPr lang="ru-RU" sz="2000" dirty="0" smtClean="0"/>
          </a:p>
          <a:p>
            <a:pPr marL="514350" indent="-514350">
              <a:buNone/>
            </a:pPr>
            <a:r>
              <a:rPr lang="ru-RU" sz="2000" dirty="0" smtClean="0"/>
              <a:t>Проверка выполнения исследовательского задания</a:t>
            </a:r>
          </a:p>
          <a:p>
            <a:pPr marL="514350" indent="-514350">
              <a:buNone/>
            </a:pPr>
            <a:r>
              <a:rPr lang="ru-RU" sz="2000" dirty="0" smtClean="0">
                <a:hlinkClick r:id="rId4" action="ppaction://hlinksldjump"/>
              </a:rPr>
              <a:t>«Построение изображения точки в рассеивающей линзе»</a:t>
            </a:r>
            <a:endParaRPr lang="ru-RU" sz="2000" dirty="0" smtClean="0"/>
          </a:p>
          <a:p>
            <a:pPr marL="514350" indent="-514350">
              <a:buNone/>
            </a:pPr>
            <a:endParaRPr lang="ru-RU" sz="2000" dirty="0" smtClean="0"/>
          </a:p>
          <a:p>
            <a:pPr marL="514350" indent="-514350"/>
            <a:endParaRPr lang="ru-RU" sz="2400" dirty="0" smtClean="0"/>
          </a:p>
        </p:txBody>
      </p:sp>
      <p:pic>
        <p:nvPicPr>
          <p:cNvPr id="9" name="Рисунок 8" descr="Интерактивный.png"/>
          <p:cNvPicPr>
            <a:picLocks noChangeAspect="1"/>
          </p:cNvPicPr>
          <p:nvPr/>
        </p:nvPicPr>
        <p:blipFill>
          <a:blip r:embed="rId5"/>
          <a:stretch>
            <a:fillRect/>
          </a:stretch>
        </p:blipFill>
        <p:spPr>
          <a:xfrm>
            <a:off x="285720" y="5857892"/>
            <a:ext cx="536137" cy="536137"/>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2910" y="274638"/>
            <a:ext cx="8043890" cy="1939916"/>
          </a:xfrm>
        </p:spPr>
        <p:txBody>
          <a:bodyPr>
            <a:normAutofit fontScale="90000"/>
          </a:bodyPr>
          <a:lstStyle/>
          <a:p>
            <a:r>
              <a:rPr lang="ru-RU" dirty="0" smtClean="0"/>
              <a:t>2. Работа с интерактивными моделями</a:t>
            </a:r>
            <a:br>
              <a:rPr lang="ru-RU" dirty="0" smtClean="0"/>
            </a:br>
            <a:r>
              <a:rPr lang="ru-RU" dirty="0" smtClean="0"/>
              <a:t> курса «Физика, 7-11 кл. Библиотека наглядных пособий». 1С: Школа.</a:t>
            </a:r>
            <a:endParaRPr lang="ru-RU" dirty="0"/>
          </a:p>
        </p:txBody>
      </p:sp>
      <p:sp>
        <p:nvSpPr>
          <p:cNvPr id="8" name="Содержимое 7"/>
          <p:cNvSpPr>
            <a:spLocks noGrp="1"/>
          </p:cNvSpPr>
          <p:nvPr>
            <p:ph sz="quarter" idx="1"/>
          </p:nvPr>
        </p:nvSpPr>
        <p:spPr>
          <a:xfrm>
            <a:off x="914400" y="2285992"/>
            <a:ext cx="7772400" cy="3733808"/>
          </a:xfrm>
        </p:spPr>
        <p:txBody>
          <a:bodyPr>
            <a:normAutofit/>
          </a:bodyPr>
          <a:lstStyle/>
          <a:p>
            <a:pPr marL="514350" indent="-514350"/>
            <a:endParaRPr lang="ru-RU" sz="2400" dirty="0" smtClean="0"/>
          </a:p>
          <a:p>
            <a:pPr marL="514350" indent="-514350">
              <a:buNone/>
            </a:pPr>
            <a:r>
              <a:rPr lang="ru-RU" sz="3200" dirty="0" smtClean="0">
                <a:solidFill>
                  <a:schemeClr val="accent1">
                    <a:lumMod val="50000"/>
                  </a:schemeClr>
                </a:solidFill>
              </a:rPr>
              <a:t>Построение изображения стрелки в собирающей линзе</a:t>
            </a:r>
          </a:p>
          <a:p>
            <a:pPr marL="514350" indent="-514350">
              <a:buNone/>
            </a:pPr>
            <a:r>
              <a:rPr lang="ru-RU" sz="2000" dirty="0" smtClean="0"/>
              <a:t>Проверка выполнения исследовательского задания</a:t>
            </a:r>
          </a:p>
          <a:p>
            <a:pPr marL="514350" indent="-514350">
              <a:buNone/>
            </a:pPr>
            <a:r>
              <a:rPr lang="ru-RU" sz="2000" dirty="0" smtClean="0"/>
              <a:t> </a:t>
            </a:r>
            <a:r>
              <a:rPr lang="ru-RU" sz="2000" dirty="0" smtClean="0">
                <a:hlinkClick r:id="rId2" action="ppaction://hlinksldjump"/>
              </a:rPr>
              <a:t>«Построение изображения стрелки в собирающей линзе»</a:t>
            </a:r>
            <a:endParaRPr lang="ru-RU" sz="2000" dirty="0" smtClean="0"/>
          </a:p>
          <a:p>
            <a:pPr marL="514350" indent="-514350">
              <a:buNone/>
            </a:pPr>
            <a:r>
              <a:rPr lang="ru-RU" sz="2000" dirty="0" smtClean="0"/>
              <a:t>Проверка выполнения исследовательского задания</a:t>
            </a:r>
          </a:p>
          <a:p>
            <a:pPr marL="514350" indent="-514350">
              <a:buNone/>
            </a:pPr>
            <a:r>
              <a:rPr lang="ru-RU" sz="2000" dirty="0" smtClean="0"/>
              <a:t> </a:t>
            </a:r>
            <a:r>
              <a:rPr lang="ru-RU" sz="2000" dirty="0" smtClean="0">
                <a:hlinkClick r:id="rId3" action="ppaction://hlinksldjump"/>
              </a:rPr>
              <a:t>«Построение изображения стрелки в рассеивающей линзе»</a:t>
            </a:r>
            <a:endParaRPr lang="ru-RU" sz="2000" dirty="0" smtClean="0"/>
          </a:p>
          <a:p>
            <a:pPr marL="514350" indent="-514350">
              <a:buNone/>
            </a:pPr>
            <a:endParaRPr lang="ru-RU" sz="3200" dirty="0" smtClean="0">
              <a:solidFill>
                <a:schemeClr val="accent1">
                  <a:lumMod val="50000"/>
                </a:schemeClr>
              </a:solidFill>
            </a:endParaRPr>
          </a:p>
        </p:txBody>
      </p:sp>
      <p:pic>
        <p:nvPicPr>
          <p:cNvPr id="9" name="Рисунок 8" descr="Интерактивный.png"/>
          <p:cNvPicPr>
            <a:picLocks noChangeAspect="1"/>
          </p:cNvPicPr>
          <p:nvPr/>
        </p:nvPicPr>
        <p:blipFill>
          <a:blip r:embed="rId4"/>
          <a:stretch>
            <a:fillRect/>
          </a:stretch>
        </p:blipFill>
        <p:spPr>
          <a:xfrm>
            <a:off x="285720" y="5857892"/>
            <a:ext cx="536137" cy="536137"/>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2910" y="274638"/>
            <a:ext cx="8043890" cy="1939916"/>
          </a:xfrm>
        </p:spPr>
        <p:txBody>
          <a:bodyPr>
            <a:normAutofit fontScale="90000"/>
          </a:bodyPr>
          <a:lstStyle/>
          <a:p>
            <a:r>
              <a:rPr lang="ru-RU" dirty="0" smtClean="0"/>
              <a:t>3. Работа с интерактивными моделями</a:t>
            </a:r>
            <a:br>
              <a:rPr lang="ru-RU" dirty="0" smtClean="0"/>
            </a:br>
            <a:r>
              <a:rPr lang="ru-RU" dirty="0" smtClean="0"/>
              <a:t> курса «Физика, 7-11 кл. Библиотека наглядных пособий». 1С: Школа.</a:t>
            </a:r>
            <a:endParaRPr lang="ru-RU" dirty="0"/>
          </a:p>
        </p:txBody>
      </p:sp>
      <p:sp>
        <p:nvSpPr>
          <p:cNvPr id="8" name="Содержимое 7"/>
          <p:cNvSpPr>
            <a:spLocks noGrp="1"/>
          </p:cNvSpPr>
          <p:nvPr>
            <p:ph sz="quarter" idx="1"/>
          </p:nvPr>
        </p:nvSpPr>
        <p:spPr>
          <a:xfrm>
            <a:off x="914400" y="2285992"/>
            <a:ext cx="7772400" cy="3733808"/>
          </a:xfrm>
        </p:spPr>
        <p:txBody>
          <a:bodyPr>
            <a:normAutofit/>
          </a:bodyPr>
          <a:lstStyle/>
          <a:p>
            <a:pPr marL="514350" indent="-514350"/>
            <a:endParaRPr lang="ru-RU" sz="2400" dirty="0" smtClean="0"/>
          </a:p>
          <a:p>
            <a:pPr marL="514350" indent="-514350">
              <a:buNone/>
            </a:pPr>
            <a:r>
              <a:rPr lang="ru-RU" sz="3200" dirty="0" smtClean="0">
                <a:solidFill>
                  <a:schemeClr val="accent1">
                    <a:lumMod val="50000"/>
                  </a:schemeClr>
                </a:solidFill>
              </a:rPr>
              <a:t>Построение изображения квадрата в собирающей линзе</a:t>
            </a:r>
          </a:p>
          <a:p>
            <a:pPr marL="514350" indent="-514350">
              <a:buNone/>
            </a:pPr>
            <a:r>
              <a:rPr lang="ru-RU" sz="2000" dirty="0" smtClean="0"/>
              <a:t>Проверка выполнения исследовательского задания</a:t>
            </a:r>
          </a:p>
          <a:p>
            <a:pPr marL="514350" indent="-514350">
              <a:buNone/>
            </a:pPr>
            <a:r>
              <a:rPr lang="ru-RU" sz="2000" dirty="0" smtClean="0">
                <a:hlinkClick r:id="rId2" action="ppaction://hlinksldjump"/>
              </a:rPr>
              <a:t>«Построение изображения квадрата в собирающей линзе»</a:t>
            </a:r>
            <a:endParaRPr lang="ru-RU" sz="2000" dirty="0" smtClean="0"/>
          </a:p>
          <a:p>
            <a:pPr marL="514350" indent="-514350">
              <a:buNone/>
            </a:pPr>
            <a:r>
              <a:rPr lang="ru-RU" sz="2000" dirty="0" smtClean="0"/>
              <a:t>Проверка выполнения исследовательского задания</a:t>
            </a:r>
          </a:p>
          <a:p>
            <a:pPr marL="514350" indent="-514350">
              <a:buNone/>
            </a:pPr>
            <a:r>
              <a:rPr lang="ru-RU" sz="2000" dirty="0" smtClean="0">
                <a:hlinkClick r:id="rId3" action="ppaction://hlinksldjump"/>
              </a:rPr>
              <a:t>«Построение изображения квадрата в рассеивающей линзе»</a:t>
            </a:r>
            <a:endParaRPr lang="ru-RU" sz="2000" dirty="0" smtClean="0"/>
          </a:p>
          <a:p>
            <a:pPr marL="514350" indent="-514350">
              <a:buNone/>
            </a:pPr>
            <a:endParaRPr lang="ru-RU" sz="3200" dirty="0" smtClean="0">
              <a:solidFill>
                <a:schemeClr val="accent1">
                  <a:lumMod val="50000"/>
                </a:schemeClr>
              </a:solidFill>
            </a:endParaRPr>
          </a:p>
          <a:p>
            <a:pPr marL="514350" indent="-514350">
              <a:buNone/>
            </a:pPr>
            <a:endParaRPr lang="ru-RU" sz="3200" dirty="0" smtClean="0">
              <a:solidFill>
                <a:schemeClr val="accent1">
                  <a:lumMod val="50000"/>
                </a:schemeClr>
              </a:solidFill>
            </a:endParaRPr>
          </a:p>
        </p:txBody>
      </p:sp>
      <p:pic>
        <p:nvPicPr>
          <p:cNvPr id="9" name="Рисунок 8" descr="Интерактивный.png"/>
          <p:cNvPicPr>
            <a:picLocks noChangeAspect="1"/>
          </p:cNvPicPr>
          <p:nvPr/>
        </p:nvPicPr>
        <p:blipFill>
          <a:blip r:embed="rId4"/>
          <a:stretch>
            <a:fillRect/>
          </a:stretch>
        </p:blipFill>
        <p:spPr>
          <a:xfrm>
            <a:off x="285720" y="5857892"/>
            <a:ext cx="536137" cy="536137"/>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smtClean="0"/>
              <a:t>Обратите внимание</a:t>
            </a:r>
            <a:endParaRPr lang="ru-RU" dirty="0"/>
          </a:p>
        </p:txBody>
      </p:sp>
      <p:sp>
        <p:nvSpPr>
          <p:cNvPr id="5" name="Содержимое 4"/>
          <p:cNvSpPr>
            <a:spLocks noGrp="1"/>
          </p:cNvSpPr>
          <p:nvPr>
            <p:ph sz="quarter" idx="1"/>
          </p:nvPr>
        </p:nvSpPr>
        <p:spPr/>
        <p:txBody>
          <a:bodyPr>
            <a:normAutofit fontScale="92500"/>
          </a:bodyPr>
          <a:lstStyle/>
          <a:p>
            <a:r>
              <a:rPr lang="ru-RU" dirty="0" smtClean="0"/>
              <a:t>Если протяжённый предмет расположен перпендикулярно главной оптической оси тонкой линзы, касаясь её, то и его изображение будет перпендикулярно ей, так как все точки предмета равноудалены от плоскости линзы; достаточно найти  построением положение изображения верхней точки предмета, а затем опустить перпендикуляр на главную оптическую ось.</a:t>
            </a:r>
          </a:p>
          <a:p>
            <a:r>
              <a:rPr lang="ru-RU" dirty="0" smtClean="0"/>
              <a:t>Прямую линию линза всегда изображает прямой, изображения пространственных предметов искажает: углы в пространстве предметов и изображений различны</a:t>
            </a:r>
          </a:p>
          <a:p>
            <a:endParaRPr lang="ru-RU" dirty="0" smtClean="0"/>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571480"/>
            <a:ext cx="8858280" cy="1143000"/>
          </a:xfrm>
        </p:spPr>
        <p:txBody>
          <a:bodyPr>
            <a:noAutofit/>
          </a:bodyPr>
          <a:lstStyle/>
          <a:p>
            <a:r>
              <a:rPr lang="ru-RU" sz="1800" dirty="0" smtClean="0"/>
              <a:t>Задание: проследите, как изменяются характеристики изображения при приближении предмета из бесконечности к плоскости собирающей линзы вдоль главной оптической оси. Проанализируйте, при каких расстояниях предмета от тонкой собирающей линзы его изображение получается: а) действительным; б) увеличенным; в) перевёрнутым. Заполните таблицу.</a:t>
            </a:r>
            <a:endParaRPr lang="ru-RU" sz="1800" dirty="0"/>
          </a:p>
        </p:txBody>
      </p:sp>
      <p:graphicFrame>
        <p:nvGraphicFramePr>
          <p:cNvPr id="5" name="Таблица 4"/>
          <p:cNvGraphicFramePr>
            <a:graphicFrameLocks noGrp="1"/>
          </p:cNvGraphicFramePr>
          <p:nvPr/>
        </p:nvGraphicFramePr>
        <p:xfrm>
          <a:off x="500032" y="1774795"/>
          <a:ext cx="8215370" cy="4081857"/>
        </p:xfrm>
        <a:graphic>
          <a:graphicData uri="http://schemas.openxmlformats.org/drawingml/2006/table">
            <a:tbl>
              <a:tblPr firstRow="1" bandRow="1">
                <a:tableStyleId>{5C22544A-7EE6-4342-B048-85BDC9FD1C3A}</a:tableStyleId>
              </a:tblPr>
              <a:tblGrid>
                <a:gridCol w="1643074"/>
                <a:gridCol w="1643074"/>
                <a:gridCol w="1643074"/>
                <a:gridCol w="1643074"/>
                <a:gridCol w="1643074"/>
              </a:tblGrid>
              <a:tr h="507179">
                <a:tc>
                  <a:txBody>
                    <a:bodyPr/>
                    <a:lstStyle/>
                    <a:p>
                      <a:pPr algn="ctr"/>
                      <a:r>
                        <a:rPr lang="ru-RU" baseline="0" dirty="0" smtClean="0">
                          <a:solidFill>
                            <a:schemeClr val="tx1"/>
                          </a:solidFill>
                        </a:rPr>
                        <a:t>Предмет</a:t>
                      </a:r>
                      <a:endParaRPr lang="ru-RU" baseline="0" dirty="0">
                        <a:solidFill>
                          <a:schemeClr val="tx1"/>
                        </a:solidFill>
                      </a:endParaRPr>
                    </a:p>
                  </a:txBody>
                  <a:tcPr/>
                </a:tc>
                <a:tc gridSpan="4">
                  <a:txBody>
                    <a:bodyPr/>
                    <a:lstStyle/>
                    <a:p>
                      <a:pPr algn="ctr"/>
                      <a:r>
                        <a:rPr lang="ru-RU" baseline="0" dirty="0" smtClean="0">
                          <a:solidFill>
                            <a:schemeClr val="tx1"/>
                          </a:solidFill>
                        </a:rPr>
                        <a:t>Изображение</a:t>
                      </a:r>
                      <a:endParaRPr lang="ru-RU" baseline="0" dirty="0">
                        <a:solidFill>
                          <a:schemeClr val="tx1"/>
                        </a:solidFill>
                      </a:endParaRPr>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548000">
                <a:tc>
                  <a:txBody>
                    <a:bodyPr/>
                    <a:lstStyle/>
                    <a:p>
                      <a:r>
                        <a:rPr lang="ru-RU" dirty="0" smtClean="0"/>
                        <a:t>Расстояние от линзы </a:t>
                      </a:r>
                      <a:r>
                        <a:rPr lang="en-US" i="1" dirty="0" smtClean="0"/>
                        <a:t>d</a:t>
                      </a:r>
                      <a:endParaRPr lang="ru-RU" i="1" dirty="0"/>
                    </a:p>
                  </a:txBody>
                  <a:tcPr/>
                </a:tc>
                <a:tc>
                  <a:txBody>
                    <a:bodyPr/>
                    <a:lstStyle/>
                    <a:p>
                      <a:r>
                        <a:rPr lang="ru-RU" dirty="0" smtClean="0"/>
                        <a:t>Расстояние от линзы </a:t>
                      </a:r>
                      <a:r>
                        <a:rPr lang="en-US" i="1" dirty="0" smtClean="0"/>
                        <a:t>f</a:t>
                      </a:r>
                      <a:endParaRPr lang="ru-RU" i="1" dirty="0"/>
                    </a:p>
                  </a:txBody>
                  <a:tcPr/>
                </a:tc>
                <a:tc>
                  <a:txBody>
                    <a:bodyPr/>
                    <a:lstStyle/>
                    <a:p>
                      <a:pPr algn="ctr"/>
                      <a:r>
                        <a:rPr lang="ru-RU" dirty="0" smtClean="0"/>
                        <a:t>Тип</a:t>
                      </a:r>
                      <a:endParaRPr lang="ru-RU" dirty="0"/>
                    </a:p>
                  </a:txBody>
                  <a:tcPr/>
                </a:tc>
                <a:tc>
                  <a:txBody>
                    <a:bodyPr/>
                    <a:lstStyle/>
                    <a:p>
                      <a:r>
                        <a:rPr lang="ru-RU" smtClean="0"/>
                        <a:t>Ориентация</a:t>
                      </a:r>
                      <a:endParaRPr lang="ru-RU" dirty="0"/>
                    </a:p>
                  </a:txBody>
                  <a:tcPr/>
                </a:tc>
                <a:tc>
                  <a:txBody>
                    <a:bodyPr/>
                    <a:lstStyle/>
                    <a:p>
                      <a:r>
                        <a:rPr lang="ru-RU" dirty="0" smtClean="0"/>
                        <a:t>Увеличение</a:t>
                      </a:r>
                      <a:endParaRPr lang="ru-RU" dirty="0"/>
                    </a:p>
                  </a:txBody>
                  <a:tcPr/>
                </a:tc>
              </a:tr>
              <a:tr h="507179">
                <a:tc>
                  <a:txBody>
                    <a:bodyPr/>
                    <a:lstStyle/>
                    <a:p>
                      <a:pPr algn="ctr"/>
                      <a:r>
                        <a:rPr lang="en-US" i="1" dirty="0" smtClean="0"/>
                        <a:t>d</a:t>
                      </a:r>
                      <a:r>
                        <a:rPr lang="en-US" dirty="0" smtClean="0"/>
                        <a:t> &gt; 2</a:t>
                      </a:r>
                      <a:r>
                        <a:rPr lang="en-US" i="1" dirty="0" smtClean="0"/>
                        <a:t>F</a:t>
                      </a:r>
                      <a:endParaRPr lang="ru-RU" i="1"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07179">
                <a:tc>
                  <a:txBody>
                    <a:bodyPr/>
                    <a:lstStyle/>
                    <a:p>
                      <a:pPr algn="ctr"/>
                      <a:r>
                        <a:rPr lang="en-US" i="1" dirty="0" smtClean="0"/>
                        <a:t>d</a:t>
                      </a:r>
                      <a:r>
                        <a:rPr lang="en-US" dirty="0" smtClean="0"/>
                        <a:t> = 2</a:t>
                      </a:r>
                      <a:r>
                        <a:rPr lang="en-US" i="1" dirty="0" smtClean="0"/>
                        <a:t>F</a:t>
                      </a:r>
                      <a:endParaRPr lang="ru-RU" i="1"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48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i="1" dirty="0" smtClean="0"/>
                        <a:t>2F &gt; d</a:t>
                      </a:r>
                      <a:r>
                        <a:rPr lang="en-US" dirty="0" smtClean="0"/>
                        <a:t> &gt; </a:t>
                      </a:r>
                      <a:r>
                        <a:rPr lang="en-US" i="1" dirty="0" smtClean="0"/>
                        <a:t>F</a:t>
                      </a:r>
                      <a:endParaRPr lang="ru-RU" i="1" dirty="0" smtClean="0"/>
                    </a:p>
                    <a:p>
                      <a:endParaRPr lang="ru-RU"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48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i="1" dirty="0" smtClean="0"/>
                        <a:t>d</a:t>
                      </a:r>
                      <a:r>
                        <a:rPr lang="en-US" dirty="0" smtClean="0"/>
                        <a:t> = </a:t>
                      </a:r>
                      <a:r>
                        <a:rPr lang="en-US" i="1" dirty="0" smtClean="0"/>
                        <a:t>F</a:t>
                      </a:r>
                      <a:endParaRPr lang="ru-RU" i="1" dirty="0" smtClean="0"/>
                    </a:p>
                    <a:p>
                      <a:endParaRPr lang="ru-RU"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48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i="1" dirty="0" smtClean="0"/>
                        <a:t>d</a:t>
                      </a:r>
                      <a:r>
                        <a:rPr lang="en-US" i="1" baseline="0" dirty="0" smtClean="0"/>
                        <a:t> &lt; </a:t>
                      </a:r>
                      <a:r>
                        <a:rPr lang="en-US" i="1" dirty="0" smtClean="0"/>
                        <a:t>F</a:t>
                      </a:r>
                      <a:endParaRPr lang="ru-RU" i="1" dirty="0" smtClean="0"/>
                    </a:p>
                    <a:p>
                      <a:endParaRPr lang="ru-RU" dirty="0"/>
                    </a:p>
                  </a:txBody>
                  <a:tcPr/>
                </a:tc>
                <a:tc>
                  <a:txBody>
                    <a:bodyPr/>
                    <a:lstStyle/>
                    <a:p>
                      <a:endParaRPr lang="ru-RU" dirty="0"/>
                    </a:p>
                  </a:txBody>
                  <a:tcPr/>
                </a:tc>
                <a:tc>
                  <a:txBody>
                    <a:bodyPr/>
                    <a:lstStyle/>
                    <a:p>
                      <a:endParaRPr lang="ru-RU"/>
                    </a:p>
                  </a:txBody>
                  <a:tcPr/>
                </a:tc>
                <a:tc>
                  <a:txBody>
                    <a:bodyPr/>
                    <a:lstStyle/>
                    <a:p>
                      <a:endParaRPr lang="ru-RU" dirty="0"/>
                    </a:p>
                  </a:txBody>
                  <a:tcPr/>
                </a:tc>
                <a:tc>
                  <a:txBody>
                    <a:bodyPr/>
                    <a:lstStyle/>
                    <a:p>
                      <a:endParaRPr lang="ru-RU" dirty="0"/>
                    </a:p>
                  </a:txBody>
                  <a:tcPr/>
                </a:tc>
              </a:tr>
            </a:tbl>
          </a:graphicData>
        </a:graphic>
      </p:graphicFrame>
      <p:pic>
        <p:nvPicPr>
          <p:cNvPr id="4" name="PRS Question Icon" descr="PRS Question Icon"/>
          <p:cNvPicPr>
            <a:picLocks noChangeAspect="1" noChangeArrowheads="1"/>
          </p:cNvPicPr>
          <p:nvPr>
            <p:custDataLst>
              <p:tags r:id="rId1"/>
            </p:custDataLst>
          </p:nvPr>
        </p:nvPicPr>
        <p:blipFill>
          <a:blip r:embed="rId4"/>
          <a:srcRect/>
          <a:stretch>
            <a:fillRect/>
          </a:stretch>
        </p:blipFill>
        <p:spPr bwMode="auto">
          <a:xfrm>
            <a:off x="285720" y="6000768"/>
            <a:ext cx="507936" cy="5079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274638"/>
            <a:ext cx="8043890" cy="1143000"/>
          </a:xfrm>
        </p:spPr>
        <p:txBody>
          <a:bodyPr>
            <a:noAutofit/>
          </a:bodyPr>
          <a:lstStyle/>
          <a:p>
            <a:r>
              <a:rPr lang="ru-RU" sz="1800" dirty="0" smtClean="0"/>
              <a:t>Задание: проследите, как изменяются характеристики изображения при приближении предмета из бесконечности к плоскости собирающей линзы вдоль главной оптической оси и заполните таблицу. Укажите сходства и различия изображений предмета в собирающей и рассеивающей линзах.</a:t>
            </a:r>
            <a:endParaRPr lang="ru-RU" sz="1800" dirty="0"/>
          </a:p>
        </p:txBody>
      </p:sp>
      <p:graphicFrame>
        <p:nvGraphicFramePr>
          <p:cNvPr id="5" name="Таблица 4"/>
          <p:cNvGraphicFramePr>
            <a:graphicFrameLocks noGrp="1"/>
          </p:cNvGraphicFramePr>
          <p:nvPr/>
        </p:nvGraphicFramePr>
        <p:xfrm>
          <a:off x="785785" y="1714487"/>
          <a:ext cx="7429555" cy="4241094"/>
        </p:xfrm>
        <a:graphic>
          <a:graphicData uri="http://schemas.openxmlformats.org/drawingml/2006/table">
            <a:tbl>
              <a:tblPr firstRow="1" bandRow="1">
                <a:tableStyleId>{5C22544A-7EE6-4342-B048-85BDC9FD1C3A}</a:tableStyleId>
              </a:tblPr>
              <a:tblGrid>
                <a:gridCol w="1485911"/>
                <a:gridCol w="1485911"/>
                <a:gridCol w="1485911"/>
                <a:gridCol w="1485911"/>
                <a:gridCol w="1485911"/>
              </a:tblGrid>
              <a:tr h="560258">
                <a:tc>
                  <a:txBody>
                    <a:bodyPr/>
                    <a:lstStyle/>
                    <a:p>
                      <a:pPr algn="ctr"/>
                      <a:r>
                        <a:rPr lang="ru-RU" baseline="0" dirty="0" smtClean="0">
                          <a:solidFill>
                            <a:schemeClr val="tx1"/>
                          </a:solidFill>
                        </a:rPr>
                        <a:t>Предмет</a:t>
                      </a:r>
                      <a:endParaRPr lang="ru-RU" baseline="0" dirty="0">
                        <a:solidFill>
                          <a:schemeClr val="tx1"/>
                        </a:solidFill>
                      </a:endParaRPr>
                    </a:p>
                  </a:txBody>
                  <a:tcPr/>
                </a:tc>
                <a:tc gridSpan="4">
                  <a:txBody>
                    <a:bodyPr/>
                    <a:lstStyle/>
                    <a:p>
                      <a:pPr algn="ctr"/>
                      <a:r>
                        <a:rPr lang="ru-RU" baseline="0" dirty="0" smtClean="0">
                          <a:solidFill>
                            <a:schemeClr val="tx1"/>
                          </a:solidFill>
                        </a:rPr>
                        <a:t>Изображение</a:t>
                      </a:r>
                      <a:endParaRPr lang="ru-RU" baseline="0" dirty="0">
                        <a:solidFill>
                          <a:schemeClr val="tx1"/>
                        </a:solidFill>
                      </a:endParaRPr>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615658">
                <a:tc>
                  <a:txBody>
                    <a:bodyPr/>
                    <a:lstStyle/>
                    <a:p>
                      <a:r>
                        <a:rPr lang="ru-RU" dirty="0" smtClean="0"/>
                        <a:t>Расстояние от линзы </a:t>
                      </a:r>
                      <a:r>
                        <a:rPr lang="en-US" i="1" dirty="0" smtClean="0"/>
                        <a:t>d</a:t>
                      </a:r>
                      <a:endParaRPr lang="ru-RU" i="1" dirty="0"/>
                    </a:p>
                  </a:txBody>
                  <a:tcPr/>
                </a:tc>
                <a:tc>
                  <a:txBody>
                    <a:bodyPr/>
                    <a:lstStyle/>
                    <a:p>
                      <a:r>
                        <a:rPr lang="ru-RU" dirty="0" smtClean="0"/>
                        <a:t>Расстояние от линзы </a:t>
                      </a:r>
                      <a:r>
                        <a:rPr lang="en-US" i="1" dirty="0" smtClean="0"/>
                        <a:t>f</a:t>
                      </a:r>
                      <a:endParaRPr lang="ru-RU" i="1" dirty="0"/>
                    </a:p>
                  </a:txBody>
                  <a:tcPr/>
                </a:tc>
                <a:tc>
                  <a:txBody>
                    <a:bodyPr/>
                    <a:lstStyle/>
                    <a:p>
                      <a:pPr algn="ctr"/>
                      <a:r>
                        <a:rPr lang="ru-RU" dirty="0" smtClean="0"/>
                        <a:t>Тип</a:t>
                      </a:r>
                      <a:endParaRPr lang="ru-RU" dirty="0"/>
                    </a:p>
                  </a:txBody>
                  <a:tcPr/>
                </a:tc>
                <a:tc>
                  <a:txBody>
                    <a:bodyPr/>
                    <a:lstStyle/>
                    <a:p>
                      <a:r>
                        <a:rPr lang="ru-RU" dirty="0" smtClean="0"/>
                        <a:t>Ориентация</a:t>
                      </a:r>
                      <a:endParaRPr lang="ru-RU" dirty="0"/>
                    </a:p>
                  </a:txBody>
                  <a:tcPr/>
                </a:tc>
                <a:tc>
                  <a:txBody>
                    <a:bodyPr/>
                    <a:lstStyle/>
                    <a:p>
                      <a:r>
                        <a:rPr lang="ru-RU" dirty="0" smtClean="0"/>
                        <a:t>Увеличение</a:t>
                      </a:r>
                      <a:endParaRPr lang="ru-RU" dirty="0"/>
                    </a:p>
                  </a:txBody>
                  <a:tcPr/>
                </a:tc>
              </a:tr>
              <a:tr h="560258">
                <a:tc>
                  <a:txBody>
                    <a:bodyPr/>
                    <a:lstStyle/>
                    <a:p>
                      <a:pPr algn="ctr"/>
                      <a:r>
                        <a:rPr lang="en-US" i="1" dirty="0" smtClean="0"/>
                        <a:t>d</a:t>
                      </a:r>
                      <a:r>
                        <a:rPr lang="en-US" dirty="0" smtClean="0"/>
                        <a:t> &gt; 2</a:t>
                      </a:r>
                      <a:r>
                        <a:rPr lang="en-US" i="1" dirty="0" smtClean="0"/>
                        <a:t>F</a:t>
                      </a:r>
                      <a:endParaRPr lang="ru-RU" i="1"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60258">
                <a:tc>
                  <a:txBody>
                    <a:bodyPr/>
                    <a:lstStyle/>
                    <a:p>
                      <a:pPr algn="ctr"/>
                      <a:r>
                        <a:rPr lang="en-US" i="1" dirty="0" smtClean="0"/>
                        <a:t>d</a:t>
                      </a:r>
                      <a:r>
                        <a:rPr lang="en-US" dirty="0" smtClean="0"/>
                        <a:t> = 2</a:t>
                      </a:r>
                      <a:r>
                        <a:rPr lang="en-US" i="1" dirty="0" smtClean="0"/>
                        <a:t>F</a:t>
                      </a:r>
                      <a:endParaRPr lang="ru-RU" i="1"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61565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i="1" dirty="0" smtClean="0"/>
                        <a:t>2F &gt; d</a:t>
                      </a:r>
                      <a:r>
                        <a:rPr lang="en-US" dirty="0" smtClean="0"/>
                        <a:t> &gt; </a:t>
                      </a:r>
                      <a:r>
                        <a:rPr lang="en-US" i="1" dirty="0" smtClean="0"/>
                        <a:t>F</a:t>
                      </a:r>
                      <a:endParaRPr lang="ru-RU" i="1" dirty="0" smtClean="0"/>
                    </a:p>
                    <a:p>
                      <a:endParaRPr lang="ru-RU" dirty="0"/>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61565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i="1" dirty="0" smtClean="0"/>
                        <a:t>d</a:t>
                      </a:r>
                      <a:r>
                        <a:rPr lang="en-US" dirty="0" smtClean="0"/>
                        <a:t> = </a:t>
                      </a:r>
                      <a:r>
                        <a:rPr lang="en-US" i="1" dirty="0" smtClean="0"/>
                        <a:t>F</a:t>
                      </a:r>
                      <a:endParaRPr lang="ru-RU" i="1" dirty="0" smtClean="0"/>
                    </a:p>
                    <a:p>
                      <a:endParaRPr lang="ru-RU" dirty="0"/>
                    </a:p>
                  </a:txBody>
                  <a:tcPr/>
                </a:tc>
                <a:tc>
                  <a:txBody>
                    <a:bodyPr/>
                    <a:lstStyle/>
                    <a:p>
                      <a:endParaRPr lang="ru-RU" dirty="0"/>
                    </a:p>
                  </a:txBody>
                  <a:tcPr/>
                </a:tc>
                <a:tc>
                  <a:txBody>
                    <a:bodyPr/>
                    <a:lstStyle/>
                    <a:p>
                      <a:endParaRPr lang="ru-RU"/>
                    </a:p>
                  </a:txBody>
                  <a:tcPr/>
                </a:tc>
                <a:tc>
                  <a:txBody>
                    <a:bodyPr/>
                    <a:lstStyle/>
                    <a:p>
                      <a:endParaRPr lang="ru-RU"/>
                    </a:p>
                  </a:txBody>
                  <a:tcPr/>
                </a:tc>
                <a:tc>
                  <a:txBody>
                    <a:bodyPr/>
                    <a:lstStyle/>
                    <a:p>
                      <a:endParaRPr lang="ru-RU"/>
                    </a:p>
                  </a:txBody>
                  <a:tcPr/>
                </a:tc>
              </a:tr>
              <a:tr h="61565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i="1" dirty="0" smtClean="0"/>
                        <a:t>d</a:t>
                      </a:r>
                      <a:r>
                        <a:rPr lang="en-US" i="1" baseline="0" dirty="0" smtClean="0"/>
                        <a:t> &lt; </a:t>
                      </a:r>
                      <a:r>
                        <a:rPr lang="en-US" i="1" dirty="0" smtClean="0"/>
                        <a:t>F</a:t>
                      </a:r>
                      <a:endParaRPr lang="ru-RU" i="1" dirty="0" smtClean="0"/>
                    </a:p>
                    <a:p>
                      <a:endParaRPr lang="ru-RU" dirty="0"/>
                    </a:p>
                  </a:txBody>
                  <a:tcPr/>
                </a:tc>
                <a:tc>
                  <a:txBody>
                    <a:bodyPr/>
                    <a:lstStyle/>
                    <a:p>
                      <a:endParaRPr lang="ru-RU" dirty="0"/>
                    </a:p>
                  </a:txBody>
                  <a:tcPr/>
                </a:tc>
                <a:tc>
                  <a:txBody>
                    <a:bodyPr/>
                    <a:lstStyle/>
                    <a:p>
                      <a:endParaRPr lang="ru-RU"/>
                    </a:p>
                  </a:txBody>
                  <a:tcPr/>
                </a:tc>
                <a:tc>
                  <a:txBody>
                    <a:bodyPr/>
                    <a:lstStyle/>
                    <a:p>
                      <a:endParaRPr lang="ru-RU"/>
                    </a:p>
                  </a:txBody>
                  <a:tcPr/>
                </a:tc>
                <a:tc>
                  <a:txBody>
                    <a:bodyPr/>
                    <a:lstStyle/>
                    <a:p>
                      <a:endParaRPr lang="ru-RU" dirty="0"/>
                    </a:p>
                  </a:txBody>
                  <a:tcPr/>
                </a:tc>
              </a:tr>
            </a:tbl>
          </a:graphicData>
        </a:graphic>
      </p:graphicFrame>
      <p:pic>
        <p:nvPicPr>
          <p:cNvPr id="4" name="PRS Question Icon" descr="PRS Question Icon"/>
          <p:cNvPicPr>
            <a:picLocks noChangeAspect="1" noChangeArrowheads="1"/>
          </p:cNvPicPr>
          <p:nvPr>
            <p:custDataLst>
              <p:tags r:id="rId1"/>
            </p:custDataLst>
          </p:nvPr>
        </p:nvPicPr>
        <p:blipFill>
          <a:blip r:embed="rId3"/>
          <a:srcRect/>
          <a:stretch>
            <a:fillRect/>
          </a:stretch>
        </p:blipFill>
        <p:spPr bwMode="auto">
          <a:xfrm>
            <a:off x="285720" y="6000768"/>
            <a:ext cx="507936" cy="5079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ru-RU" dirty="0" smtClean="0"/>
              <a:t>Зависимость </a:t>
            </a:r>
            <a:r>
              <a:rPr lang="en-US" i="1" dirty="0" smtClean="0"/>
              <a:t>f(d) </a:t>
            </a:r>
            <a:r>
              <a:rPr lang="ru-RU" dirty="0" smtClean="0"/>
              <a:t>для собирающей и рассеивающей линз</a:t>
            </a:r>
            <a:endParaRPr lang="ru-RU" dirty="0"/>
          </a:p>
        </p:txBody>
      </p:sp>
      <p:sp>
        <p:nvSpPr>
          <p:cNvPr id="5" name="Текст 4"/>
          <p:cNvSpPr>
            <a:spLocks noGrp="1"/>
          </p:cNvSpPr>
          <p:nvPr>
            <p:ph type="body" idx="1"/>
          </p:nvPr>
        </p:nvSpPr>
        <p:spPr>
          <a:xfrm>
            <a:off x="571472" y="1643050"/>
            <a:ext cx="4019552" cy="1481134"/>
          </a:xfrm>
        </p:spPr>
        <p:txBody>
          <a:bodyPr/>
          <a:lstStyle/>
          <a:p>
            <a:r>
              <a:rPr lang="ru-RU" dirty="0" smtClean="0"/>
              <a:t>Зависимость расстояния до изображения от расстояния между   предметом и собирающей  линзой</a:t>
            </a:r>
            <a:endParaRPr lang="ru-RU" dirty="0"/>
          </a:p>
        </p:txBody>
      </p:sp>
      <p:sp>
        <p:nvSpPr>
          <p:cNvPr id="7" name="Текст 6"/>
          <p:cNvSpPr>
            <a:spLocks noGrp="1"/>
          </p:cNvSpPr>
          <p:nvPr>
            <p:ph type="body" sz="half" idx="3"/>
          </p:nvPr>
        </p:nvSpPr>
        <p:spPr>
          <a:xfrm>
            <a:off x="4786314" y="1643050"/>
            <a:ext cx="4071966" cy="1481134"/>
          </a:xfrm>
        </p:spPr>
        <p:txBody>
          <a:bodyPr/>
          <a:lstStyle/>
          <a:p>
            <a:r>
              <a:rPr lang="ru-RU" dirty="0" smtClean="0"/>
              <a:t>Зависимость расстояния до изображения от расстояния между   предметом и рассеивающей  линзой</a:t>
            </a:r>
            <a:endParaRPr lang="ru-RU" dirty="0"/>
          </a:p>
        </p:txBody>
      </p:sp>
      <p:pic>
        <p:nvPicPr>
          <p:cNvPr id="266242" name="Picture 2"/>
          <p:cNvPicPr>
            <a:picLocks noGrp="1" noChangeAspect="1" noChangeArrowheads="1"/>
          </p:cNvPicPr>
          <p:nvPr>
            <p:ph sz="half" idx="2"/>
          </p:nvPr>
        </p:nvPicPr>
        <p:blipFill>
          <a:blip r:embed="rId2"/>
          <a:srcRect/>
          <a:stretch>
            <a:fillRect/>
          </a:stretch>
        </p:blipFill>
        <p:spPr bwMode="auto">
          <a:xfrm>
            <a:off x="714348" y="3143248"/>
            <a:ext cx="3343275" cy="3223260"/>
          </a:xfrm>
          <a:prstGeom prst="rect">
            <a:avLst/>
          </a:prstGeom>
          <a:noFill/>
          <a:ln w="9525">
            <a:noFill/>
            <a:miter lim="800000"/>
            <a:headEnd/>
            <a:tailEnd/>
          </a:ln>
          <a:effectLst/>
        </p:spPr>
      </p:pic>
      <p:pic>
        <p:nvPicPr>
          <p:cNvPr id="266243" name="Picture 3"/>
          <p:cNvPicPr>
            <a:picLocks noChangeAspect="1" noChangeArrowheads="1"/>
          </p:cNvPicPr>
          <p:nvPr/>
        </p:nvPicPr>
        <p:blipFill>
          <a:blip r:embed="rId3"/>
          <a:srcRect/>
          <a:stretch>
            <a:fillRect/>
          </a:stretch>
        </p:blipFill>
        <p:spPr bwMode="auto">
          <a:xfrm>
            <a:off x="4929190" y="3143248"/>
            <a:ext cx="3729038" cy="322326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266242"/>
                                        </p:tgtEl>
                                        <p:attrNameLst>
                                          <p:attrName>style.visibility</p:attrName>
                                        </p:attrNameLst>
                                      </p:cBhvr>
                                      <p:to>
                                        <p:strVal val="visible"/>
                                      </p:to>
                                    </p:set>
                                    <p:anim calcmode="lin" valueType="num">
                                      <p:cBhvr>
                                        <p:cTn id="11" dur="500" fill="hold"/>
                                        <p:tgtEl>
                                          <p:spTgt spid="266242"/>
                                        </p:tgtEl>
                                        <p:attrNameLst>
                                          <p:attrName>ppt_w</p:attrName>
                                        </p:attrNameLst>
                                      </p:cBhvr>
                                      <p:tavLst>
                                        <p:tav tm="0">
                                          <p:val>
                                            <p:fltVal val="0"/>
                                          </p:val>
                                        </p:tav>
                                        <p:tav tm="100000">
                                          <p:val>
                                            <p:strVal val="#ppt_w"/>
                                          </p:val>
                                        </p:tav>
                                      </p:tavLst>
                                    </p:anim>
                                    <p:anim calcmode="lin" valueType="num">
                                      <p:cBhvr>
                                        <p:cTn id="12" dur="500" fill="hold"/>
                                        <p:tgtEl>
                                          <p:spTgt spid="266242"/>
                                        </p:tgtEl>
                                        <p:attrNameLst>
                                          <p:attrName>ppt_h</p:attrName>
                                        </p:attrNameLst>
                                      </p:cBhvr>
                                      <p:tavLst>
                                        <p:tav tm="0">
                                          <p:val>
                                            <p:fltVal val="0"/>
                                          </p:val>
                                        </p:tav>
                                        <p:tav tm="100000">
                                          <p:val>
                                            <p:strVal val="#ppt_h"/>
                                          </p:val>
                                        </p:tav>
                                      </p:tavLst>
                                    </p:anim>
                                    <p:animEffect transition="in" filter="fade">
                                      <p:cBhvr>
                                        <p:cTn id="13" dur="500"/>
                                        <p:tgtEl>
                                          <p:spTgt spid="266242"/>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266243"/>
                                        </p:tgtEl>
                                        <p:attrNameLst>
                                          <p:attrName>style.visibility</p:attrName>
                                        </p:attrNameLst>
                                      </p:cBhvr>
                                      <p:to>
                                        <p:strVal val="visible"/>
                                      </p:to>
                                    </p:set>
                                    <p:anim calcmode="lin" valueType="num">
                                      <p:cBhvr>
                                        <p:cTn id="22" dur="500" fill="hold"/>
                                        <p:tgtEl>
                                          <p:spTgt spid="266243"/>
                                        </p:tgtEl>
                                        <p:attrNameLst>
                                          <p:attrName>ppt_w</p:attrName>
                                        </p:attrNameLst>
                                      </p:cBhvr>
                                      <p:tavLst>
                                        <p:tav tm="0">
                                          <p:val>
                                            <p:fltVal val="0"/>
                                          </p:val>
                                        </p:tav>
                                        <p:tav tm="100000">
                                          <p:val>
                                            <p:strVal val="#ppt_w"/>
                                          </p:val>
                                        </p:tav>
                                      </p:tavLst>
                                    </p:anim>
                                    <p:anim calcmode="lin" valueType="num">
                                      <p:cBhvr>
                                        <p:cTn id="23" dur="500" fill="hold"/>
                                        <p:tgtEl>
                                          <p:spTgt spid="266243"/>
                                        </p:tgtEl>
                                        <p:attrNameLst>
                                          <p:attrName>ppt_h</p:attrName>
                                        </p:attrNameLst>
                                      </p:cBhvr>
                                      <p:tavLst>
                                        <p:tav tm="0">
                                          <p:val>
                                            <p:fltVal val="0"/>
                                          </p:val>
                                        </p:tav>
                                        <p:tav tm="100000">
                                          <p:val>
                                            <p:strVal val="#ppt_h"/>
                                          </p:val>
                                        </p:tav>
                                      </p:tavLst>
                                    </p:anim>
                                    <p:animEffect transition="in" filter="fade">
                                      <p:cBhvr>
                                        <p:cTn id="24" dur="500"/>
                                        <p:tgtEl>
                                          <p:spTgt spid="266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ru-RU" dirty="0" smtClean="0"/>
              <a:t>Зависимость Г</a:t>
            </a:r>
            <a:r>
              <a:rPr lang="en-US" i="1" dirty="0" smtClean="0"/>
              <a:t>(d) </a:t>
            </a:r>
            <a:r>
              <a:rPr lang="ru-RU" dirty="0" smtClean="0"/>
              <a:t>для собирающей и рассеивающей линз</a:t>
            </a:r>
            <a:endParaRPr lang="ru-RU" dirty="0"/>
          </a:p>
        </p:txBody>
      </p:sp>
      <p:sp>
        <p:nvSpPr>
          <p:cNvPr id="5" name="Текст 4"/>
          <p:cNvSpPr>
            <a:spLocks noGrp="1"/>
          </p:cNvSpPr>
          <p:nvPr>
            <p:ph type="body" idx="1"/>
          </p:nvPr>
        </p:nvSpPr>
        <p:spPr>
          <a:xfrm>
            <a:off x="914400" y="1447800"/>
            <a:ext cx="3733800" cy="1409696"/>
          </a:xfrm>
        </p:spPr>
        <p:txBody>
          <a:bodyPr/>
          <a:lstStyle/>
          <a:p>
            <a:r>
              <a:rPr lang="ru-RU" dirty="0" smtClean="0"/>
              <a:t>Зависимость поперечного увеличения от расстояния между предметом и собирающей линзой </a:t>
            </a:r>
            <a:endParaRPr lang="ru-RU" dirty="0"/>
          </a:p>
        </p:txBody>
      </p:sp>
      <p:sp>
        <p:nvSpPr>
          <p:cNvPr id="7" name="Текст 6"/>
          <p:cNvSpPr>
            <a:spLocks noGrp="1"/>
          </p:cNvSpPr>
          <p:nvPr>
            <p:ph type="body" sz="half" idx="3"/>
          </p:nvPr>
        </p:nvSpPr>
        <p:spPr>
          <a:xfrm>
            <a:off x="4953000" y="1447800"/>
            <a:ext cx="3733800" cy="1409696"/>
          </a:xfrm>
        </p:spPr>
        <p:txBody>
          <a:bodyPr/>
          <a:lstStyle/>
          <a:p>
            <a:r>
              <a:rPr lang="ru-RU" dirty="0" smtClean="0"/>
              <a:t>Зависимость поперечного увеличения от расстояния между предметом и рассеивающей линзой </a:t>
            </a:r>
            <a:endParaRPr lang="ru-RU" dirty="0"/>
          </a:p>
        </p:txBody>
      </p:sp>
      <p:pic>
        <p:nvPicPr>
          <p:cNvPr id="267266" name="Picture 2"/>
          <p:cNvPicPr>
            <a:picLocks noGrp="1" noChangeAspect="1" noChangeArrowheads="1"/>
          </p:cNvPicPr>
          <p:nvPr>
            <p:ph sz="half" idx="2"/>
          </p:nvPr>
        </p:nvPicPr>
        <p:blipFill>
          <a:blip r:embed="rId2"/>
          <a:srcRect/>
          <a:stretch>
            <a:fillRect/>
          </a:stretch>
        </p:blipFill>
        <p:spPr bwMode="auto">
          <a:xfrm>
            <a:off x="928662" y="2928934"/>
            <a:ext cx="3327559" cy="3206115"/>
          </a:xfrm>
          <a:prstGeom prst="rect">
            <a:avLst/>
          </a:prstGeom>
          <a:noFill/>
          <a:ln w="9525">
            <a:noFill/>
            <a:miter lim="800000"/>
            <a:headEnd/>
            <a:tailEnd/>
          </a:ln>
          <a:effectLst/>
        </p:spPr>
      </p:pic>
      <p:pic>
        <p:nvPicPr>
          <p:cNvPr id="267267" name="Picture 3"/>
          <p:cNvPicPr>
            <a:picLocks noGrp="1" noChangeAspect="1" noChangeArrowheads="1"/>
          </p:cNvPicPr>
          <p:nvPr>
            <p:ph sz="half" idx="4"/>
          </p:nvPr>
        </p:nvPicPr>
        <p:blipFill>
          <a:blip r:embed="rId3"/>
          <a:srcRect/>
          <a:stretch>
            <a:fillRect/>
          </a:stretch>
        </p:blipFill>
        <p:spPr bwMode="auto">
          <a:xfrm>
            <a:off x="5000628" y="3000372"/>
            <a:ext cx="3456432" cy="316839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267266"/>
                                        </p:tgtEl>
                                        <p:attrNameLst>
                                          <p:attrName>style.visibility</p:attrName>
                                        </p:attrNameLst>
                                      </p:cBhvr>
                                      <p:to>
                                        <p:strVal val="visible"/>
                                      </p:to>
                                    </p:set>
                                    <p:anim calcmode="lin" valueType="num">
                                      <p:cBhvr>
                                        <p:cTn id="11" dur="500" fill="hold"/>
                                        <p:tgtEl>
                                          <p:spTgt spid="267266"/>
                                        </p:tgtEl>
                                        <p:attrNameLst>
                                          <p:attrName>ppt_w</p:attrName>
                                        </p:attrNameLst>
                                      </p:cBhvr>
                                      <p:tavLst>
                                        <p:tav tm="0">
                                          <p:val>
                                            <p:fltVal val="0"/>
                                          </p:val>
                                        </p:tav>
                                        <p:tav tm="100000">
                                          <p:val>
                                            <p:strVal val="#ppt_w"/>
                                          </p:val>
                                        </p:tav>
                                      </p:tavLst>
                                    </p:anim>
                                    <p:anim calcmode="lin" valueType="num">
                                      <p:cBhvr>
                                        <p:cTn id="12" dur="500" fill="hold"/>
                                        <p:tgtEl>
                                          <p:spTgt spid="267266"/>
                                        </p:tgtEl>
                                        <p:attrNameLst>
                                          <p:attrName>ppt_h</p:attrName>
                                        </p:attrNameLst>
                                      </p:cBhvr>
                                      <p:tavLst>
                                        <p:tav tm="0">
                                          <p:val>
                                            <p:fltVal val="0"/>
                                          </p:val>
                                        </p:tav>
                                        <p:tav tm="100000">
                                          <p:val>
                                            <p:strVal val="#ppt_h"/>
                                          </p:val>
                                        </p:tav>
                                      </p:tavLst>
                                    </p:anim>
                                    <p:animEffect transition="in" filter="fade">
                                      <p:cBhvr>
                                        <p:cTn id="13" dur="500"/>
                                        <p:tgtEl>
                                          <p:spTgt spid="267266"/>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267267"/>
                                        </p:tgtEl>
                                        <p:attrNameLst>
                                          <p:attrName>style.visibility</p:attrName>
                                        </p:attrNameLst>
                                      </p:cBhvr>
                                      <p:to>
                                        <p:strVal val="visible"/>
                                      </p:to>
                                    </p:set>
                                    <p:anim calcmode="lin" valueType="num">
                                      <p:cBhvr>
                                        <p:cTn id="22" dur="500" fill="hold"/>
                                        <p:tgtEl>
                                          <p:spTgt spid="267267"/>
                                        </p:tgtEl>
                                        <p:attrNameLst>
                                          <p:attrName>ppt_w</p:attrName>
                                        </p:attrNameLst>
                                      </p:cBhvr>
                                      <p:tavLst>
                                        <p:tav tm="0">
                                          <p:val>
                                            <p:fltVal val="0"/>
                                          </p:val>
                                        </p:tav>
                                        <p:tav tm="100000">
                                          <p:val>
                                            <p:strVal val="#ppt_w"/>
                                          </p:val>
                                        </p:tav>
                                      </p:tavLst>
                                    </p:anim>
                                    <p:anim calcmode="lin" valueType="num">
                                      <p:cBhvr>
                                        <p:cTn id="23" dur="500" fill="hold"/>
                                        <p:tgtEl>
                                          <p:spTgt spid="267267"/>
                                        </p:tgtEl>
                                        <p:attrNameLst>
                                          <p:attrName>ppt_h</p:attrName>
                                        </p:attrNameLst>
                                      </p:cBhvr>
                                      <p:tavLst>
                                        <p:tav tm="0">
                                          <p:val>
                                            <p:fltVal val="0"/>
                                          </p:val>
                                        </p:tav>
                                        <p:tav tm="100000">
                                          <p:val>
                                            <p:strVal val="#ppt_h"/>
                                          </p:val>
                                        </p:tav>
                                      </p:tavLst>
                                    </p:anim>
                                    <p:animEffect transition="in" filter="fade">
                                      <p:cBhvr>
                                        <p:cTn id="24" dur="500"/>
                                        <p:tgtEl>
                                          <p:spTgt spid="267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914400" y="4900550"/>
            <a:ext cx="7315200" cy="1100218"/>
          </a:xfrm>
        </p:spPr>
        <p:txBody>
          <a:bodyPr/>
          <a:lstStyle/>
          <a:p>
            <a:r>
              <a:rPr lang="ru-RU" dirty="0" smtClean="0"/>
              <a:t>Специфические случаи построения в </a:t>
            </a:r>
            <a:r>
              <a:rPr lang="ru-RU" smtClean="0"/>
              <a:t>тонких линзах</a:t>
            </a:r>
            <a:endParaRPr lang="ru-RU" dirty="0"/>
          </a:p>
        </p:txBody>
      </p:sp>
      <p:pic>
        <p:nvPicPr>
          <p:cNvPr id="4" name="Рисунок 3" descr="Рисунок01.jpg"/>
          <p:cNvPicPr>
            <a:picLocks noGrp="1" noChangeAspect="1"/>
          </p:cNvPicPr>
          <p:nvPr>
            <p:ph type="pic" idx="1"/>
          </p:nvPr>
        </p:nvPicPr>
        <p:blipFill>
          <a:blip r:embed="rId2"/>
          <a:srcRect t="16279" b="16279"/>
          <a:stretch>
            <a:fillRect/>
          </a:stretch>
        </p:blipFill>
        <p:spPr>
          <a:xfrm>
            <a:off x="1214414" y="928670"/>
            <a:ext cx="6209347" cy="3160534"/>
          </a:xfr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4900550"/>
            <a:ext cx="7443814" cy="1314532"/>
          </a:xfrm>
        </p:spPr>
        <p:txBody>
          <a:bodyPr>
            <a:normAutofit fontScale="90000"/>
          </a:bodyPr>
          <a:lstStyle/>
          <a:p>
            <a:r>
              <a:rPr lang="ru-RU" dirty="0" smtClean="0"/>
              <a:t>Построение изображения линейного предмета, расположенного наклонно к главной оптической оси </a:t>
            </a:r>
          </a:p>
        </p:txBody>
      </p:sp>
      <p:pic>
        <p:nvPicPr>
          <p:cNvPr id="264193" name="Picture 1"/>
          <p:cNvPicPr>
            <a:picLocks noChangeAspect="1" noChangeArrowheads="1"/>
          </p:cNvPicPr>
          <p:nvPr/>
        </p:nvPicPr>
        <p:blipFill>
          <a:blip r:embed="rId2"/>
          <a:srcRect/>
          <a:stretch>
            <a:fillRect/>
          </a:stretch>
        </p:blipFill>
        <p:spPr bwMode="auto">
          <a:xfrm>
            <a:off x="1214414" y="642918"/>
            <a:ext cx="6789420" cy="381476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264193"/>
                                        </p:tgtEl>
                                        <p:attrNameLst>
                                          <p:attrName>style.visibility</p:attrName>
                                        </p:attrNameLst>
                                      </p:cBhvr>
                                      <p:to>
                                        <p:strVal val="visible"/>
                                      </p:to>
                                    </p:set>
                                    <p:anim calcmode="lin" valueType="num">
                                      <p:cBhvr>
                                        <p:cTn id="11" dur="500" fill="hold"/>
                                        <p:tgtEl>
                                          <p:spTgt spid="264193"/>
                                        </p:tgtEl>
                                        <p:attrNameLst>
                                          <p:attrName>ppt_w</p:attrName>
                                        </p:attrNameLst>
                                      </p:cBhvr>
                                      <p:tavLst>
                                        <p:tav tm="0">
                                          <p:val>
                                            <p:fltVal val="0"/>
                                          </p:val>
                                        </p:tav>
                                        <p:tav tm="100000">
                                          <p:val>
                                            <p:strVal val="#ppt_w"/>
                                          </p:val>
                                        </p:tav>
                                      </p:tavLst>
                                    </p:anim>
                                    <p:anim calcmode="lin" valueType="num">
                                      <p:cBhvr>
                                        <p:cTn id="12" dur="500" fill="hold"/>
                                        <p:tgtEl>
                                          <p:spTgt spid="264193"/>
                                        </p:tgtEl>
                                        <p:attrNameLst>
                                          <p:attrName>ppt_h</p:attrName>
                                        </p:attrNameLst>
                                      </p:cBhvr>
                                      <p:tavLst>
                                        <p:tav tm="0">
                                          <p:val>
                                            <p:fltVal val="0"/>
                                          </p:val>
                                        </p:tav>
                                        <p:tav tm="100000">
                                          <p:val>
                                            <p:strVal val="#ppt_h"/>
                                          </p:val>
                                        </p:tav>
                                      </p:tavLst>
                                    </p:anim>
                                    <p:animEffect transition="in" filter="fade">
                                      <p:cBhvr>
                                        <p:cTn id="13" dur="500"/>
                                        <p:tgtEl>
                                          <p:spTgt spid="264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928662" y="5000636"/>
            <a:ext cx="7315200" cy="1143008"/>
          </a:xfrm>
        </p:spPr>
        <p:txBody>
          <a:bodyPr>
            <a:noAutofit/>
          </a:bodyPr>
          <a:lstStyle/>
          <a:p>
            <a:r>
              <a:rPr lang="ru-RU" dirty="0" smtClean="0"/>
              <a:t>Построение изображения точечного объекта, расположенного на главной оптической оси собирающей линзы</a:t>
            </a:r>
            <a:endParaRPr lang="ru-RU" dirty="0"/>
          </a:p>
        </p:txBody>
      </p:sp>
      <p:pic>
        <p:nvPicPr>
          <p:cNvPr id="257025" name="Picture 1"/>
          <p:cNvPicPr>
            <a:picLocks noChangeAspect="1" noChangeArrowheads="1"/>
          </p:cNvPicPr>
          <p:nvPr/>
        </p:nvPicPr>
        <p:blipFill>
          <a:blip r:embed="rId2"/>
          <a:srcRect/>
          <a:stretch>
            <a:fillRect/>
          </a:stretch>
        </p:blipFill>
        <p:spPr bwMode="auto">
          <a:xfrm>
            <a:off x="1357290" y="785794"/>
            <a:ext cx="6587585" cy="359406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257025"/>
                                        </p:tgtEl>
                                        <p:attrNameLst>
                                          <p:attrName>style.visibility</p:attrName>
                                        </p:attrNameLst>
                                      </p:cBhvr>
                                      <p:to>
                                        <p:strVal val="visible"/>
                                      </p:to>
                                    </p:set>
                                    <p:anim calcmode="lin" valueType="num">
                                      <p:cBhvr>
                                        <p:cTn id="11" dur="500" fill="hold"/>
                                        <p:tgtEl>
                                          <p:spTgt spid="257025"/>
                                        </p:tgtEl>
                                        <p:attrNameLst>
                                          <p:attrName>ppt_w</p:attrName>
                                        </p:attrNameLst>
                                      </p:cBhvr>
                                      <p:tavLst>
                                        <p:tav tm="0">
                                          <p:val>
                                            <p:fltVal val="0"/>
                                          </p:val>
                                        </p:tav>
                                        <p:tav tm="100000">
                                          <p:val>
                                            <p:strVal val="#ppt_w"/>
                                          </p:val>
                                        </p:tav>
                                      </p:tavLst>
                                    </p:anim>
                                    <p:anim calcmode="lin" valueType="num">
                                      <p:cBhvr>
                                        <p:cTn id="12" dur="500" fill="hold"/>
                                        <p:tgtEl>
                                          <p:spTgt spid="257025"/>
                                        </p:tgtEl>
                                        <p:attrNameLst>
                                          <p:attrName>ppt_h</p:attrName>
                                        </p:attrNameLst>
                                      </p:cBhvr>
                                      <p:tavLst>
                                        <p:tav tm="0">
                                          <p:val>
                                            <p:fltVal val="0"/>
                                          </p:val>
                                        </p:tav>
                                        <p:tav tm="100000">
                                          <p:val>
                                            <p:strVal val="#ppt_h"/>
                                          </p:val>
                                        </p:tav>
                                      </p:tavLst>
                                    </p:anim>
                                    <p:animEffect transition="in" filter="fade">
                                      <p:cBhvr>
                                        <p:cTn id="13" dur="500"/>
                                        <p:tgtEl>
                                          <p:spTgt spid="257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p:cNvSpPr>
            <a:spLocks noGrp="1"/>
          </p:cNvSpPr>
          <p:nvPr>
            <p:ph type="title"/>
          </p:nvPr>
        </p:nvSpPr>
        <p:spPr/>
        <p:txBody>
          <a:bodyPr/>
          <a:lstStyle/>
          <a:p>
            <a:r>
              <a:rPr lang="ru-RU" dirty="0" smtClean="0"/>
              <a:t>Построение хода преломлённого луча</a:t>
            </a:r>
            <a:endParaRPr lang="ru-RU" dirty="0"/>
          </a:p>
        </p:txBody>
      </p:sp>
      <p:sp>
        <p:nvSpPr>
          <p:cNvPr id="18" name="Текст 17"/>
          <p:cNvSpPr>
            <a:spLocks noGrp="1"/>
          </p:cNvSpPr>
          <p:nvPr>
            <p:ph type="body" sz="half" idx="2"/>
          </p:nvPr>
        </p:nvSpPr>
        <p:spPr>
          <a:xfrm>
            <a:off x="914400" y="5445825"/>
            <a:ext cx="7315200" cy="412068"/>
          </a:xfrm>
        </p:spPr>
        <p:txBody>
          <a:bodyPr/>
          <a:lstStyle/>
          <a:p>
            <a:r>
              <a:rPr lang="ru-RU" sz="1800" dirty="0" smtClean="0"/>
              <a:t>в собирающей линзе</a:t>
            </a:r>
          </a:p>
          <a:p>
            <a:endParaRPr lang="ru-RU" dirty="0" smtClean="0"/>
          </a:p>
          <a:p>
            <a:endParaRPr lang="ru-RU" dirty="0"/>
          </a:p>
        </p:txBody>
      </p:sp>
      <p:pic>
        <p:nvPicPr>
          <p:cNvPr id="164867" name="Picture 3"/>
          <p:cNvPicPr>
            <a:picLocks noChangeAspect="1" noChangeArrowheads="1"/>
          </p:cNvPicPr>
          <p:nvPr/>
        </p:nvPicPr>
        <p:blipFill>
          <a:blip r:embed="rId2"/>
          <a:srcRect/>
          <a:stretch>
            <a:fillRect/>
          </a:stretch>
        </p:blipFill>
        <p:spPr bwMode="auto">
          <a:xfrm>
            <a:off x="2214546" y="285728"/>
            <a:ext cx="5238750" cy="1952625"/>
          </a:xfrm>
          <a:prstGeom prst="rect">
            <a:avLst/>
          </a:prstGeom>
          <a:noFill/>
          <a:ln w="9525">
            <a:noFill/>
            <a:miter lim="800000"/>
            <a:headEnd/>
            <a:tailEnd/>
          </a:ln>
          <a:effectLst/>
        </p:spPr>
      </p:pic>
      <p:pic>
        <p:nvPicPr>
          <p:cNvPr id="164868" name="Picture 4"/>
          <p:cNvPicPr>
            <a:picLocks noChangeAspect="1" noChangeArrowheads="1"/>
          </p:cNvPicPr>
          <p:nvPr/>
        </p:nvPicPr>
        <p:blipFill>
          <a:blip r:embed="rId3"/>
          <a:srcRect/>
          <a:stretch>
            <a:fillRect/>
          </a:stretch>
        </p:blipFill>
        <p:spPr bwMode="auto">
          <a:xfrm>
            <a:off x="2214546" y="2357430"/>
            <a:ext cx="5255514" cy="2235899"/>
          </a:xfrm>
          <a:prstGeom prst="rect">
            <a:avLst/>
          </a:prstGeom>
          <a:noFill/>
          <a:ln w="9525">
            <a:noFill/>
            <a:miter lim="800000"/>
            <a:headEnd/>
            <a:tailEnd/>
          </a:ln>
          <a:effectLst/>
        </p:spPr>
      </p:pic>
      <p:sp>
        <p:nvSpPr>
          <p:cNvPr id="21" name="Прямоугольник 20"/>
          <p:cNvSpPr/>
          <p:nvPr/>
        </p:nvSpPr>
        <p:spPr>
          <a:xfrm>
            <a:off x="928662" y="5786454"/>
            <a:ext cx="4572000" cy="369332"/>
          </a:xfrm>
          <a:prstGeom prst="rect">
            <a:avLst/>
          </a:prstGeom>
        </p:spPr>
        <p:txBody>
          <a:bodyPr>
            <a:spAutoFit/>
          </a:bodyPr>
          <a:lstStyle/>
          <a:p>
            <a:r>
              <a:rPr lang="ru-RU" dirty="0" smtClean="0"/>
              <a:t>в рассеивающей линзе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164867"/>
                                        </p:tgtEl>
                                        <p:attrNameLst>
                                          <p:attrName>style.visibility</p:attrName>
                                        </p:attrNameLst>
                                      </p:cBhvr>
                                      <p:to>
                                        <p:strVal val="visible"/>
                                      </p:to>
                                    </p:set>
                                    <p:anim calcmode="lin" valueType="num">
                                      <p:cBhvr>
                                        <p:cTn id="11" dur="1000" fill="hold"/>
                                        <p:tgtEl>
                                          <p:spTgt spid="164867"/>
                                        </p:tgtEl>
                                        <p:attrNameLst>
                                          <p:attrName>ppt_w</p:attrName>
                                        </p:attrNameLst>
                                      </p:cBhvr>
                                      <p:tavLst>
                                        <p:tav tm="0">
                                          <p:val>
                                            <p:strVal val="#ppt_w*0.70"/>
                                          </p:val>
                                        </p:tav>
                                        <p:tav tm="100000">
                                          <p:val>
                                            <p:strVal val="#ppt_w"/>
                                          </p:val>
                                        </p:tav>
                                      </p:tavLst>
                                    </p:anim>
                                    <p:anim calcmode="lin" valueType="num">
                                      <p:cBhvr>
                                        <p:cTn id="12" dur="1000" fill="hold"/>
                                        <p:tgtEl>
                                          <p:spTgt spid="164867"/>
                                        </p:tgtEl>
                                        <p:attrNameLst>
                                          <p:attrName>ppt_h</p:attrName>
                                        </p:attrNameLst>
                                      </p:cBhvr>
                                      <p:tavLst>
                                        <p:tav tm="0">
                                          <p:val>
                                            <p:strVal val="#ppt_h"/>
                                          </p:val>
                                        </p:tav>
                                        <p:tav tm="100000">
                                          <p:val>
                                            <p:strVal val="#ppt_h"/>
                                          </p:val>
                                        </p:tav>
                                      </p:tavLst>
                                    </p:anim>
                                    <p:animEffect transition="in" filter="fade">
                                      <p:cBhvr>
                                        <p:cTn id="13" dur="1000"/>
                                        <p:tgtEl>
                                          <p:spTgt spid="16486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64868"/>
                                        </p:tgtEl>
                                        <p:attrNameLst>
                                          <p:attrName>style.visibility</p:attrName>
                                        </p:attrNameLst>
                                      </p:cBhvr>
                                      <p:to>
                                        <p:strVal val="visible"/>
                                      </p:to>
                                    </p:set>
                                    <p:anim calcmode="lin" valueType="num">
                                      <p:cBhvr>
                                        <p:cTn id="22" dur="1000" fill="hold"/>
                                        <p:tgtEl>
                                          <p:spTgt spid="164868"/>
                                        </p:tgtEl>
                                        <p:attrNameLst>
                                          <p:attrName>ppt_w</p:attrName>
                                        </p:attrNameLst>
                                      </p:cBhvr>
                                      <p:tavLst>
                                        <p:tav tm="0">
                                          <p:val>
                                            <p:strVal val="#ppt_w*0.70"/>
                                          </p:val>
                                        </p:tav>
                                        <p:tav tm="100000">
                                          <p:val>
                                            <p:strVal val="#ppt_w"/>
                                          </p:val>
                                        </p:tav>
                                      </p:tavLst>
                                    </p:anim>
                                    <p:anim calcmode="lin" valueType="num">
                                      <p:cBhvr>
                                        <p:cTn id="23" dur="1000" fill="hold"/>
                                        <p:tgtEl>
                                          <p:spTgt spid="164868"/>
                                        </p:tgtEl>
                                        <p:attrNameLst>
                                          <p:attrName>ppt_h</p:attrName>
                                        </p:attrNameLst>
                                      </p:cBhvr>
                                      <p:tavLst>
                                        <p:tav tm="0">
                                          <p:val>
                                            <p:strVal val="#ppt_h"/>
                                          </p:val>
                                        </p:tav>
                                        <p:tav tm="100000">
                                          <p:val>
                                            <p:strVal val="#ppt_h"/>
                                          </p:val>
                                        </p:tav>
                                      </p:tavLst>
                                    </p:anim>
                                    <p:animEffect transition="in" filter="fade">
                                      <p:cBhvr>
                                        <p:cTn id="24" dur="1000"/>
                                        <p:tgtEl>
                                          <p:spTgt spid="164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Построение хода падающего луча</a:t>
            </a:r>
            <a:endParaRPr lang="ru-RU" dirty="0"/>
          </a:p>
        </p:txBody>
      </p:sp>
      <p:sp>
        <p:nvSpPr>
          <p:cNvPr id="3" name="Текст 2"/>
          <p:cNvSpPr>
            <a:spLocks noGrp="1"/>
          </p:cNvSpPr>
          <p:nvPr>
            <p:ph type="body" sz="half" idx="2"/>
          </p:nvPr>
        </p:nvSpPr>
        <p:spPr>
          <a:xfrm>
            <a:off x="914400" y="5445825"/>
            <a:ext cx="7315200" cy="340629"/>
          </a:xfrm>
        </p:spPr>
        <p:txBody>
          <a:bodyPr>
            <a:normAutofit lnSpcReduction="10000"/>
          </a:bodyPr>
          <a:lstStyle/>
          <a:p>
            <a:r>
              <a:rPr lang="ru-RU" dirty="0" smtClean="0"/>
              <a:t>в </a:t>
            </a:r>
            <a:r>
              <a:rPr lang="ru-RU" sz="1800" dirty="0" smtClean="0"/>
              <a:t>собирающей линзе</a:t>
            </a:r>
          </a:p>
          <a:p>
            <a:endParaRPr lang="ru-RU" dirty="0"/>
          </a:p>
        </p:txBody>
      </p:sp>
      <p:pic>
        <p:nvPicPr>
          <p:cNvPr id="165893" name="Picture 5"/>
          <p:cNvPicPr>
            <a:picLocks noChangeAspect="1" noChangeArrowheads="1"/>
          </p:cNvPicPr>
          <p:nvPr/>
        </p:nvPicPr>
        <p:blipFill>
          <a:blip r:embed="rId2"/>
          <a:srcRect/>
          <a:stretch>
            <a:fillRect/>
          </a:stretch>
        </p:blipFill>
        <p:spPr bwMode="auto">
          <a:xfrm>
            <a:off x="2428860" y="2428869"/>
            <a:ext cx="4829080" cy="2166747"/>
          </a:xfrm>
          <a:prstGeom prst="rect">
            <a:avLst/>
          </a:prstGeom>
          <a:noFill/>
          <a:ln w="9525">
            <a:noFill/>
            <a:miter lim="800000"/>
            <a:headEnd/>
            <a:tailEnd/>
          </a:ln>
          <a:effectLst/>
        </p:spPr>
      </p:pic>
      <p:pic>
        <p:nvPicPr>
          <p:cNvPr id="165896" name="Picture 8"/>
          <p:cNvPicPr>
            <a:picLocks noChangeAspect="1" noChangeArrowheads="1"/>
          </p:cNvPicPr>
          <p:nvPr/>
        </p:nvPicPr>
        <p:blipFill>
          <a:blip r:embed="rId3"/>
          <a:srcRect/>
          <a:stretch>
            <a:fillRect/>
          </a:stretch>
        </p:blipFill>
        <p:spPr bwMode="auto">
          <a:xfrm>
            <a:off x="2428860" y="285728"/>
            <a:ext cx="4827746" cy="2003774"/>
          </a:xfrm>
          <a:prstGeom prst="rect">
            <a:avLst/>
          </a:prstGeom>
          <a:noFill/>
          <a:ln w="9525">
            <a:noFill/>
            <a:miter lim="800000"/>
            <a:headEnd/>
            <a:tailEnd/>
          </a:ln>
          <a:effectLst/>
        </p:spPr>
      </p:pic>
      <p:sp>
        <p:nvSpPr>
          <p:cNvPr id="12" name="Прямоугольник 11"/>
          <p:cNvSpPr/>
          <p:nvPr/>
        </p:nvSpPr>
        <p:spPr>
          <a:xfrm>
            <a:off x="928662" y="5715016"/>
            <a:ext cx="4572000" cy="369332"/>
          </a:xfrm>
          <a:prstGeom prst="rect">
            <a:avLst/>
          </a:prstGeom>
        </p:spPr>
        <p:txBody>
          <a:bodyPr>
            <a:spAutoFit/>
          </a:bodyPr>
          <a:lstStyle/>
          <a:p>
            <a:r>
              <a:rPr lang="ru-RU" dirty="0" smtClean="0"/>
              <a:t>в рассеивающей линзе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165896"/>
                                        </p:tgtEl>
                                        <p:attrNameLst>
                                          <p:attrName>style.visibility</p:attrName>
                                        </p:attrNameLst>
                                      </p:cBhvr>
                                      <p:to>
                                        <p:strVal val="visible"/>
                                      </p:to>
                                    </p:set>
                                    <p:anim calcmode="lin" valueType="num">
                                      <p:cBhvr>
                                        <p:cTn id="11" dur="1000" fill="hold"/>
                                        <p:tgtEl>
                                          <p:spTgt spid="165896"/>
                                        </p:tgtEl>
                                        <p:attrNameLst>
                                          <p:attrName>ppt_w</p:attrName>
                                        </p:attrNameLst>
                                      </p:cBhvr>
                                      <p:tavLst>
                                        <p:tav tm="0">
                                          <p:val>
                                            <p:strVal val="#ppt_w*0.70"/>
                                          </p:val>
                                        </p:tav>
                                        <p:tav tm="100000">
                                          <p:val>
                                            <p:strVal val="#ppt_w"/>
                                          </p:val>
                                        </p:tav>
                                      </p:tavLst>
                                    </p:anim>
                                    <p:anim calcmode="lin" valueType="num">
                                      <p:cBhvr>
                                        <p:cTn id="12" dur="1000" fill="hold"/>
                                        <p:tgtEl>
                                          <p:spTgt spid="165896"/>
                                        </p:tgtEl>
                                        <p:attrNameLst>
                                          <p:attrName>ppt_h</p:attrName>
                                        </p:attrNameLst>
                                      </p:cBhvr>
                                      <p:tavLst>
                                        <p:tav tm="0">
                                          <p:val>
                                            <p:strVal val="#ppt_h"/>
                                          </p:val>
                                        </p:tav>
                                        <p:tav tm="100000">
                                          <p:val>
                                            <p:strVal val="#ppt_h"/>
                                          </p:val>
                                        </p:tav>
                                      </p:tavLst>
                                    </p:anim>
                                    <p:animEffect transition="in" filter="fade">
                                      <p:cBhvr>
                                        <p:cTn id="13" dur="1000"/>
                                        <p:tgtEl>
                                          <p:spTgt spid="165896"/>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65893"/>
                                        </p:tgtEl>
                                        <p:attrNameLst>
                                          <p:attrName>style.visibility</p:attrName>
                                        </p:attrNameLst>
                                      </p:cBhvr>
                                      <p:to>
                                        <p:strVal val="visible"/>
                                      </p:to>
                                    </p:set>
                                    <p:anim calcmode="lin" valueType="num">
                                      <p:cBhvr>
                                        <p:cTn id="22" dur="1000" fill="hold"/>
                                        <p:tgtEl>
                                          <p:spTgt spid="165893"/>
                                        </p:tgtEl>
                                        <p:attrNameLst>
                                          <p:attrName>ppt_w</p:attrName>
                                        </p:attrNameLst>
                                      </p:cBhvr>
                                      <p:tavLst>
                                        <p:tav tm="0">
                                          <p:val>
                                            <p:strVal val="#ppt_w*0.70"/>
                                          </p:val>
                                        </p:tav>
                                        <p:tav tm="100000">
                                          <p:val>
                                            <p:strVal val="#ppt_w"/>
                                          </p:val>
                                        </p:tav>
                                      </p:tavLst>
                                    </p:anim>
                                    <p:anim calcmode="lin" valueType="num">
                                      <p:cBhvr>
                                        <p:cTn id="23" dur="1000" fill="hold"/>
                                        <p:tgtEl>
                                          <p:spTgt spid="165893"/>
                                        </p:tgtEl>
                                        <p:attrNameLst>
                                          <p:attrName>ppt_h</p:attrName>
                                        </p:attrNameLst>
                                      </p:cBhvr>
                                      <p:tavLst>
                                        <p:tav tm="0">
                                          <p:val>
                                            <p:strVal val="#ppt_h"/>
                                          </p:val>
                                        </p:tav>
                                        <p:tav tm="100000">
                                          <p:val>
                                            <p:strVal val="#ppt_h"/>
                                          </p:val>
                                        </p:tav>
                                      </p:tavLst>
                                    </p:anim>
                                    <p:animEffect transition="in" filter="fade">
                                      <p:cBhvr>
                                        <p:cTn id="24" dur="1000"/>
                                        <p:tgtEl>
                                          <p:spTgt spid="165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r>
              <a:rPr lang="ru-RU" dirty="0" smtClean="0"/>
              <a:t>Графическое определение фокусов линзы</a:t>
            </a:r>
            <a:endParaRPr lang="ru-RU" dirty="0"/>
          </a:p>
        </p:txBody>
      </p:sp>
      <p:pic>
        <p:nvPicPr>
          <p:cNvPr id="163842" name="Picture 2"/>
          <p:cNvPicPr>
            <a:picLocks noChangeAspect="1" noChangeArrowheads="1"/>
          </p:cNvPicPr>
          <p:nvPr/>
        </p:nvPicPr>
        <p:blipFill>
          <a:blip r:embed="rId2"/>
          <a:srcRect/>
          <a:stretch>
            <a:fillRect/>
          </a:stretch>
        </p:blipFill>
        <p:spPr bwMode="auto">
          <a:xfrm>
            <a:off x="3143240" y="714356"/>
            <a:ext cx="5506879" cy="3794284"/>
          </a:xfrm>
          <a:prstGeom prst="rect">
            <a:avLst/>
          </a:prstGeom>
          <a:noFill/>
          <a:ln w="9525">
            <a:noFill/>
            <a:miter lim="800000"/>
            <a:headEnd/>
            <a:tailEnd/>
          </a:ln>
          <a:effectLst/>
        </p:spPr>
      </p:pic>
      <p:pic>
        <p:nvPicPr>
          <p:cNvPr id="163843" name="Picture 3"/>
          <p:cNvPicPr>
            <a:picLocks noChangeAspect="1" noChangeArrowheads="1"/>
          </p:cNvPicPr>
          <p:nvPr/>
        </p:nvPicPr>
        <p:blipFill>
          <a:blip r:embed="rId3"/>
          <a:srcRect/>
          <a:stretch>
            <a:fillRect/>
          </a:stretch>
        </p:blipFill>
        <p:spPr bwMode="auto">
          <a:xfrm>
            <a:off x="500034" y="2571744"/>
            <a:ext cx="2286000" cy="192024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163842"/>
                                        </p:tgtEl>
                                        <p:attrNameLst>
                                          <p:attrName>style.visibility</p:attrName>
                                        </p:attrNameLst>
                                      </p:cBhvr>
                                      <p:to>
                                        <p:strVal val="visible"/>
                                      </p:to>
                                    </p:set>
                                    <p:anim calcmode="lin" valueType="num">
                                      <p:cBhvr>
                                        <p:cTn id="11" dur="1000" fill="hold"/>
                                        <p:tgtEl>
                                          <p:spTgt spid="163842"/>
                                        </p:tgtEl>
                                        <p:attrNameLst>
                                          <p:attrName>ppt_w</p:attrName>
                                        </p:attrNameLst>
                                      </p:cBhvr>
                                      <p:tavLst>
                                        <p:tav tm="0">
                                          <p:val>
                                            <p:strVal val="#ppt_w*0.70"/>
                                          </p:val>
                                        </p:tav>
                                        <p:tav tm="100000">
                                          <p:val>
                                            <p:strVal val="#ppt_w"/>
                                          </p:val>
                                        </p:tav>
                                      </p:tavLst>
                                    </p:anim>
                                    <p:anim calcmode="lin" valueType="num">
                                      <p:cBhvr>
                                        <p:cTn id="12" dur="1000" fill="hold"/>
                                        <p:tgtEl>
                                          <p:spTgt spid="163842"/>
                                        </p:tgtEl>
                                        <p:attrNameLst>
                                          <p:attrName>ppt_h</p:attrName>
                                        </p:attrNameLst>
                                      </p:cBhvr>
                                      <p:tavLst>
                                        <p:tav tm="0">
                                          <p:val>
                                            <p:strVal val="#ppt_h"/>
                                          </p:val>
                                        </p:tav>
                                        <p:tav tm="100000">
                                          <p:val>
                                            <p:strVal val="#ppt_h"/>
                                          </p:val>
                                        </p:tav>
                                      </p:tavLst>
                                    </p:anim>
                                    <p:animEffect transition="in" filter="fade">
                                      <p:cBhvr>
                                        <p:cTn id="13" dur="1000"/>
                                        <p:tgtEl>
                                          <p:spTgt spid="163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dirty="0" smtClean="0"/>
              <a:t>Полезно помнить</a:t>
            </a:r>
            <a:endParaRPr lang="ru-RU" dirty="0"/>
          </a:p>
        </p:txBody>
      </p:sp>
      <p:sp>
        <p:nvSpPr>
          <p:cNvPr id="8" name="Содержимое 7"/>
          <p:cNvSpPr>
            <a:spLocks noGrp="1"/>
          </p:cNvSpPr>
          <p:nvPr>
            <p:ph sz="quarter" idx="1"/>
          </p:nvPr>
        </p:nvSpPr>
        <p:spPr/>
        <p:txBody>
          <a:bodyPr>
            <a:normAutofit fontScale="77500" lnSpcReduction="20000"/>
          </a:bodyPr>
          <a:lstStyle/>
          <a:p>
            <a:r>
              <a:rPr lang="ru-RU" dirty="0" smtClean="0"/>
              <a:t>Если размеры предмета больше размеров линзы, то построение можно выполнять обычным способом, продлив плоскость линзы. Изображение точки предмета определяется пучком лучей, вышедших из этой точки и ограниченных размерами линзы.</a:t>
            </a:r>
          </a:p>
          <a:p>
            <a:r>
              <a:rPr lang="ru-RU" dirty="0" smtClean="0"/>
              <a:t>Если предмет частично отгорожен от линзы непрозрачным экраном, то вначале построение можно вести обычным способом без учёта преграды, после чего необходимо выделить пучок лучей, попадающих на линзу и формирующих изображение. Помните: при некоторых положениях преграды изображение вообще не получается или получается изображение лишь части  предмета.</a:t>
            </a:r>
          </a:p>
          <a:p>
            <a:r>
              <a:rPr lang="ru-RU" dirty="0" smtClean="0"/>
              <a:t>«Количество» лучей, прошедших через линзу, определяет яркость изображения: изображение получается более или менее интенсивным, но ни его форма, ни его расположение не изменяется. </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939784"/>
          </a:xfrm>
        </p:spPr>
        <p:txBody>
          <a:bodyPr/>
          <a:lstStyle/>
          <a:p>
            <a:r>
              <a:rPr lang="ru-RU" dirty="0" smtClean="0"/>
              <a:t>Обратите внимание</a:t>
            </a:r>
            <a:endParaRPr lang="ru-RU" dirty="0"/>
          </a:p>
        </p:txBody>
      </p:sp>
      <p:sp>
        <p:nvSpPr>
          <p:cNvPr id="3" name="Содержимое 2"/>
          <p:cNvSpPr>
            <a:spLocks noGrp="1"/>
          </p:cNvSpPr>
          <p:nvPr>
            <p:ph sz="quarter" idx="1"/>
          </p:nvPr>
        </p:nvSpPr>
        <p:spPr>
          <a:xfrm>
            <a:off x="928662" y="1214422"/>
            <a:ext cx="7772400" cy="4572000"/>
          </a:xfrm>
        </p:spPr>
        <p:txBody>
          <a:bodyPr>
            <a:normAutofit fontScale="85000" lnSpcReduction="20000"/>
          </a:bodyPr>
          <a:lstStyle/>
          <a:p>
            <a:pPr>
              <a:buNone/>
            </a:pPr>
            <a:r>
              <a:rPr lang="ru-RU" dirty="0" smtClean="0"/>
              <a:t>1. Отличить собирающую линзу от рассеивающей можно следующим образом:</a:t>
            </a:r>
          </a:p>
          <a:p>
            <a:pPr>
              <a:buNone/>
            </a:pPr>
            <a:r>
              <a:rPr lang="ru-RU" dirty="0" smtClean="0"/>
              <a:t>а) собирающая линза даёт на экране действительное изображение, от рассеивающей линзы на экране можно получить круглую тень, обрамлённую светлым кольцом.</a:t>
            </a:r>
          </a:p>
          <a:p>
            <a:pPr>
              <a:buNone/>
            </a:pPr>
            <a:r>
              <a:rPr lang="ru-RU" dirty="0" smtClean="0"/>
              <a:t>б) через собирающую линзу невооружённым глазом можно увидеть мнимое прямое увеличенное изображение предметов, например букв в книге, а через рассеивающую – уменьшенное.</a:t>
            </a:r>
          </a:p>
          <a:p>
            <a:pPr>
              <a:buNone/>
            </a:pPr>
            <a:r>
              <a:rPr lang="ru-RU" dirty="0" smtClean="0"/>
              <a:t>2. Наиболее просто определить фокусное расстояние собирающей линзы, получив на экране изображение удалённого объекта: </a:t>
            </a:r>
          </a:p>
          <a:p>
            <a:pPr>
              <a:buNone/>
            </a:pPr>
            <a:r>
              <a:rPr lang="ru-RU" dirty="0" smtClean="0"/>
              <a:t>а) при </a:t>
            </a:r>
            <a:r>
              <a:rPr lang="en-US" i="1" dirty="0" smtClean="0"/>
              <a:t>d</a:t>
            </a:r>
            <a:r>
              <a:rPr lang="ru-RU" i="1" dirty="0" smtClean="0"/>
              <a:t> = ∞ </a:t>
            </a:r>
            <a:r>
              <a:rPr lang="en-US" i="1" dirty="0" smtClean="0"/>
              <a:t>f</a:t>
            </a:r>
            <a:r>
              <a:rPr lang="ru-RU" i="1" dirty="0" smtClean="0"/>
              <a:t> = </a:t>
            </a:r>
            <a:r>
              <a:rPr lang="en-US" i="1" dirty="0" smtClean="0"/>
              <a:t>F</a:t>
            </a:r>
            <a:r>
              <a:rPr lang="ru-RU" dirty="0" smtClean="0"/>
              <a:t>. </a:t>
            </a:r>
          </a:p>
          <a:p>
            <a:pPr>
              <a:buNone/>
            </a:pPr>
            <a:r>
              <a:rPr lang="ru-RU" dirty="0" smtClean="0"/>
              <a:t>б)Если на экране собирающая линза даёт изображение, равное по размерам предмету, то </a:t>
            </a:r>
            <a:r>
              <a:rPr lang="en-US" i="1" dirty="0" smtClean="0"/>
              <a:t>d</a:t>
            </a:r>
            <a:r>
              <a:rPr lang="ru-RU" i="1" dirty="0" smtClean="0"/>
              <a:t> = </a:t>
            </a:r>
            <a:r>
              <a:rPr lang="en-US" i="1" dirty="0" smtClean="0"/>
              <a:t>f</a:t>
            </a:r>
            <a:r>
              <a:rPr lang="ru-RU" i="1" dirty="0" smtClean="0"/>
              <a:t> = 2</a:t>
            </a:r>
            <a:r>
              <a:rPr lang="en-US" i="1" dirty="0" smtClean="0"/>
              <a:t>F</a:t>
            </a:r>
            <a:r>
              <a:rPr lang="ru-RU" dirty="0" smtClean="0"/>
              <a:t>, откуда </a:t>
            </a:r>
          </a:p>
          <a:p>
            <a:endParaRPr lang="ru-RU" dirty="0"/>
          </a:p>
        </p:txBody>
      </p:sp>
      <p:graphicFrame>
        <p:nvGraphicFramePr>
          <p:cNvPr id="4" name="Объект 3"/>
          <p:cNvGraphicFramePr>
            <a:graphicFrameLocks noChangeAspect="1"/>
          </p:cNvGraphicFramePr>
          <p:nvPr/>
        </p:nvGraphicFramePr>
        <p:xfrm>
          <a:off x="3643306" y="5715016"/>
          <a:ext cx="1525588" cy="788988"/>
        </p:xfrm>
        <a:graphic>
          <a:graphicData uri="http://schemas.openxmlformats.org/presentationml/2006/ole">
            <p:oleObj spid="_x0000_s113666" name="Формула" r:id="rId3" imgW="761760" imgH="39348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type="subTitle" idx="1"/>
          </p:nvPr>
        </p:nvSpPr>
        <p:spPr>
          <a:xfrm>
            <a:off x="1295400" y="3200400"/>
            <a:ext cx="4776798" cy="3014682"/>
          </a:xfrm>
        </p:spPr>
        <p:txBody>
          <a:bodyPr>
            <a:normAutofit/>
          </a:bodyPr>
          <a:lstStyle/>
          <a:p>
            <a:pPr>
              <a:buNone/>
            </a:pPr>
            <a:r>
              <a:rPr lang="ru-RU" dirty="0" smtClean="0"/>
              <a:t>Выполните задание «Интерактивные задачи на построение в линзах»</a:t>
            </a:r>
          </a:p>
          <a:p>
            <a:endParaRPr lang="ru-RU" dirty="0" smtClean="0"/>
          </a:p>
          <a:p>
            <a:endParaRPr lang="ru-RU" dirty="0"/>
          </a:p>
        </p:txBody>
      </p:sp>
      <p:sp>
        <p:nvSpPr>
          <p:cNvPr id="2" name="Заголовок 1"/>
          <p:cNvSpPr>
            <a:spLocks noGrp="1"/>
          </p:cNvSpPr>
          <p:nvPr>
            <p:ph type="ctrTitle"/>
          </p:nvPr>
        </p:nvSpPr>
        <p:spPr/>
        <p:txBody>
          <a:bodyPr>
            <a:normAutofit/>
          </a:bodyPr>
          <a:lstStyle/>
          <a:p>
            <a:r>
              <a:rPr lang="ru-RU" dirty="0" smtClean="0"/>
              <a:t>Задание для самоконтроля</a:t>
            </a:r>
            <a:endParaRPr lang="ru-RU" dirty="0"/>
          </a:p>
        </p:txBody>
      </p:sp>
      <p:pic>
        <p:nvPicPr>
          <p:cNvPr id="5" name="Рисунок 4" descr="человечек2.jpg"/>
          <p:cNvPicPr>
            <a:picLocks noChangeAspect="1"/>
          </p:cNvPicPr>
          <p:nvPr/>
        </p:nvPicPr>
        <p:blipFill>
          <a:blip r:embed="rId2"/>
          <a:stretch>
            <a:fillRect/>
          </a:stretch>
        </p:blipFill>
        <p:spPr>
          <a:xfrm>
            <a:off x="9144000" y="3214686"/>
            <a:ext cx="2571750" cy="33147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5" presetClass="path" presetSubtype="0" accel="50000" decel="50000" fill="hold" nodeType="clickEffect">
                                  <p:stCondLst>
                                    <p:cond delay="0"/>
                                  </p:stCondLst>
                                  <p:childTnLst>
                                    <p:animMotion origin="layout" path="M -0.09132 -0.00047 L -0.34132 -0.00047 " pathEditMode="relative" rAng="0" ptsTypes="AA">
                                      <p:cBhvr>
                                        <p:cTn id="13" dur="2000" fill="hold"/>
                                        <p:tgtEl>
                                          <p:spTgt spid="5"/>
                                        </p:tgtEl>
                                        <p:attrNameLst>
                                          <p:attrName>ppt_x</p:attrName>
                                          <p:attrName>ppt_y</p:attrName>
                                        </p:attrNameLst>
                                      </p:cBhvr>
                                      <p:rCtr x="-125" y="0"/>
                                    </p:animMotion>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Интерактивные задачи на построение изображений в линзах</a:t>
            </a:r>
            <a:endParaRPr lang="ru-RU" dirty="0"/>
          </a:p>
        </p:txBody>
      </p:sp>
      <p:pic>
        <p:nvPicPr>
          <p:cNvPr id="5" name="Содержимое 4" descr="Рисунок42.png"/>
          <p:cNvPicPr>
            <a:picLocks noGrp="1" noChangeAspect="1"/>
          </p:cNvPicPr>
          <p:nvPr>
            <p:ph sz="quarter" idx="1"/>
          </p:nvPr>
        </p:nvPicPr>
        <p:blipFill>
          <a:blip r:embed="rId2"/>
          <a:stretch>
            <a:fillRect/>
          </a:stretch>
        </p:blipFill>
        <p:spPr>
          <a:xfrm>
            <a:off x="1295838" y="1586181"/>
            <a:ext cx="7009524" cy="4295238"/>
          </a:xfrm>
        </p:spPr>
      </p:pic>
      <p:pic>
        <p:nvPicPr>
          <p:cNvPr id="6" name="Рисунок 5" descr="Рисунок41.png"/>
          <p:cNvPicPr>
            <a:picLocks noChangeAspect="1"/>
          </p:cNvPicPr>
          <p:nvPr/>
        </p:nvPicPr>
        <p:blipFill>
          <a:blip r:embed="rId3"/>
          <a:stretch>
            <a:fillRect/>
          </a:stretch>
        </p:blipFill>
        <p:spPr>
          <a:xfrm>
            <a:off x="1285852" y="1643050"/>
            <a:ext cx="7009524" cy="4285715"/>
          </a:xfrm>
          <a:prstGeom prst="rect">
            <a:avLst/>
          </a:prstGeom>
        </p:spPr>
      </p:pic>
      <p:pic>
        <p:nvPicPr>
          <p:cNvPr id="7" name="Рисунок 6" descr="Рисунок40.png"/>
          <p:cNvPicPr>
            <a:picLocks noChangeAspect="1"/>
          </p:cNvPicPr>
          <p:nvPr/>
        </p:nvPicPr>
        <p:blipFill>
          <a:blip r:embed="rId4"/>
          <a:stretch>
            <a:fillRect/>
          </a:stretch>
        </p:blipFill>
        <p:spPr>
          <a:xfrm>
            <a:off x="1285852" y="1643050"/>
            <a:ext cx="7000000" cy="4276191"/>
          </a:xfrm>
          <a:prstGeom prst="rect">
            <a:avLst/>
          </a:prstGeom>
        </p:spPr>
      </p:pic>
      <p:pic>
        <p:nvPicPr>
          <p:cNvPr id="8" name="Рисунок 7" descr="Рисунок39.png"/>
          <p:cNvPicPr>
            <a:picLocks noChangeAspect="1"/>
          </p:cNvPicPr>
          <p:nvPr/>
        </p:nvPicPr>
        <p:blipFill>
          <a:blip r:embed="rId5"/>
          <a:stretch>
            <a:fillRect/>
          </a:stretch>
        </p:blipFill>
        <p:spPr>
          <a:xfrm>
            <a:off x="1285852" y="1643050"/>
            <a:ext cx="7000000" cy="4285715"/>
          </a:xfrm>
          <a:prstGeom prst="rect">
            <a:avLst/>
          </a:prstGeom>
        </p:spPr>
      </p:pic>
      <p:pic>
        <p:nvPicPr>
          <p:cNvPr id="9" name="Рисунок 8" descr="Рисунок38.png"/>
          <p:cNvPicPr>
            <a:picLocks noChangeAspect="1"/>
          </p:cNvPicPr>
          <p:nvPr/>
        </p:nvPicPr>
        <p:blipFill>
          <a:blip r:embed="rId6"/>
          <a:stretch>
            <a:fillRect/>
          </a:stretch>
        </p:blipFill>
        <p:spPr>
          <a:xfrm>
            <a:off x="1285852" y="1643050"/>
            <a:ext cx="6990477" cy="4285715"/>
          </a:xfrm>
          <a:prstGeom prst="rect">
            <a:avLst/>
          </a:prstGeom>
        </p:spPr>
      </p:pic>
      <p:pic>
        <p:nvPicPr>
          <p:cNvPr id="10" name="Рисунок 9" descr="Рисунок37.png"/>
          <p:cNvPicPr>
            <a:picLocks noChangeAspect="1"/>
          </p:cNvPicPr>
          <p:nvPr/>
        </p:nvPicPr>
        <p:blipFill>
          <a:blip r:embed="rId7"/>
          <a:stretch>
            <a:fillRect/>
          </a:stretch>
        </p:blipFill>
        <p:spPr>
          <a:xfrm>
            <a:off x="1285852" y="1643050"/>
            <a:ext cx="6990477" cy="4285715"/>
          </a:xfrm>
          <a:prstGeom prst="rect">
            <a:avLst/>
          </a:prstGeom>
        </p:spPr>
      </p:pic>
      <p:pic>
        <p:nvPicPr>
          <p:cNvPr id="11" name="Рисунок 10" descr="Рисунок36.png"/>
          <p:cNvPicPr>
            <a:picLocks noChangeAspect="1"/>
          </p:cNvPicPr>
          <p:nvPr/>
        </p:nvPicPr>
        <p:blipFill>
          <a:blip r:embed="rId8"/>
          <a:stretch>
            <a:fillRect/>
          </a:stretch>
        </p:blipFill>
        <p:spPr>
          <a:xfrm>
            <a:off x="1214414" y="2071678"/>
            <a:ext cx="7095239" cy="3726191"/>
          </a:xfrm>
          <a:prstGeom prst="rect">
            <a:avLst/>
          </a:prstGeom>
        </p:spPr>
      </p:pic>
      <p:pic>
        <p:nvPicPr>
          <p:cNvPr id="12" name="Рисунок 11" descr="Рисунок35.png"/>
          <p:cNvPicPr>
            <a:picLocks noChangeAspect="1"/>
          </p:cNvPicPr>
          <p:nvPr/>
        </p:nvPicPr>
        <p:blipFill>
          <a:blip r:embed="rId9"/>
          <a:stretch>
            <a:fillRect/>
          </a:stretch>
        </p:blipFill>
        <p:spPr>
          <a:xfrm>
            <a:off x="1214414" y="1643050"/>
            <a:ext cx="7130287" cy="4371429"/>
          </a:xfrm>
          <a:prstGeom prst="rect">
            <a:avLst/>
          </a:prstGeom>
        </p:spPr>
      </p:pic>
      <p:pic>
        <p:nvPicPr>
          <p:cNvPr id="13" name="Рисунок 12" descr="Интерактивный.png"/>
          <p:cNvPicPr>
            <a:picLocks noChangeAspect="1"/>
          </p:cNvPicPr>
          <p:nvPr/>
        </p:nvPicPr>
        <p:blipFill>
          <a:blip r:embed="rId10"/>
          <a:stretch>
            <a:fillRect/>
          </a:stretch>
        </p:blipFill>
        <p:spPr>
          <a:xfrm>
            <a:off x="285720" y="5929330"/>
            <a:ext cx="536137" cy="53613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nodeType="click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 fill="hold"/>
                                        <p:tgtEl>
                                          <p:spTgt spid="12"/>
                                        </p:tgtEl>
                                        <p:attrNameLst>
                                          <p:attrName>ppt_w</p:attrName>
                                        </p:attrNameLst>
                                      </p:cBhvr>
                                      <p:tavLst>
                                        <p:tav tm="0">
                                          <p:val>
                                            <p:fltVal val="0"/>
                                          </p:val>
                                        </p:tav>
                                        <p:tav tm="100000">
                                          <p:val>
                                            <p:strVal val="#ppt_w"/>
                                          </p:val>
                                        </p:tav>
                                      </p:tavLst>
                                    </p:anim>
                                    <p:anim calcmode="lin" valueType="num">
                                      <p:cBhvr>
                                        <p:cTn id="57" dur="500" fill="hold"/>
                                        <p:tgtEl>
                                          <p:spTgt spid="12"/>
                                        </p:tgtEl>
                                        <p:attrNameLst>
                                          <p:attrName>ppt_h</p:attrName>
                                        </p:attrNameLst>
                                      </p:cBhvr>
                                      <p:tavLst>
                                        <p:tav tm="0">
                                          <p:val>
                                            <p:fltVal val="0"/>
                                          </p:val>
                                        </p:tav>
                                        <p:tav tm="100000">
                                          <p:val>
                                            <p:strVal val="#ppt_h"/>
                                          </p:val>
                                        </p:tav>
                                      </p:tavLst>
                                    </p:anim>
                                    <p:animEffect transition="in" filter="fade">
                                      <p:cBhvr>
                                        <p:cTn id="5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type="subTitle" idx="1"/>
          </p:nvPr>
        </p:nvSpPr>
        <p:spPr>
          <a:xfrm>
            <a:off x="2928926" y="3500438"/>
            <a:ext cx="5919806" cy="2857520"/>
          </a:xfrm>
        </p:spPr>
        <p:txBody>
          <a:bodyPr numCol="2">
            <a:normAutofit fontScale="25000" lnSpcReduction="20000"/>
          </a:bodyPr>
          <a:lstStyle/>
          <a:p>
            <a:pPr marL="514350" indent="-514350">
              <a:buNone/>
            </a:pPr>
            <a:r>
              <a:rPr lang="ru-RU" sz="12800" dirty="0" smtClean="0"/>
              <a:t>Задача  №1</a:t>
            </a:r>
          </a:p>
          <a:p>
            <a:pPr marL="514350" indent="-514350">
              <a:buNone/>
            </a:pPr>
            <a:r>
              <a:rPr lang="ru-RU" sz="12800" dirty="0" smtClean="0"/>
              <a:t>Задача №2</a:t>
            </a:r>
          </a:p>
          <a:p>
            <a:pPr marL="514350" indent="-514350">
              <a:buNone/>
            </a:pPr>
            <a:r>
              <a:rPr lang="ru-RU" sz="12800" dirty="0" smtClean="0"/>
              <a:t>Задача №3</a:t>
            </a:r>
          </a:p>
          <a:p>
            <a:pPr marL="514350" indent="-514350">
              <a:buNone/>
            </a:pPr>
            <a:r>
              <a:rPr lang="ru-RU" sz="12800" dirty="0" smtClean="0"/>
              <a:t>Задача №4</a:t>
            </a:r>
          </a:p>
          <a:p>
            <a:pPr marL="514350" indent="-514350">
              <a:buNone/>
            </a:pPr>
            <a:r>
              <a:rPr lang="ru-RU" sz="12800" dirty="0" smtClean="0"/>
              <a:t>Задача №5</a:t>
            </a:r>
          </a:p>
          <a:p>
            <a:pPr marL="514350" indent="-514350">
              <a:buNone/>
            </a:pPr>
            <a:endParaRPr lang="ru-RU" sz="5800" dirty="0" smtClean="0"/>
          </a:p>
          <a:p>
            <a:pPr marL="514350" indent="-514350">
              <a:buNone/>
            </a:pPr>
            <a:endParaRPr lang="ru-RU" sz="5800" dirty="0" smtClean="0"/>
          </a:p>
          <a:p>
            <a:pPr marL="514350" indent="-514350">
              <a:buNone/>
            </a:pPr>
            <a:endParaRPr lang="ru-RU" sz="5800" dirty="0" smtClean="0"/>
          </a:p>
          <a:p>
            <a:pPr marL="514350" indent="-514350">
              <a:buNone/>
            </a:pPr>
            <a:endParaRPr lang="ru-RU" sz="5800" dirty="0" smtClean="0"/>
          </a:p>
          <a:p>
            <a:pPr marL="514350" indent="-514350" algn="l">
              <a:buNone/>
            </a:pPr>
            <a:r>
              <a:rPr lang="ru-RU" sz="12800" dirty="0" smtClean="0"/>
              <a:t> Задача №6</a:t>
            </a:r>
          </a:p>
          <a:p>
            <a:pPr marL="514350" indent="-514350" algn="l">
              <a:buNone/>
            </a:pPr>
            <a:r>
              <a:rPr lang="ru-RU" sz="12800" dirty="0" smtClean="0"/>
              <a:t>Задача №7.1</a:t>
            </a:r>
          </a:p>
          <a:p>
            <a:pPr marL="514350" indent="-514350" algn="l">
              <a:buNone/>
            </a:pPr>
            <a:r>
              <a:rPr lang="ru-RU" sz="12800" dirty="0" smtClean="0"/>
              <a:t>Задача №7.2</a:t>
            </a:r>
            <a:endParaRPr lang="en-US" sz="12800" dirty="0" smtClean="0"/>
          </a:p>
          <a:p>
            <a:pPr marL="514350" indent="-514350" algn="l">
              <a:buNone/>
            </a:pPr>
            <a:r>
              <a:rPr lang="ru-RU" sz="12800" dirty="0" smtClean="0"/>
              <a:t>Задача №7.3</a:t>
            </a:r>
          </a:p>
          <a:p>
            <a:pPr marL="514350" indent="-514350" algn="l">
              <a:buNone/>
            </a:pPr>
            <a:r>
              <a:rPr lang="ru-RU" sz="12800" dirty="0" smtClean="0"/>
              <a:t>Задача №8</a:t>
            </a:r>
          </a:p>
          <a:p>
            <a:pPr marL="514350" indent="-514350">
              <a:buNone/>
            </a:pPr>
            <a:endParaRPr lang="ru-RU" sz="8600" dirty="0" smtClean="0"/>
          </a:p>
          <a:p>
            <a:pPr marL="514350" indent="-514350">
              <a:buNone/>
            </a:pPr>
            <a:endParaRPr lang="ru-RU" dirty="0" smtClean="0"/>
          </a:p>
          <a:p>
            <a:pPr marL="514350" indent="-514350">
              <a:buFont typeface="+mj-lt"/>
              <a:buAutoNum type="arabicPeriod"/>
            </a:pPr>
            <a:endParaRPr lang="ru-RU" dirty="0" smtClean="0"/>
          </a:p>
          <a:p>
            <a:pPr marL="514350" indent="-514350">
              <a:buFont typeface="+mj-lt"/>
              <a:buAutoNum type="arabicPeriod"/>
            </a:pPr>
            <a:endParaRPr lang="ru-RU" dirty="0" smtClean="0"/>
          </a:p>
          <a:p>
            <a:pPr marL="514350" indent="-514350">
              <a:buFont typeface="+mj-lt"/>
              <a:buAutoNum type="arabicPeriod"/>
            </a:pPr>
            <a:endParaRPr lang="ru-RU" dirty="0" smtClean="0"/>
          </a:p>
          <a:p>
            <a:pPr marL="514350" indent="-514350">
              <a:buFont typeface="+mj-lt"/>
              <a:buAutoNum type="arabicPeriod"/>
            </a:pPr>
            <a:endParaRPr lang="ru-RU" dirty="0"/>
          </a:p>
        </p:txBody>
      </p:sp>
      <p:sp>
        <p:nvSpPr>
          <p:cNvPr id="5" name="Заголовок 4"/>
          <p:cNvSpPr>
            <a:spLocks noGrp="1"/>
          </p:cNvSpPr>
          <p:nvPr>
            <p:ph type="ctrTitle"/>
          </p:nvPr>
        </p:nvSpPr>
        <p:spPr/>
        <p:txBody>
          <a:bodyPr>
            <a:noAutofit/>
          </a:bodyPr>
          <a:lstStyle/>
          <a:p>
            <a:r>
              <a:rPr lang="ru-RU" dirty="0" smtClean="0"/>
              <a:t>Задачи для самостоятельного решения</a:t>
            </a:r>
            <a:endParaRPr lang="ru-RU" dirty="0"/>
          </a:p>
        </p:txBody>
      </p:sp>
      <p:pic>
        <p:nvPicPr>
          <p:cNvPr id="8" name="Рисунок 7" descr="человечек1.jpg"/>
          <p:cNvPicPr>
            <a:picLocks noChangeAspect="1"/>
          </p:cNvPicPr>
          <p:nvPr/>
        </p:nvPicPr>
        <p:blipFill>
          <a:blip r:embed="rId2"/>
          <a:stretch>
            <a:fillRect/>
          </a:stretch>
        </p:blipFill>
        <p:spPr>
          <a:xfrm>
            <a:off x="-2267625" y="3143248"/>
            <a:ext cx="2267625" cy="348093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63" presetClass="path" presetSubtype="0" accel="50000" decel="50000" fill="hold" nodeType="clickEffect">
                                  <p:stCondLst>
                                    <p:cond delay="0"/>
                                  </p:stCondLst>
                                  <p:childTnLst>
                                    <p:animMotion origin="layout" path="M 0.07274 -0.00209 L 0.32274 -0.00209 " pathEditMode="relative" rAng="0" ptsTypes="AA">
                                      <p:cBhvr>
                                        <p:cTn id="13" dur="2000" fill="hold"/>
                                        <p:tgtEl>
                                          <p:spTgt spid="8"/>
                                        </p:tgtEl>
                                        <p:attrNameLst>
                                          <p:attrName>ppt_x</p:attrName>
                                          <p:attrName>ppt_y</p:attrName>
                                        </p:attrNameLst>
                                      </p:cBhvr>
                                      <p:rCtr x="125" y="0"/>
                                    </p:animMotion>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6">
                                            <p:txEl>
                                              <p:pRg st="9" end="9"/>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6">
                                            <p:txEl>
                                              <p:pRg st="10" end="10"/>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
                                            <p:txEl>
                                              <p:pRg st="11" end="11"/>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6">
                                            <p:txEl>
                                              <p:pRg st="12" end="12"/>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fontScale="90000"/>
          </a:bodyPr>
          <a:lstStyle/>
          <a:p>
            <a:r>
              <a:rPr lang="ru-RU" dirty="0" smtClean="0"/>
              <a:t>При решении задач на построение в параллельных лучах полезно помнить:</a:t>
            </a:r>
            <a:endParaRPr lang="ru-RU" dirty="0"/>
          </a:p>
        </p:txBody>
      </p:sp>
      <p:sp>
        <p:nvSpPr>
          <p:cNvPr id="6" name="Содержимое 5"/>
          <p:cNvSpPr>
            <a:spLocks noGrp="1"/>
          </p:cNvSpPr>
          <p:nvPr>
            <p:ph sz="quarter" idx="1"/>
          </p:nvPr>
        </p:nvSpPr>
        <p:spPr>
          <a:xfrm>
            <a:off x="928662" y="1643050"/>
            <a:ext cx="7772400" cy="4767282"/>
          </a:xfrm>
        </p:spPr>
        <p:txBody>
          <a:bodyPr>
            <a:noAutofit/>
          </a:bodyPr>
          <a:lstStyle/>
          <a:p>
            <a:pPr marL="514350" indent="-514350">
              <a:buFont typeface="+mj-lt"/>
              <a:buAutoNum type="arabicPeriod"/>
            </a:pPr>
            <a:r>
              <a:rPr lang="ru-RU" sz="1800" dirty="0" smtClean="0"/>
              <a:t>точечный предмет и его изображение лежат на одной оптической оси; это позволяет найти построением положение оптического центра линзы;</a:t>
            </a:r>
          </a:p>
          <a:p>
            <a:pPr marL="514350" indent="-514350">
              <a:buFont typeface="+mj-lt"/>
              <a:buAutoNum type="arabicPeriod"/>
            </a:pPr>
            <a:r>
              <a:rPr lang="ru-RU" sz="1800" dirty="0" smtClean="0"/>
              <a:t>главная оптическая ось перпендикулярна плоскости линзы;</a:t>
            </a:r>
          </a:p>
          <a:p>
            <a:pPr marL="514350" indent="-514350">
              <a:buFont typeface="+mj-lt"/>
              <a:buAutoNum type="arabicPeriod"/>
            </a:pPr>
            <a:r>
              <a:rPr lang="ru-RU" sz="1800" dirty="0" smtClean="0"/>
              <a:t>предмет и его мнимое изображение расположены с одной стороны от плоскости линзы, предмет и его действительное изображение – по разные стороны.</a:t>
            </a:r>
          </a:p>
          <a:p>
            <a:pPr marL="514350" indent="-514350">
              <a:buFont typeface="+mj-lt"/>
              <a:buAutoNum type="arabicPeriod"/>
            </a:pPr>
            <a:r>
              <a:rPr lang="ru-RU" sz="1800" dirty="0" smtClean="0"/>
              <a:t>предмет и его прямое изображение всегда расположены по одну сторону от главной оптической оси линзы, предмет и его перевёрнутое изображение – по разные стороны. Прямые изображения всегда мнимые.</a:t>
            </a:r>
          </a:p>
          <a:p>
            <a:pPr marL="514350" indent="-514350">
              <a:buFont typeface="+mj-lt"/>
              <a:buAutoNum type="arabicPeriod"/>
            </a:pPr>
            <a:r>
              <a:rPr lang="ru-RU" sz="1800" dirty="0" smtClean="0"/>
              <a:t>действительные изображения даёт только собирающая линза, мнимые – и собирающая, и рассеивающая. В собирающей линзе мнимое изображение всегда увеличено, в рассеивающей – уменьшено.</a:t>
            </a:r>
          </a:p>
          <a:p>
            <a:endParaRPr lang="ru-RU" sz="1800"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Задача  №1</a:t>
            </a:r>
            <a:br>
              <a:rPr lang="ru-RU" sz="3200" dirty="0" smtClean="0"/>
            </a:br>
            <a:r>
              <a:rPr lang="ru-RU" sz="3200" dirty="0" smtClean="0"/>
              <a:t>Постройте изображение предмета, находящегося на главной оптической оси собирающей линзы.</a:t>
            </a:r>
            <a:endParaRPr lang="ru-RU" sz="3200" dirty="0"/>
          </a:p>
        </p:txBody>
      </p:sp>
      <p:pic>
        <p:nvPicPr>
          <p:cNvPr id="5" name="Рисунок 4" descr="Интерактивный.png"/>
          <p:cNvPicPr>
            <a:picLocks noChangeAspect="1"/>
          </p:cNvPicPr>
          <p:nvPr/>
        </p:nvPicPr>
        <p:blipFill>
          <a:blip r:embed="rId2"/>
          <a:stretch>
            <a:fillRect/>
          </a:stretch>
        </p:blipFill>
        <p:spPr>
          <a:xfrm>
            <a:off x="285720" y="6072206"/>
            <a:ext cx="536137" cy="536137"/>
          </a:xfrm>
          <a:prstGeom prst="rect">
            <a:avLst/>
          </a:prstGeom>
        </p:spPr>
      </p:pic>
      <p:pic>
        <p:nvPicPr>
          <p:cNvPr id="149507" name="Picture 3"/>
          <p:cNvPicPr>
            <a:picLocks noChangeAspect="1" noChangeArrowheads="1"/>
          </p:cNvPicPr>
          <p:nvPr/>
        </p:nvPicPr>
        <p:blipFill>
          <a:blip r:embed="rId3"/>
          <a:srcRect/>
          <a:stretch>
            <a:fillRect/>
          </a:stretch>
        </p:blipFill>
        <p:spPr bwMode="auto">
          <a:xfrm>
            <a:off x="1643042" y="3143248"/>
            <a:ext cx="5695950" cy="28003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Задача №2</a:t>
            </a:r>
            <a:br>
              <a:rPr lang="ru-RU" sz="3200" dirty="0" smtClean="0"/>
            </a:br>
            <a:r>
              <a:rPr lang="ru-RU" sz="3200" dirty="0" smtClean="0"/>
              <a:t>Постройте изображение предмета, находящегося между фокусом и оптическим центром собирающей линзы.</a:t>
            </a:r>
            <a:endParaRPr lang="ru-RU" sz="3200" dirty="0"/>
          </a:p>
        </p:txBody>
      </p:sp>
      <p:pic>
        <p:nvPicPr>
          <p:cNvPr id="150531" name="Picture 3"/>
          <p:cNvPicPr>
            <a:picLocks noChangeAspect="1" noChangeArrowheads="1"/>
          </p:cNvPicPr>
          <p:nvPr/>
        </p:nvPicPr>
        <p:blipFill>
          <a:blip r:embed="rId2"/>
          <a:srcRect/>
          <a:stretch>
            <a:fillRect/>
          </a:stretch>
        </p:blipFill>
        <p:spPr bwMode="auto">
          <a:xfrm>
            <a:off x="1571604" y="3143248"/>
            <a:ext cx="5810250" cy="3238500"/>
          </a:xfrm>
          <a:prstGeom prst="rect">
            <a:avLst/>
          </a:prstGeom>
          <a:noFill/>
          <a:ln w="9525">
            <a:noFill/>
            <a:miter lim="800000"/>
            <a:headEnd/>
            <a:tailEnd/>
          </a:ln>
          <a:effectLst/>
        </p:spPr>
      </p:pic>
      <p:pic>
        <p:nvPicPr>
          <p:cNvPr id="6" name="Рисунок 5" descr="Интерактивный.png"/>
          <p:cNvPicPr>
            <a:picLocks noChangeAspect="1"/>
          </p:cNvPicPr>
          <p:nvPr/>
        </p:nvPicPr>
        <p:blipFill>
          <a:blip r:embed="rId3"/>
          <a:stretch>
            <a:fillRect/>
          </a:stretch>
        </p:blipFill>
        <p:spPr>
          <a:xfrm>
            <a:off x="285720" y="6000768"/>
            <a:ext cx="536137" cy="536137"/>
          </a:xfrm>
          <a:prstGeom prst="rect">
            <a:avLst/>
          </a:prstGeom>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Задача №3</a:t>
            </a:r>
            <a:br>
              <a:rPr lang="ru-RU" sz="3200" dirty="0" smtClean="0"/>
            </a:br>
            <a:r>
              <a:rPr lang="ru-RU" sz="3200" dirty="0" smtClean="0"/>
              <a:t>Постройте изображение предмета, расположенного над главной оптической осью собирающей линзы над фокусом.</a:t>
            </a:r>
            <a:endParaRPr lang="ru-RU" sz="3200" dirty="0"/>
          </a:p>
        </p:txBody>
      </p:sp>
      <p:pic>
        <p:nvPicPr>
          <p:cNvPr id="151554" name="Picture 2"/>
          <p:cNvPicPr>
            <a:picLocks noChangeAspect="1" noChangeArrowheads="1"/>
          </p:cNvPicPr>
          <p:nvPr/>
        </p:nvPicPr>
        <p:blipFill>
          <a:blip r:embed="rId2"/>
          <a:srcRect/>
          <a:stretch>
            <a:fillRect/>
          </a:stretch>
        </p:blipFill>
        <p:spPr bwMode="auto">
          <a:xfrm>
            <a:off x="2000232" y="2928934"/>
            <a:ext cx="5829300" cy="3200400"/>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285720" y="5857892"/>
            <a:ext cx="536137" cy="536137"/>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Задача №4</a:t>
            </a:r>
            <a:br>
              <a:rPr lang="ru-RU" sz="3200" dirty="0" smtClean="0"/>
            </a:br>
            <a:r>
              <a:rPr lang="ru-RU" sz="3200" dirty="0" smtClean="0"/>
              <a:t>Постройте изображение наклонного предмета в рассеивающей линзе.</a:t>
            </a:r>
            <a:endParaRPr lang="ru-RU" sz="3200" dirty="0"/>
          </a:p>
        </p:txBody>
      </p:sp>
      <p:pic>
        <p:nvPicPr>
          <p:cNvPr id="152578" name="Picture 2"/>
          <p:cNvPicPr>
            <a:picLocks noChangeAspect="1" noChangeArrowheads="1"/>
          </p:cNvPicPr>
          <p:nvPr/>
        </p:nvPicPr>
        <p:blipFill>
          <a:blip r:embed="rId2"/>
          <a:srcRect/>
          <a:stretch>
            <a:fillRect/>
          </a:stretch>
        </p:blipFill>
        <p:spPr bwMode="auto">
          <a:xfrm>
            <a:off x="2000232" y="2928934"/>
            <a:ext cx="5314950" cy="3257550"/>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428596" y="5929330"/>
            <a:ext cx="536137" cy="536137"/>
          </a:xfrm>
          <a:prstGeom prst="rect">
            <a:avLst/>
          </a:prstGeom>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Задача №5</a:t>
            </a:r>
            <a:br>
              <a:rPr lang="ru-RU" sz="3200" dirty="0" smtClean="0"/>
            </a:br>
            <a:r>
              <a:rPr lang="ru-RU" sz="3200" dirty="0" smtClean="0"/>
              <a:t>Известен ход луча 1 в собирающей линзе. Найдите построением ход луча 2.</a:t>
            </a:r>
            <a:endParaRPr lang="ru-RU" sz="3200" dirty="0"/>
          </a:p>
        </p:txBody>
      </p:sp>
      <p:pic>
        <p:nvPicPr>
          <p:cNvPr id="154626" name="Picture 2"/>
          <p:cNvPicPr>
            <a:picLocks noChangeAspect="1" noChangeArrowheads="1"/>
          </p:cNvPicPr>
          <p:nvPr/>
        </p:nvPicPr>
        <p:blipFill>
          <a:blip r:embed="rId2"/>
          <a:srcRect/>
          <a:stretch>
            <a:fillRect/>
          </a:stretch>
        </p:blipFill>
        <p:spPr bwMode="auto">
          <a:xfrm>
            <a:off x="2143108" y="2786056"/>
            <a:ext cx="4744403" cy="3481388"/>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357158" y="5929330"/>
            <a:ext cx="536137" cy="536137"/>
          </a:xfrm>
          <a:prstGeom prst="rect">
            <a:avLst/>
          </a:prstGeom>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Задача №6</a:t>
            </a:r>
            <a:br>
              <a:rPr lang="ru-RU" sz="3200" dirty="0" smtClean="0"/>
            </a:br>
            <a:r>
              <a:rPr lang="ru-RU" sz="3200" dirty="0" smtClean="0"/>
              <a:t>Известен ход луча 1 в рассеивающей линзе. Найдите построением ход луча 2.</a:t>
            </a:r>
            <a:endParaRPr lang="ru-RU" sz="3200" dirty="0"/>
          </a:p>
        </p:txBody>
      </p:sp>
      <p:pic>
        <p:nvPicPr>
          <p:cNvPr id="4" name="Рисунок 3" descr="Интерактивный.png"/>
          <p:cNvPicPr>
            <a:picLocks noChangeAspect="1"/>
          </p:cNvPicPr>
          <p:nvPr/>
        </p:nvPicPr>
        <p:blipFill>
          <a:blip r:embed="rId2"/>
          <a:stretch>
            <a:fillRect/>
          </a:stretch>
        </p:blipFill>
        <p:spPr>
          <a:xfrm>
            <a:off x="285720" y="6072206"/>
            <a:ext cx="536137" cy="536137"/>
          </a:xfrm>
          <a:prstGeom prst="rect">
            <a:avLst/>
          </a:prstGeom>
        </p:spPr>
      </p:pic>
      <p:pic>
        <p:nvPicPr>
          <p:cNvPr id="156676" name="Picture 4"/>
          <p:cNvPicPr>
            <a:picLocks noChangeAspect="1" noChangeArrowheads="1"/>
          </p:cNvPicPr>
          <p:nvPr/>
        </p:nvPicPr>
        <p:blipFill>
          <a:blip r:embed="rId3"/>
          <a:srcRect/>
          <a:stretch>
            <a:fillRect/>
          </a:stretch>
        </p:blipFill>
        <p:spPr bwMode="auto">
          <a:xfrm>
            <a:off x="2214546" y="3000372"/>
            <a:ext cx="4876800" cy="31432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Задача №7.1</a:t>
            </a:r>
            <a:br>
              <a:rPr lang="ru-RU" sz="2800" dirty="0" smtClean="0"/>
            </a:br>
            <a:r>
              <a:rPr lang="ru-RU" sz="2800" dirty="0" smtClean="0"/>
              <a:t>На рисунке изображены источник света </a:t>
            </a:r>
            <a:r>
              <a:rPr lang="en-US" sz="2800" i="1" dirty="0" smtClean="0"/>
              <a:t>S</a:t>
            </a:r>
            <a:r>
              <a:rPr lang="en-US" sz="2800" dirty="0" smtClean="0"/>
              <a:t> </a:t>
            </a:r>
            <a:r>
              <a:rPr lang="ru-RU" sz="2800" dirty="0" smtClean="0"/>
              <a:t>и его изображение </a:t>
            </a:r>
            <a:r>
              <a:rPr lang="en-US" sz="2800" i="1" dirty="0" smtClean="0"/>
              <a:t>S</a:t>
            </a:r>
            <a:r>
              <a:rPr lang="ru-RU" sz="2800" dirty="0" smtClean="0"/>
              <a:t>’, а также главная оптическая ось </a:t>
            </a:r>
            <a:r>
              <a:rPr lang="ru-RU" sz="2800" i="1" dirty="0" smtClean="0"/>
              <a:t>О</a:t>
            </a:r>
            <a:r>
              <a:rPr lang="ru-RU" sz="2800" baseline="-25000" dirty="0" smtClean="0"/>
              <a:t>1</a:t>
            </a:r>
            <a:r>
              <a:rPr lang="ru-RU" sz="2800" i="1" dirty="0" smtClean="0"/>
              <a:t>О</a:t>
            </a:r>
            <a:r>
              <a:rPr lang="ru-RU" sz="2800" baseline="-25000" dirty="0" smtClean="0"/>
              <a:t>2</a:t>
            </a:r>
            <a:r>
              <a:rPr lang="ru-RU" sz="2800" dirty="0" smtClean="0"/>
              <a:t>. Найдите построением оптический центр линзы и положение её главных фокусов.</a:t>
            </a:r>
            <a:endParaRPr lang="ru-RU" sz="2800" dirty="0"/>
          </a:p>
        </p:txBody>
      </p:sp>
      <p:pic>
        <p:nvPicPr>
          <p:cNvPr id="157698" name="Picture 2"/>
          <p:cNvPicPr>
            <a:picLocks noChangeAspect="1" noChangeArrowheads="1"/>
          </p:cNvPicPr>
          <p:nvPr/>
        </p:nvPicPr>
        <p:blipFill>
          <a:blip r:embed="rId2"/>
          <a:srcRect/>
          <a:stretch>
            <a:fillRect/>
          </a:stretch>
        </p:blipFill>
        <p:spPr bwMode="auto">
          <a:xfrm>
            <a:off x="1785918" y="3429000"/>
            <a:ext cx="5452110" cy="2211705"/>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285720" y="5929330"/>
            <a:ext cx="536137" cy="536137"/>
          </a:xfrm>
          <a:prstGeom prst="rect">
            <a:avLst/>
          </a:prstGeo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Задача №7.2</a:t>
            </a:r>
            <a:br>
              <a:rPr lang="ru-RU" sz="2800" dirty="0" smtClean="0"/>
            </a:br>
            <a:r>
              <a:rPr lang="ru-RU" sz="2800" dirty="0" smtClean="0"/>
              <a:t>На рисунке изображены источник света </a:t>
            </a:r>
            <a:r>
              <a:rPr lang="en-US" sz="2800" i="1" dirty="0" smtClean="0"/>
              <a:t>S</a:t>
            </a:r>
            <a:r>
              <a:rPr lang="en-US" sz="2800" dirty="0" smtClean="0"/>
              <a:t> </a:t>
            </a:r>
            <a:r>
              <a:rPr lang="ru-RU" sz="2800" dirty="0" smtClean="0"/>
              <a:t>и его изображение </a:t>
            </a:r>
            <a:r>
              <a:rPr lang="en-US" sz="2800" i="1" dirty="0" smtClean="0"/>
              <a:t>S</a:t>
            </a:r>
            <a:r>
              <a:rPr lang="ru-RU" sz="2800" dirty="0" smtClean="0"/>
              <a:t>’, а также главная оптическая ось </a:t>
            </a:r>
            <a:r>
              <a:rPr lang="ru-RU" sz="2800" i="1" dirty="0" smtClean="0"/>
              <a:t>О</a:t>
            </a:r>
            <a:r>
              <a:rPr lang="ru-RU" sz="2800" baseline="-25000" dirty="0" smtClean="0"/>
              <a:t>1</a:t>
            </a:r>
            <a:r>
              <a:rPr lang="ru-RU" sz="2800" i="1" dirty="0" smtClean="0"/>
              <a:t>О</a:t>
            </a:r>
            <a:r>
              <a:rPr lang="ru-RU" sz="2800" baseline="-25000" dirty="0" smtClean="0"/>
              <a:t>2</a:t>
            </a:r>
            <a:r>
              <a:rPr lang="ru-RU" sz="2800" dirty="0" smtClean="0"/>
              <a:t>. Найдите построением оптический центр линзы и положение её главных фокусов.</a:t>
            </a:r>
            <a:endParaRPr lang="ru-RU" sz="2800" dirty="0"/>
          </a:p>
        </p:txBody>
      </p:sp>
      <p:pic>
        <p:nvPicPr>
          <p:cNvPr id="158722" name="Picture 2"/>
          <p:cNvPicPr>
            <a:picLocks noChangeAspect="1" noChangeArrowheads="1"/>
          </p:cNvPicPr>
          <p:nvPr/>
        </p:nvPicPr>
        <p:blipFill>
          <a:blip r:embed="rId2"/>
          <a:srcRect/>
          <a:stretch>
            <a:fillRect/>
          </a:stretch>
        </p:blipFill>
        <p:spPr bwMode="auto">
          <a:xfrm>
            <a:off x="1428728" y="3143248"/>
            <a:ext cx="5572125" cy="2503170"/>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357158" y="6000768"/>
            <a:ext cx="536137" cy="536137"/>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Задача №7.3</a:t>
            </a:r>
            <a:br>
              <a:rPr lang="ru-RU" sz="2800" dirty="0" smtClean="0"/>
            </a:br>
            <a:r>
              <a:rPr lang="ru-RU" sz="2800" dirty="0" smtClean="0"/>
              <a:t>На рисунке изображены источник света </a:t>
            </a:r>
            <a:r>
              <a:rPr lang="en-US" sz="2800" i="1" dirty="0" smtClean="0"/>
              <a:t>S</a:t>
            </a:r>
            <a:r>
              <a:rPr lang="en-US" sz="2800" dirty="0" smtClean="0"/>
              <a:t> </a:t>
            </a:r>
            <a:r>
              <a:rPr lang="ru-RU" sz="2800" dirty="0" smtClean="0"/>
              <a:t>и его изображение </a:t>
            </a:r>
            <a:r>
              <a:rPr lang="en-US" sz="2800" i="1" dirty="0" smtClean="0"/>
              <a:t>S</a:t>
            </a:r>
            <a:r>
              <a:rPr lang="ru-RU" sz="2800" dirty="0" smtClean="0"/>
              <a:t>’, а также главная оптическая ось </a:t>
            </a:r>
            <a:r>
              <a:rPr lang="ru-RU" sz="2800" i="1" dirty="0" smtClean="0"/>
              <a:t>О</a:t>
            </a:r>
            <a:r>
              <a:rPr lang="ru-RU" sz="2800" baseline="-25000" dirty="0" smtClean="0"/>
              <a:t>1</a:t>
            </a:r>
            <a:r>
              <a:rPr lang="ru-RU" sz="2800" i="1" dirty="0" smtClean="0"/>
              <a:t>О</a:t>
            </a:r>
            <a:r>
              <a:rPr lang="ru-RU" sz="2800" baseline="-25000" dirty="0" smtClean="0"/>
              <a:t>2</a:t>
            </a:r>
            <a:r>
              <a:rPr lang="ru-RU" sz="2800" dirty="0" smtClean="0"/>
              <a:t>. Найдите построением оптический центр линзы и положение её главных фокусов.</a:t>
            </a:r>
            <a:endParaRPr lang="ru-RU" sz="2800" dirty="0"/>
          </a:p>
        </p:txBody>
      </p:sp>
      <p:pic>
        <p:nvPicPr>
          <p:cNvPr id="159746" name="Picture 2"/>
          <p:cNvPicPr>
            <a:picLocks noChangeAspect="1" noChangeArrowheads="1"/>
          </p:cNvPicPr>
          <p:nvPr/>
        </p:nvPicPr>
        <p:blipFill>
          <a:blip r:embed="rId2"/>
          <a:srcRect/>
          <a:stretch>
            <a:fillRect/>
          </a:stretch>
        </p:blipFill>
        <p:spPr bwMode="auto">
          <a:xfrm>
            <a:off x="2000232" y="3000372"/>
            <a:ext cx="5743575" cy="2674620"/>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214282" y="6000768"/>
            <a:ext cx="536137" cy="536137"/>
          </a:xfrm>
          <a:prstGeom prst="rect">
            <a:avLst/>
          </a:prstGeo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952500"/>
            <a:ext cx="8643998" cy="1362075"/>
          </a:xfrm>
        </p:spPr>
        <p:txBody>
          <a:bodyPr>
            <a:noAutofit/>
          </a:bodyPr>
          <a:lstStyle/>
          <a:p>
            <a:r>
              <a:rPr lang="ru-RU" sz="2800" dirty="0" smtClean="0"/>
              <a:t>Задача №8</a:t>
            </a:r>
            <a:br>
              <a:rPr lang="ru-RU" sz="2800" dirty="0" smtClean="0"/>
            </a:br>
            <a:r>
              <a:rPr lang="ru-RU" sz="2800" dirty="0" smtClean="0"/>
              <a:t>АВ – предмет, А’В’ – его изображение в линзе. Найдите построением  оптический центр линзы, положение её главной оптической оси и главные фокусы.</a:t>
            </a:r>
            <a:endParaRPr lang="ru-RU" sz="2800" dirty="0"/>
          </a:p>
        </p:txBody>
      </p:sp>
      <p:pic>
        <p:nvPicPr>
          <p:cNvPr id="160770" name="Picture 2"/>
          <p:cNvPicPr>
            <a:picLocks noChangeAspect="1" noChangeArrowheads="1"/>
          </p:cNvPicPr>
          <p:nvPr/>
        </p:nvPicPr>
        <p:blipFill>
          <a:blip r:embed="rId2"/>
          <a:srcRect/>
          <a:stretch>
            <a:fillRect/>
          </a:stretch>
        </p:blipFill>
        <p:spPr bwMode="auto">
          <a:xfrm>
            <a:off x="1571604" y="2857496"/>
            <a:ext cx="6172200" cy="3086100"/>
          </a:xfrm>
          <a:prstGeom prst="rect">
            <a:avLst/>
          </a:prstGeom>
          <a:noFill/>
          <a:ln w="9525">
            <a:noFill/>
            <a:miter lim="800000"/>
            <a:headEnd/>
            <a:tailEnd/>
          </a:ln>
          <a:effectLst/>
        </p:spPr>
      </p:pic>
      <p:pic>
        <p:nvPicPr>
          <p:cNvPr id="5" name="Рисунок 4" descr="Интерактивный.png"/>
          <p:cNvPicPr>
            <a:picLocks noChangeAspect="1"/>
          </p:cNvPicPr>
          <p:nvPr/>
        </p:nvPicPr>
        <p:blipFill>
          <a:blip r:embed="rId3"/>
          <a:stretch>
            <a:fillRect/>
          </a:stretch>
        </p:blipFill>
        <p:spPr>
          <a:xfrm>
            <a:off x="285720" y="5929330"/>
            <a:ext cx="536137" cy="536137"/>
          </a:xfrm>
          <a:prstGeom prst="rect">
            <a:avLst/>
          </a:prstGeom>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человечек4.jpg"/>
          <p:cNvPicPr>
            <a:picLocks noChangeAspect="1"/>
          </p:cNvPicPr>
          <p:nvPr/>
        </p:nvPicPr>
        <p:blipFill>
          <a:blip r:embed="rId2"/>
          <a:stretch>
            <a:fillRect/>
          </a:stretch>
        </p:blipFill>
        <p:spPr>
          <a:xfrm>
            <a:off x="214282" y="3214686"/>
            <a:ext cx="8343900" cy="3348318"/>
          </a:xfrm>
          <a:prstGeom prst="rect">
            <a:avLst/>
          </a:prstGeom>
        </p:spPr>
      </p:pic>
      <p:sp>
        <p:nvSpPr>
          <p:cNvPr id="3" name="Содержимое 2"/>
          <p:cNvSpPr>
            <a:spLocks noGrp="1"/>
          </p:cNvSpPr>
          <p:nvPr>
            <p:ph type="subTitle" idx="1"/>
          </p:nvPr>
        </p:nvSpPr>
        <p:spPr>
          <a:xfrm>
            <a:off x="4714876" y="3214686"/>
            <a:ext cx="3929090" cy="3300434"/>
          </a:xfrm>
        </p:spPr>
        <p:txBody>
          <a:bodyPr>
            <a:normAutofit lnSpcReduction="10000"/>
          </a:bodyPr>
          <a:lstStyle/>
          <a:p>
            <a:pPr>
              <a:buNone/>
            </a:pPr>
            <a:r>
              <a:rPr lang="ru-RU" dirty="0" smtClean="0"/>
              <a:t>Задание 1</a:t>
            </a:r>
          </a:p>
          <a:p>
            <a:pPr>
              <a:buNone/>
            </a:pPr>
            <a:r>
              <a:rPr lang="ru-RU" dirty="0" smtClean="0"/>
              <a:t>Задание 2</a:t>
            </a:r>
          </a:p>
          <a:p>
            <a:pPr>
              <a:buNone/>
            </a:pPr>
            <a:r>
              <a:rPr lang="ru-RU" dirty="0" smtClean="0"/>
              <a:t>Задание 3</a:t>
            </a:r>
          </a:p>
          <a:p>
            <a:pPr>
              <a:buNone/>
            </a:pPr>
            <a:r>
              <a:rPr lang="ru-RU" dirty="0" smtClean="0"/>
              <a:t>Задание 4</a:t>
            </a:r>
          </a:p>
          <a:p>
            <a:pPr>
              <a:buNone/>
            </a:pPr>
            <a:r>
              <a:rPr lang="ru-RU" dirty="0" smtClean="0"/>
              <a:t>Задание 5</a:t>
            </a:r>
          </a:p>
          <a:p>
            <a:pPr>
              <a:buNone/>
            </a:pPr>
            <a:r>
              <a:rPr lang="ru-RU" dirty="0" smtClean="0"/>
              <a:t>Задание 6</a:t>
            </a:r>
          </a:p>
          <a:p>
            <a:pPr>
              <a:buNone/>
            </a:pPr>
            <a:r>
              <a:rPr lang="ru-RU" dirty="0" smtClean="0"/>
              <a:t>Задание </a:t>
            </a:r>
            <a:r>
              <a:rPr lang="ru-RU" dirty="0" smtClean="0">
                <a:hlinkClick r:id="rId3" action="ppaction://hlinksldjump"/>
              </a:rPr>
              <a:t>7</a:t>
            </a:r>
            <a:endParaRPr lang="ru-RU" dirty="0"/>
          </a:p>
        </p:txBody>
      </p:sp>
      <p:sp>
        <p:nvSpPr>
          <p:cNvPr id="2" name="Заголовок 1"/>
          <p:cNvSpPr>
            <a:spLocks noGrp="1"/>
          </p:cNvSpPr>
          <p:nvPr>
            <p:ph type="ctrTitle"/>
          </p:nvPr>
        </p:nvSpPr>
        <p:spPr/>
        <p:txBody>
          <a:bodyPr/>
          <a:lstStyle/>
          <a:p>
            <a:r>
              <a:rPr lang="ru-RU" dirty="0" smtClean="0"/>
              <a:t>Задания для тестового контроля</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1</a:t>
            </a:r>
            <a:endParaRPr lang="ru-RU" dirty="0"/>
          </a:p>
        </p:txBody>
      </p:sp>
      <p:sp>
        <p:nvSpPr>
          <p:cNvPr id="3" name="Содержимое 2"/>
          <p:cNvSpPr>
            <a:spLocks noGrp="1"/>
          </p:cNvSpPr>
          <p:nvPr>
            <p:ph sz="quarter" idx="1"/>
          </p:nvPr>
        </p:nvSpPr>
        <p:spPr/>
        <p:txBody>
          <a:bodyPr>
            <a:normAutofit/>
          </a:bodyPr>
          <a:lstStyle/>
          <a:p>
            <a:r>
              <a:rPr lang="ru-RU" sz="2400" dirty="0" smtClean="0"/>
              <a:t>Стеклянная (</a:t>
            </a:r>
            <a:r>
              <a:rPr lang="ru-RU" sz="2400" i="1" dirty="0" err="1" smtClean="0"/>
              <a:t>n</a:t>
            </a:r>
            <a:r>
              <a:rPr lang="ru-RU" sz="2400" dirty="0" smtClean="0"/>
              <a:t> = 1,51) выпукло-вогнутая линза, у которой толщина в центре больше, чем на краях, помещается последовательно в различные среды: в воздух (</a:t>
            </a:r>
            <a:r>
              <a:rPr lang="ru-RU" sz="2400" i="1" dirty="0" err="1" smtClean="0"/>
              <a:t>n</a:t>
            </a:r>
            <a:r>
              <a:rPr lang="ru-RU" sz="2400" dirty="0" smtClean="0"/>
              <a:t> = 1,0), в воду (</a:t>
            </a:r>
            <a:r>
              <a:rPr lang="ru-RU" sz="2400" i="1" dirty="0" err="1" smtClean="0"/>
              <a:t>n</a:t>
            </a:r>
            <a:r>
              <a:rPr lang="ru-RU" sz="2400" dirty="0" smtClean="0"/>
              <a:t> = 1,33), в этиловый спирт (</a:t>
            </a:r>
            <a:r>
              <a:rPr lang="ru-RU" sz="2400" i="1" dirty="0" err="1" smtClean="0"/>
              <a:t>n</a:t>
            </a:r>
            <a:r>
              <a:rPr lang="ru-RU" sz="2400" dirty="0" smtClean="0"/>
              <a:t> = 1,36), в сероуглерод (</a:t>
            </a:r>
            <a:r>
              <a:rPr lang="ru-RU" sz="2400" i="1" dirty="0" err="1" smtClean="0"/>
              <a:t>n</a:t>
            </a:r>
            <a:r>
              <a:rPr lang="ru-RU" sz="2400" dirty="0" smtClean="0"/>
              <a:t> = 1,63). В какой из этих сред линза окажется рассеивающей?</a:t>
            </a:r>
          </a:p>
          <a:p>
            <a:pPr marL="457200" indent="-457200">
              <a:buNone/>
            </a:pPr>
            <a:r>
              <a:rPr lang="ru-RU" sz="2200" dirty="0" smtClean="0">
                <a:solidFill>
                  <a:schemeClr val="tx2"/>
                </a:solidFill>
              </a:rPr>
              <a:t>1. Ни в одной</a:t>
            </a:r>
          </a:p>
          <a:p>
            <a:pPr marL="457200" indent="-457200">
              <a:buNone/>
            </a:pPr>
            <a:r>
              <a:rPr lang="ru-RU" sz="2200" dirty="0" smtClean="0">
                <a:solidFill>
                  <a:schemeClr val="tx2"/>
                </a:solidFill>
              </a:rPr>
              <a:t>2. В этиловом спирте</a:t>
            </a:r>
          </a:p>
          <a:p>
            <a:pPr marL="457200" indent="-457200">
              <a:buNone/>
            </a:pPr>
            <a:r>
              <a:rPr lang="ru-RU" sz="2200" dirty="0" smtClean="0">
                <a:solidFill>
                  <a:schemeClr val="tx2"/>
                </a:solidFill>
              </a:rPr>
              <a:t>3. Только в воде</a:t>
            </a:r>
          </a:p>
          <a:p>
            <a:pPr marL="457200" indent="-457200">
              <a:buNone/>
            </a:pPr>
            <a:r>
              <a:rPr lang="ru-RU" sz="2200" dirty="0" smtClean="0">
                <a:solidFill>
                  <a:schemeClr val="tx2"/>
                </a:solidFill>
              </a:rPr>
              <a:t>4. Только в сероуглероде</a:t>
            </a:r>
          </a:p>
          <a:p>
            <a:pPr marL="457200" indent="-457200">
              <a:buNone/>
            </a:pPr>
            <a:r>
              <a:rPr lang="ru-RU" sz="2200" dirty="0" smtClean="0">
                <a:solidFill>
                  <a:schemeClr val="tx2"/>
                </a:solidFill>
              </a:rPr>
              <a:t>5. Для ответа не хватает данных</a:t>
            </a:r>
          </a:p>
          <a:p>
            <a:pPr marL="457200" indent="-457200">
              <a:buFont typeface="+mj-lt"/>
              <a:buAutoNum type="arabicPeriod"/>
            </a:pPr>
            <a:endParaRPr lang="ru-RU" dirty="0"/>
          </a:p>
        </p:txBody>
      </p:sp>
      <p:pic>
        <p:nvPicPr>
          <p:cNvPr id="65539" name="Picture 3"/>
          <p:cNvPicPr>
            <a:picLocks noChangeAspect="1" noChangeArrowheads="1"/>
          </p:cNvPicPr>
          <p:nvPr/>
        </p:nvPicPr>
        <p:blipFill>
          <a:blip r:embed="rId2"/>
          <a:srcRect/>
          <a:stretch>
            <a:fillRect/>
          </a:stretch>
        </p:blipFill>
        <p:spPr bwMode="auto">
          <a:xfrm>
            <a:off x="6643702" y="3929066"/>
            <a:ext cx="1914525" cy="2000250"/>
          </a:xfrm>
          <a:prstGeom prst="rect">
            <a:avLst/>
          </a:prstGeom>
          <a:noFill/>
          <a:ln w="9525">
            <a:noFill/>
            <a:miter lim="800000"/>
            <a:headEnd/>
            <a:tailEnd/>
          </a:ln>
          <a:effectLst/>
        </p:spPr>
      </p:pic>
      <p:sp>
        <p:nvSpPr>
          <p:cNvPr id="11" name="Управляющая кнопка: возврат 10">
            <a:hlinkClick r:id="" action="ppaction://noaction" highlightClick="1"/>
          </p:cNvPr>
          <p:cNvSpPr>
            <a:spLocks noChangeAspect="1"/>
          </p:cNvSpPr>
          <p:nvPr/>
        </p:nvSpPr>
        <p:spPr>
          <a:xfrm>
            <a:off x="8286776" y="6072206"/>
            <a:ext cx="496190" cy="49619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descr="Интерактивный.png"/>
          <p:cNvPicPr>
            <a:picLocks noChangeAspect="1"/>
          </p:cNvPicPr>
          <p:nvPr/>
        </p:nvPicPr>
        <p:blipFill>
          <a:blip r:embed="rId3"/>
          <a:stretch>
            <a:fillRect/>
          </a:stretch>
        </p:blipFill>
        <p:spPr>
          <a:xfrm>
            <a:off x="285720" y="5929330"/>
            <a:ext cx="536137" cy="536137"/>
          </a:xfrm>
          <a:prstGeom prst="rect">
            <a:avLst/>
          </a:prstGeo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a:t>
            </a:r>
            <a:r>
              <a:rPr lang="en-US" dirty="0" smtClean="0"/>
              <a:t>2</a:t>
            </a:r>
            <a:endParaRPr lang="ru-RU" dirty="0"/>
          </a:p>
        </p:txBody>
      </p:sp>
      <p:sp>
        <p:nvSpPr>
          <p:cNvPr id="3" name="Текст 2"/>
          <p:cNvSpPr>
            <a:spLocks noGrp="1"/>
          </p:cNvSpPr>
          <p:nvPr>
            <p:ph type="body" idx="2"/>
          </p:nvPr>
        </p:nvSpPr>
        <p:spPr>
          <a:xfrm>
            <a:off x="914400" y="1600200"/>
            <a:ext cx="2800344" cy="4495800"/>
          </a:xfrm>
        </p:spPr>
        <p:txBody>
          <a:bodyPr/>
          <a:lstStyle/>
          <a:p>
            <a:r>
              <a:rPr lang="ru-RU" sz="2400" dirty="0" smtClean="0"/>
              <a:t>На собирающую  линзу параллельно оптической оси падает луч света. После прохождения через линзу луч пройдет по линии: </a:t>
            </a:r>
          </a:p>
          <a:p>
            <a:endParaRPr lang="ru-RU" dirty="0"/>
          </a:p>
        </p:txBody>
      </p:sp>
      <p:sp>
        <p:nvSpPr>
          <p:cNvPr id="4" name="Содержимое 3"/>
          <p:cNvSpPr>
            <a:spLocks noGrp="1"/>
          </p:cNvSpPr>
          <p:nvPr>
            <p:ph sz="quarter" idx="1"/>
          </p:nvPr>
        </p:nvSpPr>
        <p:spPr>
          <a:xfrm>
            <a:off x="4357686" y="4572008"/>
            <a:ext cx="4329114" cy="1523992"/>
          </a:xfrm>
        </p:spPr>
        <p:txBody>
          <a:bodyPr>
            <a:normAutofit/>
          </a:bodyPr>
          <a:lstStyle/>
          <a:p>
            <a:pPr>
              <a:buNone/>
            </a:pPr>
            <a:r>
              <a:rPr lang="ru-RU" sz="2200" dirty="0" smtClean="0">
                <a:solidFill>
                  <a:schemeClr val="tx2"/>
                </a:solidFill>
              </a:rPr>
              <a:t>1. А.     2. Б.     3. В.     4. Г.</a:t>
            </a:r>
            <a:endParaRPr lang="ru-RU" sz="2200" dirty="0">
              <a:solidFill>
                <a:schemeClr val="tx2"/>
              </a:solidFill>
            </a:endParaRPr>
          </a:p>
        </p:txBody>
      </p:sp>
      <p:sp>
        <p:nvSpPr>
          <p:cNvPr id="8" name="Управляющая кнопка: возврат 7">
            <a:hlinkClick r:id="" action="ppaction://hlinkshowjump?jump=lastslideviewed" highlightClick="1"/>
          </p:cNvPr>
          <p:cNvSpPr>
            <a:spLocks noChangeAspect="1"/>
          </p:cNvSpPr>
          <p:nvPr/>
        </p:nvSpPr>
        <p:spPr>
          <a:xfrm>
            <a:off x="8286776" y="6072206"/>
            <a:ext cx="532383" cy="532383"/>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59746" name="Picture 2"/>
          <p:cNvPicPr>
            <a:picLocks noChangeAspect="1" noChangeArrowheads="1"/>
          </p:cNvPicPr>
          <p:nvPr/>
        </p:nvPicPr>
        <p:blipFill>
          <a:blip r:embed="rId2"/>
          <a:srcRect/>
          <a:stretch>
            <a:fillRect/>
          </a:stretch>
        </p:blipFill>
        <p:spPr bwMode="auto">
          <a:xfrm>
            <a:off x="3929057" y="1785925"/>
            <a:ext cx="4540568" cy="2290286"/>
          </a:xfrm>
          <a:prstGeom prst="rect">
            <a:avLst/>
          </a:prstGeom>
          <a:noFill/>
          <a:ln w="9525">
            <a:noFill/>
            <a:miter lim="800000"/>
            <a:headEnd/>
            <a:tailEnd/>
          </a:ln>
          <a:effectLst/>
        </p:spPr>
      </p:pic>
      <p:pic>
        <p:nvPicPr>
          <p:cNvPr id="10" name="Рисунок 9" descr="Интерактивный.png"/>
          <p:cNvPicPr>
            <a:picLocks noChangeAspect="1"/>
          </p:cNvPicPr>
          <p:nvPr/>
        </p:nvPicPr>
        <p:blipFill>
          <a:blip r:embed="rId3"/>
          <a:stretch>
            <a:fillRect/>
          </a:stretch>
        </p:blipFill>
        <p:spPr>
          <a:xfrm>
            <a:off x="357158" y="5929330"/>
            <a:ext cx="536137" cy="536137"/>
          </a:xfrm>
          <a:prstGeom prst="rect">
            <a:avLst/>
          </a:prstGeo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3</a:t>
            </a:r>
            <a:endParaRPr lang="ru-RU" dirty="0"/>
          </a:p>
        </p:txBody>
      </p:sp>
      <p:sp>
        <p:nvSpPr>
          <p:cNvPr id="3" name="Текст 2"/>
          <p:cNvSpPr>
            <a:spLocks noGrp="1"/>
          </p:cNvSpPr>
          <p:nvPr>
            <p:ph type="body" idx="2"/>
          </p:nvPr>
        </p:nvSpPr>
        <p:spPr>
          <a:xfrm>
            <a:off x="914400" y="1600200"/>
            <a:ext cx="3443286" cy="4495800"/>
          </a:xfrm>
        </p:spPr>
        <p:txBody>
          <a:bodyPr/>
          <a:lstStyle/>
          <a:p>
            <a:r>
              <a:rPr lang="ru-RU" sz="2400" dirty="0" smtClean="0"/>
              <a:t>Собирающая линза </a:t>
            </a:r>
            <a:r>
              <a:rPr lang="ru-RU" sz="2400" i="1" dirty="0" smtClean="0"/>
              <a:t>L</a:t>
            </a:r>
            <a:r>
              <a:rPr lang="ru-RU" sz="2400" dirty="0" smtClean="0"/>
              <a:t> строит изображение предмета </a:t>
            </a:r>
            <a:r>
              <a:rPr lang="ru-RU" sz="2400" i="1" dirty="0" smtClean="0"/>
              <a:t>S</a:t>
            </a:r>
            <a:r>
              <a:rPr lang="ru-RU" sz="2400" dirty="0" smtClean="0"/>
              <a:t>. Выберите правильный вариант расположения и величины изображения.</a:t>
            </a:r>
          </a:p>
          <a:p>
            <a:endParaRPr lang="ru-RU" dirty="0"/>
          </a:p>
        </p:txBody>
      </p:sp>
      <p:sp>
        <p:nvSpPr>
          <p:cNvPr id="4" name="Содержимое 3"/>
          <p:cNvSpPr>
            <a:spLocks noGrp="1"/>
          </p:cNvSpPr>
          <p:nvPr>
            <p:ph sz="quarter" idx="1"/>
          </p:nvPr>
        </p:nvSpPr>
        <p:spPr>
          <a:xfrm>
            <a:off x="4572000" y="4643446"/>
            <a:ext cx="4114800" cy="1071570"/>
          </a:xfrm>
        </p:spPr>
        <p:txBody>
          <a:bodyPr>
            <a:normAutofit fontScale="92500" lnSpcReduction="20000"/>
          </a:bodyPr>
          <a:lstStyle/>
          <a:p>
            <a:pPr marL="514350" indent="-514350">
              <a:buNone/>
            </a:pPr>
            <a:r>
              <a:rPr lang="ru-RU" sz="2400" dirty="0" smtClean="0">
                <a:solidFill>
                  <a:schemeClr val="tx2"/>
                </a:solidFill>
              </a:rPr>
              <a:t>1. 1. </a:t>
            </a:r>
            <a:r>
              <a:rPr lang="en-US" sz="2400" dirty="0" smtClean="0">
                <a:solidFill>
                  <a:schemeClr val="tx2"/>
                </a:solidFill>
              </a:rPr>
              <a:t> </a:t>
            </a:r>
            <a:r>
              <a:rPr lang="ru-RU" sz="2400" dirty="0" smtClean="0">
                <a:solidFill>
                  <a:schemeClr val="tx2"/>
                </a:solidFill>
              </a:rPr>
              <a:t>            2. 2.              3. 3.    </a:t>
            </a:r>
            <a:endParaRPr lang="en-US" sz="2400" dirty="0" smtClean="0">
              <a:solidFill>
                <a:schemeClr val="tx2"/>
              </a:solidFill>
            </a:endParaRPr>
          </a:p>
          <a:p>
            <a:pPr marL="514350" indent="-514350">
              <a:buNone/>
            </a:pPr>
            <a:r>
              <a:rPr lang="ru-RU" sz="2400" dirty="0" smtClean="0">
                <a:solidFill>
                  <a:schemeClr val="tx2"/>
                </a:solidFill>
              </a:rPr>
              <a:t>4. Среди ответов 1–3 нет </a:t>
            </a:r>
            <a:r>
              <a:rPr lang="ru-RU" dirty="0" smtClean="0">
                <a:solidFill>
                  <a:schemeClr val="tx2"/>
                </a:solidFill>
              </a:rPr>
              <a:t>правильного</a:t>
            </a:r>
            <a:r>
              <a:rPr lang="ru-RU" sz="2400" dirty="0" smtClean="0">
                <a:solidFill>
                  <a:schemeClr val="tx2"/>
                </a:solidFill>
              </a:rPr>
              <a:t>. </a:t>
            </a:r>
            <a:endParaRPr lang="ru-RU" sz="2400" dirty="0">
              <a:solidFill>
                <a:schemeClr val="tx2"/>
              </a:solidFill>
            </a:endParaRPr>
          </a:p>
        </p:txBody>
      </p:sp>
      <p:sp>
        <p:nvSpPr>
          <p:cNvPr id="10" name="Управляющая кнопка: возврат 9">
            <a:hlinkClick r:id="" action="ppaction://noaction" highlightClick="1"/>
          </p:cNvPr>
          <p:cNvSpPr>
            <a:spLocks noChangeAspect="1"/>
          </p:cNvSpPr>
          <p:nvPr/>
        </p:nvSpPr>
        <p:spPr>
          <a:xfrm>
            <a:off x="8286776" y="6000768"/>
            <a:ext cx="532383" cy="532383"/>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60770" name="Picture 2"/>
          <p:cNvPicPr>
            <a:picLocks noChangeAspect="1" noChangeArrowheads="1"/>
          </p:cNvPicPr>
          <p:nvPr/>
        </p:nvPicPr>
        <p:blipFill>
          <a:blip r:embed="rId3"/>
          <a:srcRect/>
          <a:stretch>
            <a:fillRect/>
          </a:stretch>
        </p:blipFill>
        <p:spPr bwMode="auto">
          <a:xfrm>
            <a:off x="4429124" y="1571612"/>
            <a:ext cx="4330541" cy="2800350"/>
          </a:xfrm>
          <a:prstGeom prst="rect">
            <a:avLst/>
          </a:prstGeom>
          <a:noFill/>
          <a:ln w="9525">
            <a:noFill/>
            <a:miter lim="800000"/>
            <a:headEnd/>
            <a:tailEnd/>
          </a:ln>
          <a:effectLst/>
        </p:spPr>
      </p:pic>
      <p:pic>
        <p:nvPicPr>
          <p:cNvPr id="8" name="Рисунок 7" descr="Интерактивный.png"/>
          <p:cNvPicPr>
            <a:picLocks noChangeAspect="1"/>
          </p:cNvPicPr>
          <p:nvPr/>
        </p:nvPicPr>
        <p:blipFill>
          <a:blip r:embed="rId4"/>
          <a:stretch>
            <a:fillRect/>
          </a:stretch>
        </p:blipFill>
        <p:spPr>
          <a:xfrm>
            <a:off x="357158" y="6000768"/>
            <a:ext cx="536137" cy="536137"/>
          </a:xfrm>
          <a:prstGeom prst="rect">
            <a:avLst/>
          </a:prstGeom>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4</a:t>
            </a:r>
            <a:endParaRPr lang="ru-RU" dirty="0"/>
          </a:p>
        </p:txBody>
      </p:sp>
      <p:sp>
        <p:nvSpPr>
          <p:cNvPr id="3" name="Текст 2"/>
          <p:cNvSpPr>
            <a:spLocks noGrp="1"/>
          </p:cNvSpPr>
          <p:nvPr>
            <p:ph type="body" idx="2"/>
          </p:nvPr>
        </p:nvSpPr>
        <p:spPr>
          <a:xfrm>
            <a:off x="914400" y="1600200"/>
            <a:ext cx="3228972" cy="4495800"/>
          </a:xfrm>
        </p:spPr>
        <p:txBody>
          <a:bodyPr/>
          <a:lstStyle/>
          <a:p>
            <a:r>
              <a:rPr lang="ru-RU" sz="2400" dirty="0" smtClean="0"/>
              <a:t>Рассеивающая линза </a:t>
            </a:r>
            <a:r>
              <a:rPr lang="ru-RU" sz="2400" i="1" dirty="0" smtClean="0"/>
              <a:t>L</a:t>
            </a:r>
            <a:r>
              <a:rPr lang="ru-RU" sz="2400" dirty="0" smtClean="0"/>
              <a:t> строит изображение предмета </a:t>
            </a:r>
            <a:r>
              <a:rPr lang="ru-RU" sz="2400" i="1" dirty="0" smtClean="0"/>
              <a:t>S</a:t>
            </a:r>
            <a:r>
              <a:rPr lang="ru-RU" sz="2400" dirty="0" smtClean="0"/>
              <a:t>. Выберите правильный вариант расположения и величины изображения.</a:t>
            </a:r>
          </a:p>
          <a:p>
            <a:endParaRPr lang="ru-RU" dirty="0"/>
          </a:p>
        </p:txBody>
      </p:sp>
      <p:sp>
        <p:nvSpPr>
          <p:cNvPr id="4" name="Содержимое 3"/>
          <p:cNvSpPr>
            <a:spLocks noGrp="1"/>
          </p:cNvSpPr>
          <p:nvPr>
            <p:ph sz="quarter" idx="1"/>
          </p:nvPr>
        </p:nvSpPr>
        <p:spPr>
          <a:xfrm>
            <a:off x="4643438" y="4714884"/>
            <a:ext cx="4043362" cy="785818"/>
          </a:xfrm>
        </p:spPr>
        <p:txBody>
          <a:bodyPr>
            <a:normAutofit/>
          </a:bodyPr>
          <a:lstStyle/>
          <a:p>
            <a:pPr>
              <a:buNone/>
            </a:pPr>
            <a:r>
              <a:rPr lang="ru-RU" sz="2200" dirty="0" smtClean="0">
                <a:solidFill>
                  <a:schemeClr val="tx2"/>
                </a:solidFill>
              </a:rPr>
              <a:t>1. А.     2. Б.     3. В.     4. Г.</a:t>
            </a:r>
            <a:endParaRPr lang="ru-RU" sz="2200" dirty="0">
              <a:solidFill>
                <a:schemeClr val="tx2"/>
              </a:solidFill>
            </a:endParaRPr>
          </a:p>
        </p:txBody>
      </p:sp>
      <p:sp>
        <p:nvSpPr>
          <p:cNvPr id="8" name="Управляющая кнопка: возврат 7">
            <a:hlinkClick r:id="" action="ppaction://noaction" highlightClick="1"/>
          </p:cNvPr>
          <p:cNvSpPr>
            <a:spLocks noChangeAspect="1"/>
          </p:cNvSpPr>
          <p:nvPr/>
        </p:nvSpPr>
        <p:spPr>
          <a:xfrm>
            <a:off x="8358214" y="6000768"/>
            <a:ext cx="532383" cy="532383"/>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7649" name="Picture 1"/>
          <p:cNvPicPr>
            <a:picLocks noChangeAspect="1" noChangeArrowheads="1"/>
          </p:cNvPicPr>
          <p:nvPr/>
        </p:nvPicPr>
        <p:blipFill>
          <a:blip r:embed="rId2"/>
          <a:srcRect/>
          <a:stretch>
            <a:fillRect/>
          </a:stretch>
        </p:blipFill>
        <p:spPr bwMode="auto">
          <a:xfrm>
            <a:off x="4214810" y="1714488"/>
            <a:ext cx="4320540" cy="2790349"/>
          </a:xfrm>
          <a:prstGeom prst="rect">
            <a:avLst/>
          </a:prstGeom>
          <a:noFill/>
          <a:ln w="9525">
            <a:noFill/>
            <a:miter lim="800000"/>
            <a:headEnd/>
            <a:tailEnd/>
          </a:ln>
          <a:effectLst/>
        </p:spPr>
      </p:pic>
      <p:pic>
        <p:nvPicPr>
          <p:cNvPr id="10" name="Рисунок 9" descr="Интерактивный.png"/>
          <p:cNvPicPr>
            <a:picLocks noChangeAspect="1"/>
          </p:cNvPicPr>
          <p:nvPr/>
        </p:nvPicPr>
        <p:blipFill>
          <a:blip r:embed="rId3"/>
          <a:stretch>
            <a:fillRect/>
          </a:stretch>
        </p:blipFill>
        <p:spPr>
          <a:xfrm>
            <a:off x="357158" y="5857892"/>
            <a:ext cx="536137" cy="536137"/>
          </a:xfrm>
          <a:prstGeom prst="rect">
            <a:avLst/>
          </a:prstGeom>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5</a:t>
            </a:r>
            <a:endParaRPr lang="ru-RU" dirty="0"/>
          </a:p>
        </p:txBody>
      </p:sp>
      <p:sp>
        <p:nvSpPr>
          <p:cNvPr id="9" name="Текст 8"/>
          <p:cNvSpPr>
            <a:spLocks noGrp="1"/>
          </p:cNvSpPr>
          <p:nvPr>
            <p:ph type="body" idx="2"/>
          </p:nvPr>
        </p:nvSpPr>
        <p:spPr>
          <a:xfrm>
            <a:off x="914400" y="1600200"/>
            <a:ext cx="3157534" cy="4495800"/>
          </a:xfrm>
        </p:spPr>
        <p:txBody>
          <a:bodyPr>
            <a:normAutofit/>
          </a:bodyPr>
          <a:lstStyle/>
          <a:p>
            <a:r>
              <a:rPr lang="ru-RU" sz="2400" dirty="0" smtClean="0"/>
              <a:t>С помощью линзы на экране получено перевернутое изображение пламени свечи. Как изменятся размеры изображения, если часть линзы заслонить листом бумаги?</a:t>
            </a:r>
          </a:p>
          <a:p>
            <a:endParaRPr lang="ru-RU" dirty="0"/>
          </a:p>
        </p:txBody>
      </p:sp>
      <p:sp>
        <p:nvSpPr>
          <p:cNvPr id="8" name="Содержимое 7"/>
          <p:cNvSpPr>
            <a:spLocks noGrp="1"/>
          </p:cNvSpPr>
          <p:nvPr>
            <p:ph sz="quarter" idx="1"/>
          </p:nvPr>
        </p:nvSpPr>
        <p:spPr>
          <a:xfrm>
            <a:off x="4286248" y="4429132"/>
            <a:ext cx="4329114" cy="1738306"/>
          </a:xfrm>
        </p:spPr>
        <p:txBody>
          <a:bodyPr>
            <a:normAutofit fontScale="85000" lnSpcReduction="20000"/>
          </a:bodyPr>
          <a:lstStyle/>
          <a:p>
            <a:pPr>
              <a:buNone/>
            </a:pPr>
            <a:r>
              <a:rPr lang="ru-RU" dirty="0" smtClean="0">
                <a:solidFill>
                  <a:schemeClr val="tx2"/>
                </a:solidFill>
              </a:rPr>
              <a:t>1. Размеры не изменятся.    </a:t>
            </a:r>
          </a:p>
          <a:p>
            <a:pPr>
              <a:buNone/>
            </a:pPr>
            <a:r>
              <a:rPr lang="ru-RU" dirty="0" smtClean="0">
                <a:solidFill>
                  <a:schemeClr val="tx2"/>
                </a:solidFill>
              </a:rPr>
              <a:t>2. Размеры увеличатся. </a:t>
            </a:r>
          </a:p>
          <a:p>
            <a:pPr>
              <a:buNone/>
            </a:pPr>
            <a:r>
              <a:rPr lang="ru-RU" dirty="0" smtClean="0">
                <a:solidFill>
                  <a:schemeClr val="tx2"/>
                </a:solidFill>
              </a:rPr>
              <a:t>3. Исчезнут две трети изображения.</a:t>
            </a:r>
          </a:p>
          <a:p>
            <a:pPr>
              <a:buNone/>
            </a:pPr>
            <a:r>
              <a:rPr lang="ru-RU" dirty="0" smtClean="0">
                <a:solidFill>
                  <a:schemeClr val="tx2"/>
                </a:solidFill>
              </a:rPr>
              <a:t>4. Размеры уменьшатся. </a:t>
            </a:r>
            <a:endParaRPr lang="ru-RU" dirty="0">
              <a:solidFill>
                <a:schemeClr val="tx2"/>
              </a:solidFill>
            </a:endParaRPr>
          </a:p>
        </p:txBody>
      </p:sp>
      <p:pic>
        <p:nvPicPr>
          <p:cNvPr id="5" name="PRS Question Icon" descr="PRS Question Icon"/>
          <p:cNvPicPr>
            <a:picLocks noChangeAspect="1" noChangeArrowheads="1"/>
          </p:cNvPicPr>
          <p:nvPr>
            <p:custDataLst>
              <p:tags r:id="rId1"/>
            </p:custDataLst>
          </p:nvPr>
        </p:nvPicPr>
        <p:blipFill>
          <a:blip r:embed="rId4"/>
          <a:srcRect/>
          <a:stretch>
            <a:fillRect/>
          </a:stretch>
        </p:blipFill>
        <p:spPr bwMode="auto">
          <a:xfrm>
            <a:off x="285720" y="6000768"/>
            <a:ext cx="507936" cy="507936"/>
          </a:xfrm>
          <a:prstGeom prst="rect">
            <a:avLst/>
          </a:prstGeom>
          <a:noFill/>
          <a:ln w="9525">
            <a:noFill/>
            <a:miter lim="800000"/>
            <a:headEnd/>
            <a:tailEnd/>
          </a:ln>
          <a:effectLst/>
        </p:spPr>
      </p:pic>
      <p:sp>
        <p:nvSpPr>
          <p:cNvPr id="12" name="Управляющая кнопка: возврат 11">
            <a:hlinkClick r:id="" action="ppaction://noaction" highlightClick="1"/>
          </p:cNvPr>
          <p:cNvSpPr>
            <a:spLocks noChangeAspect="1"/>
          </p:cNvSpPr>
          <p:nvPr/>
        </p:nvSpPr>
        <p:spPr>
          <a:xfrm>
            <a:off x="8286776" y="6000768"/>
            <a:ext cx="532383" cy="532383"/>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0050" name="Picture 2"/>
          <p:cNvPicPr>
            <a:picLocks noChangeAspect="1" noChangeArrowheads="1"/>
          </p:cNvPicPr>
          <p:nvPr/>
        </p:nvPicPr>
        <p:blipFill>
          <a:blip r:embed="rId5"/>
          <a:srcRect/>
          <a:stretch>
            <a:fillRect/>
          </a:stretch>
        </p:blipFill>
        <p:spPr bwMode="auto">
          <a:xfrm>
            <a:off x="4143372" y="1571612"/>
            <a:ext cx="4370546" cy="282035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ru-RU" dirty="0" smtClean="0"/>
              <a:t>Задание 6</a:t>
            </a:r>
            <a:endParaRPr lang="ru-RU" dirty="0"/>
          </a:p>
        </p:txBody>
      </p:sp>
      <p:sp>
        <p:nvSpPr>
          <p:cNvPr id="7" name="Текст 6"/>
          <p:cNvSpPr>
            <a:spLocks noGrp="1"/>
          </p:cNvSpPr>
          <p:nvPr>
            <p:ph type="body" idx="2"/>
          </p:nvPr>
        </p:nvSpPr>
        <p:spPr>
          <a:xfrm>
            <a:off x="914400" y="1600200"/>
            <a:ext cx="3228972" cy="4495800"/>
          </a:xfrm>
        </p:spPr>
        <p:txBody>
          <a:bodyPr/>
          <a:lstStyle/>
          <a:p>
            <a:r>
              <a:rPr lang="ru-RU" sz="2400" dirty="0" smtClean="0"/>
              <a:t>На рисунке представлено расположение собирающей линзы и трех предметов перед ней. Изображение какого из этих предметов будет действительным, увеличенным и перевернутым? </a:t>
            </a:r>
          </a:p>
          <a:p>
            <a:endParaRPr lang="ru-RU" dirty="0"/>
          </a:p>
        </p:txBody>
      </p:sp>
      <p:sp>
        <p:nvSpPr>
          <p:cNvPr id="6" name="Содержимое 5"/>
          <p:cNvSpPr>
            <a:spLocks noGrp="1"/>
          </p:cNvSpPr>
          <p:nvPr>
            <p:ph sz="quarter" idx="1"/>
          </p:nvPr>
        </p:nvSpPr>
        <p:spPr>
          <a:xfrm>
            <a:off x="4572000" y="4000504"/>
            <a:ext cx="3286148" cy="1523992"/>
          </a:xfrm>
        </p:spPr>
        <p:txBody>
          <a:bodyPr>
            <a:normAutofit/>
          </a:bodyPr>
          <a:lstStyle/>
          <a:p>
            <a:pPr marL="514350" indent="-514350">
              <a:buNone/>
            </a:pPr>
            <a:r>
              <a:rPr lang="ru-RU" sz="2200" dirty="0" smtClean="0">
                <a:solidFill>
                  <a:schemeClr val="tx2"/>
                </a:solidFill>
              </a:rPr>
              <a:t>1. А.     2. Б.     3. В.     4. Г.</a:t>
            </a:r>
          </a:p>
          <a:p>
            <a:pPr marL="514350" indent="-514350">
              <a:buAutoNum type="arabicPeriod"/>
            </a:pPr>
            <a:endParaRPr lang="ru-RU" sz="2200" dirty="0">
              <a:solidFill>
                <a:schemeClr val="tx2"/>
              </a:solidFill>
            </a:endParaRPr>
          </a:p>
        </p:txBody>
      </p:sp>
      <p:sp>
        <p:nvSpPr>
          <p:cNvPr id="10" name="Управляющая кнопка: возврат 9">
            <a:hlinkClick r:id="" action="ppaction://noaction" highlightClick="1"/>
          </p:cNvPr>
          <p:cNvSpPr>
            <a:spLocks noChangeAspect="1"/>
          </p:cNvSpPr>
          <p:nvPr/>
        </p:nvSpPr>
        <p:spPr>
          <a:xfrm>
            <a:off x="8286776" y="6000768"/>
            <a:ext cx="532383" cy="532383"/>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PRS Question Icon" descr="PRS Question Icon"/>
          <p:cNvPicPr>
            <a:picLocks noChangeAspect="1" noChangeArrowheads="1"/>
          </p:cNvPicPr>
          <p:nvPr>
            <p:custDataLst>
              <p:tags r:id="rId1"/>
            </p:custDataLst>
          </p:nvPr>
        </p:nvPicPr>
        <p:blipFill>
          <a:blip r:embed="rId3"/>
          <a:srcRect/>
          <a:stretch>
            <a:fillRect/>
          </a:stretch>
        </p:blipFill>
        <p:spPr bwMode="auto">
          <a:xfrm>
            <a:off x="285720" y="6000768"/>
            <a:ext cx="507936" cy="507936"/>
          </a:xfrm>
          <a:prstGeom prst="rect">
            <a:avLst/>
          </a:prstGeom>
          <a:noFill/>
          <a:ln w="9525">
            <a:noFill/>
            <a:miter lim="800000"/>
            <a:headEnd/>
            <a:tailEnd/>
          </a:ln>
          <a:effectLst/>
        </p:spPr>
      </p:pic>
      <p:pic>
        <p:nvPicPr>
          <p:cNvPr id="140290" name="Picture 2"/>
          <p:cNvPicPr>
            <a:picLocks noChangeAspect="1" noChangeArrowheads="1"/>
          </p:cNvPicPr>
          <p:nvPr/>
        </p:nvPicPr>
        <p:blipFill>
          <a:blip r:embed="rId4"/>
          <a:srcRect/>
          <a:stretch>
            <a:fillRect/>
          </a:stretch>
        </p:blipFill>
        <p:spPr bwMode="auto">
          <a:xfrm>
            <a:off x="4143372" y="1643050"/>
            <a:ext cx="4457700" cy="2247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Задание 7</a:t>
            </a:r>
            <a:endParaRPr lang="ru-RU" dirty="0"/>
          </a:p>
        </p:txBody>
      </p:sp>
      <p:sp>
        <p:nvSpPr>
          <p:cNvPr id="3" name="Текст 2"/>
          <p:cNvSpPr>
            <a:spLocks noGrp="1"/>
          </p:cNvSpPr>
          <p:nvPr>
            <p:ph type="body" idx="2"/>
          </p:nvPr>
        </p:nvSpPr>
        <p:spPr>
          <a:xfrm>
            <a:off x="785786" y="1600200"/>
            <a:ext cx="3286148" cy="4495800"/>
          </a:xfrm>
        </p:spPr>
        <p:txBody>
          <a:bodyPr>
            <a:noAutofit/>
          </a:bodyPr>
          <a:lstStyle/>
          <a:p>
            <a:r>
              <a:rPr lang="ru-RU" sz="2400" dirty="0" smtClean="0"/>
              <a:t>Предмет приближают из бесконечности к точке переднего фокуса </a:t>
            </a:r>
            <a:r>
              <a:rPr lang="ru-RU" sz="2400" i="1" dirty="0" smtClean="0"/>
              <a:t>F</a:t>
            </a:r>
            <a:r>
              <a:rPr lang="ru-RU" sz="2400" baseline="-25000" dirty="0" smtClean="0"/>
              <a:t>1</a:t>
            </a:r>
            <a:r>
              <a:rPr lang="ru-RU" sz="2400" dirty="0" smtClean="0"/>
              <a:t> собирающей линзы. Как меняется при этом величина изображения </a:t>
            </a:r>
            <a:r>
              <a:rPr lang="en-US" sz="2400" i="1" dirty="0" smtClean="0"/>
              <a:t>H</a:t>
            </a:r>
            <a:r>
              <a:rPr lang="en-US" sz="2400" dirty="0" smtClean="0"/>
              <a:t> </a:t>
            </a:r>
            <a:r>
              <a:rPr lang="ru-RU" sz="2400" dirty="0" smtClean="0"/>
              <a:t>и расстояние от линзы до изображения </a:t>
            </a:r>
            <a:r>
              <a:rPr lang="ru-RU" sz="2400" i="1" dirty="0" err="1" smtClean="0"/>
              <a:t>f</a:t>
            </a:r>
            <a:r>
              <a:rPr lang="ru-RU" sz="2400" dirty="0" smtClean="0"/>
              <a:t>? Фокусное расстояние линзы равно </a:t>
            </a:r>
            <a:r>
              <a:rPr lang="ru-RU" sz="2400" i="1" dirty="0" smtClean="0"/>
              <a:t>F</a:t>
            </a:r>
            <a:r>
              <a:rPr lang="ru-RU" sz="2400" dirty="0" smtClean="0"/>
              <a:t>.</a:t>
            </a:r>
          </a:p>
          <a:p>
            <a:endParaRPr lang="ru-RU" sz="2400" dirty="0"/>
          </a:p>
        </p:txBody>
      </p:sp>
      <p:sp>
        <p:nvSpPr>
          <p:cNvPr id="4" name="Содержимое 3"/>
          <p:cNvSpPr>
            <a:spLocks noGrp="1"/>
          </p:cNvSpPr>
          <p:nvPr>
            <p:ph sz="quarter" idx="1"/>
          </p:nvPr>
        </p:nvSpPr>
        <p:spPr>
          <a:xfrm>
            <a:off x="4357686" y="3357562"/>
            <a:ext cx="4143404" cy="2928958"/>
          </a:xfrm>
        </p:spPr>
        <p:txBody>
          <a:bodyPr>
            <a:normAutofit fontScale="92500" lnSpcReduction="10000"/>
          </a:bodyPr>
          <a:lstStyle/>
          <a:p>
            <a:pPr marL="514350" indent="-514350">
              <a:buNone/>
            </a:pPr>
            <a:r>
              <a:rPr lang="ru-RU" dirty="0" smtClean="0">
                <a:solidFill>
                  <a:schemeClr val="tx2"/>
                </a:solidFill>
              </a:rPr>
              <a:t>1</a:t>
            </a:r>
            <a:r>
              <a:rPr lang="ru-RU" sz="2400" dirty="0" smtClean="0">
                <a:solidFill>
                  <a:schemeClr val="tx2"/>
                </a:solidFill>
              </a:rPr>
              <a:t>. </a:t>
            </a:r>
            <a:r>
              <a:rPr lang="en-US" sz="2400" i="1" dirty="0" smtClean="0">
                <a:solidFill>
                  <a:schemeClr val="tx2"/>
                </a:solidFill>
              </a:rPr>
              <a:t>H </a:t>
            </a:r>
            <a:r>
              <a:rPr lang="ru-RU" sz="2400" dirty="0" smtClean="0">
                <a:solidFill>
                  <a:schemeClr val="tx2"/>
                </a:solidFill>
              </a:rPr>
              <a:t>уменьшается;</a:t>
            </a:r>
            <a:r>
              <a:rPr lang="en-US" sz="2400" i="1" dirty="0" smtClean="0">
                <a:solidFill>
                  <a:schemeClr val="tx2"/>
                </a:solidFill>
              </a:rPr>
              <a:t> f</a:t>
            </a:r>
            <a:r>
              <a:rPr lang="ru-RU" sz="2400" i="1" dirty="0" smtClean="0">
                <a:solidFill>
                  <a:schemeClr val="tx2"/>
                </a:solidFill>
              </a:rPr>
              <a:t> </a:t>
            </a:r>
            <a:r>
              <a:rPr lang="ru-RU" sz="2400" dirty="0" smtClean="0">
                <a:solidFill>
                  <a:schemeClr val="tx2"/>
                </a:solidFill>
              </a:rPr>
              <a:t>растет от </a:t>
            </a:r>
            <a:r>
              <a:rPr lang="ru-RU" sz="2400" i="1" dirty="0" smtClean="0">
                <a:solidFill>
                  <a:schemeClr val="tx2"/>
                </a:solidFill>
              </a:rPr>
              <a:t>F</a:t>
            </a:r>
            <a:r>
              <a:rPr lang="ru-RU" sz="2400" dirty="0" smtClean="0">
                <a:solidFill>
                  <a:schemeClr val="tx2"/>
                </a:solidFill>
              </a:rPr>
              <a:t> до бесконечности. </a:t>
            </a:r>
          </a:p>
          <a:p>
            <a:pPr marL="514350" indent="-514350">
              <a:buNone/>
            </a:pPr>
            <a:r>
              <a:rPr lang="ru-RU" sz="2400" dirty="0" smtClean="0">
                <a:solidFill>
                  <a:schemeClr val="tx2"/>
                </a:solidFill>
              </a:rPr>
              <a:t>2. </a:t>
            </a:r>
            <a:r>
              <a:rPr lang="en-US" sz="2400" i="1" dirty="0" smtClean="0">
                <a:solidFill>
                  <a:schemeClr val="tx2"/>
                </a:solidFill>
              </a:rPr>
              <a:t>H </a:t>
            </a:r>
            <a:r>
              <a:rPr lang="ru-RU" sz="2400" dirty="0" smtClean="0">
                <a:solidFill>
                  <a:schemeClr val="tx2"/>
                </a:solidFill>
              </a:rPr>
              <a:t>растет;</a:t>
            </a:r>
            <a:r>
              <a:rPr lang="en-US" sz="2400" i="1" dirty="0" smtClean="0">
                <a:solidFill>
                  <a:schemeClr val="tx2"/>
                </a:solidFill>
              </a:rPr>
              <a:t> f</a:t>
            </a:r>
            <a:r>
              <a:rPr lang="ru-RU" sz="2400" i="1" dirty="0" smtClean="0">
                <a:solidFill>
                  <a:schemeClr val="tx2"/>
                </a:solidFill>
              </a:rPr>
              <a:t> </a:t>
            </a:r>
            <a:r>
              <a:rPr lang="ru-RU" sz="2400" dirty="0" smtClean="0">
                <a:solidFill>
                  <a:schemeClr val="tx2"/>
                </a:solidFill>
              </a:rPr>
              <a:t>растет от </a:t>
            </a:r>
            <a:r>
              <a:rPr lang="ru-RU" sz="2400" i="1" dirty="0" smtClean="0">
                <a:solidFill>
                  <a:schemeClr val="tx2"/>
                </a:solidFill>
              </a:rPr>
              <a:t>F</a:t>
            </a:r>
            <a:r>
              <a:rPr lang="ru-RU" sz="2400" dirty="0" smtClean="0">
                <a:solidFill>
                  <a:schemeClr val="tx2"/>
                </a:solidFill>
              </a:rPr>
              <a:t> до бесконечности. </a:t>
            </a:r>
            <a:endParaRPr lang="en-US" sz="2400" dirty="0" smtClean="0">
              <a:solidFill>
                <a:schemeClr val="tx2"/>
              </a:solidFill>
            </a:endParaRPr>
          </a:p>
          <a:p>
            <a:pPr marL="514350" indent="-514350">
              <a:buNone/>
            </a:pPr>
            <a:r>
              <a:rPr lang="ru-RU" sz="2400" dirty="0" smtClean="0">
                <a:solidFill>
                  <a:schemeClr val="tx2"/>
                </a:solidFill>
              </a:rPr>
              <a:t>3. </a:t>
            </a:r>
            <a:r>
              <a:rPr lang="en-US" sz="2400" i="1" dirty="0" smtClean="0">
                <a:solidFill>
                  <a:schemeClr val="tx2"/>
                </a:solidFill>
              </a:rPr>
              <a:t>H </a:t>
            </a:r>
            <a:r>
              <a:rPr lang="ru-RU" sz="2400" dirty="0" smtClean="0">
                <a:solidFill>
                  <a:schemeClr val="tx2"/>
                </a:solidFill>
              </a:rPr>
              <a:t>растет;</a:t>
            </a:r>
            <a:r>
              <a:rPr lang="en-US" sz="2400" i="1" dirty="0" smtClean="0">
                <a:solidFill>
                  <a:schemeClr val="tx2"/>
                </a:solidFill>
              </a:rPr>
              <a:t> f</a:t>
            </a:r>
            <a:r>
              <a:rPr lang="ru-RU" sz="2400" i="1" dirty="0" smtClean="0">
                <a:solidFill>
                  <a:schemeClr val="tx2"/>
                </a:solidFill>
              </a:rPr>
              <a:t> </a:t>
            </a:r>
            <a:r>
              <a:rPr lang="ru-RU" sz="2400" dirty="0" smtClean="0">
                <a:solidFill>
                  <a:schemeClr val="tx2"/>
                </a:solidFill>
              </a:rPr>
              <a:t>убывает от бесконечности до 2</a:t>
            </a:r>
            <a:r>
              <a:rPr lang="ru-RU" sz="2400" i="1" dirty="0" smtClean="0">
                <a:solidFill>
                  <a:schemeClr val="tx2"/>
                </a:solidFill>
              </a:rPr>
              <a:t>F</a:t>
            </a:r>
            <a:r>
              <a:rPr lang="ru-RU" sz="2400" dirty="0" smtClean="0">
                <a:solidFill>
                  <a:schemeClr val="tx2"/>
                </a:solidFill>
              </a:rPr>
              <a:t>. </a:t>
            </a:r>
            <a:endParaRPr lang="en-US" sz="2400" dirty="0" smtClean="0">
              <a:solidFill>
                <a:schemeClr val="tx2"/>
              </a:solidFill>
            </a:endParaRPr>
          </a:p>
          <a:p>
            <a:pPr marL="514350" indent="-514350">
              <a:buNone/>
            </a:pPr>
            <a:r>
              <a:rPr lang="ru-RU" sz="2400" dirty="0" smtClean="0">
                <a:solidFill>
                  <a:schemeClr val="tx2"/>
                </a:solidFill>
              </a:rPr>
              <a:t>4. </a:t>
            </a:r>
            <a:r>
              <a:rPr lang="en-US" sz="2400" i="1" dirty="0" smtClean="0">
                <a:solidFill>
                  <a:schemeClr val="tx2"/>
                </a:solidFill>
              </a:rPr>
              <a:t>H </a:t>
            </a:r>
            <a:r>
              <a:rPr lang="ru-RU" sz="2400" dirty="0" smtClean="0">
                <a:solidFill>
                  <a:schemeClr val="tx2"/>
                </a:solidFill>
              </a:rPr>
              <a:t>уменьшается;</a:t>
            </a:r>
            <a:r>
              <a:rPr lang="en-US" sz="2400" i="1" dirty="0" smtClean="0">
                <a:solidFill>
                  <a:schemeClr val="tx2"/>
                </a:solidFill>
              </a:rPr>
              <a:t> f</a:t>
            </a:r>
            <a:r>
              <a:rPr lang="ru-RU" sz="2400" i="1" dirty="0" smtClean="0">
                <a:solidFill>
                  <a:schemeClr val="tx2"/>
                </a:solidFill>
              </a:rPr>
              <a:t> </a:t>
            </a:r>
            <a:r>
              <a:rPr lang="ru-RU" sz="2400" dirty="0" smtClean="0">
                <a:solidFill>
                  <a:schemeClr val="tx2"/>
                </a:solidFill>
              </a:rPr>
              <a:t>убывает от бесконечности до </a:t>
            </a:r>
            <a:r>
              <a:rPr lang="ru-RU" sz="2400" i="1" dirty="0" smtClean="0">
                <a:solidFill>
                  <a:schemeClr val="tx2"/>
                </a:solidFill>
              </a:rPr>
              <a:t>F</a:t>
            </a:r>
            <a:r>
              <a:rPr lang="ru-RU" sz="2400" dirty="0" smtClean="0">
                <a:solidFill>
                  <a:schemeClr val="tx2"/>
                </a:solidFill>
              </a:rPr>
              <a:t>.</a:t>
            </a:r>
          </a:p>
          <a:p>
            <a:endParaRPr lang="ru-RU" dirty="0"/>
          </a:p>
        </p:txBody>
      </p:sp>
      <p:sp>
        <p:nvSpPr>
          <p:cNvPr id="8" name="Управляющая кнопка: возврат 7">
            <a:hlinkClick r:id="" action="ppaction://noaction" highlightClick="1"/>
          </p:cNvPr>
          <p:cNvSpPr>
            <a:spLocks noChangeAspect="1"/>
          </p:cNvSpPr>
          <p:nvPr/>
        </p:nvSpPr>
        <p:spPr>
          <a:xfrm>
            <a:off x="8286776" y="6000768"/>
            <a:ext cx="532383" cy="532383"/>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41314" name="Picture 2"/>
          <p:cNvPicPr>
            <a:picLocks noChangeAspect="1" noChangeArrowheads="1"/>
          </p:cNvPicPr>
          <p:nvPr/>
        </p:nvPicPr>
        <p:blipFill>
          <a:blip r:embed="rId3"/>
          <a:srcRect/>
          <a:stretch>
            <a:fillRect/>
          </a:stretch>
        </p:blipFill>
        <p:spPr bwMode="auto">
          <a:xfrm>
            <a:off x="4429124" y="1643050"/>
            <a:ext cx="4030504" cy="1500188"/>
          </a:xfrm>
          <a:prstGeom prst="rect">
            <a:avLst/>
          </a:prstGeom>
          <a:noFill/>
          <a:ln w="9525">
            <a:noFill/>
            <a:miter lim="800000"/>
            <a:headEnd/>
            <a:tailEnd/>
          </a:ln>
          <a:effectLst/>
        </p:spPr>
      </p:pic>
      <p:pic>
        <p:nvPicPr>
          <p:cNvPr id="10" name="Рисунок 9" descr="Интерактивный.png"/>
          <p:cNvPicPr>
            <a:picLocks noChangeAspect="1"/>
          </p:cNvPicPr>
          <p:nvPr/>
        </p:nvPicPr>
        <p:blipFill>
          <a:blip r:embed="rId4"/>
          <a:stretch>
            <a:fillRect/>
          </a:stretch>
        </p:blipFill>
        <p:spPr>
          <a:xfrm>
            <a:off x="285720" y="6000768"/>
            <a:ext cx="536137" cy="536137"/>
          </a:xfrm>
          <a:prstGeom prst="rect">
            <a:avLst/>
          </a:prstGeom>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p:cNvSpPr>
            <a:spLocks noGrp="1"/>
          </p:cNvSpPr>
          <p:nvPr>
            <p:ph type="ctrTitle"/>
          </p:nvPr>
        </p:nvSpPr>
        <p:spPr/>
        <p:txBody>
          <a:bodyPr/>
          <a:lstStyle/>
          <a:p>
            <a:r>
              <a:rPr lang="ru-RU" dirty="0" smtClean="0"/>
              <a:t>Интерактивное домашнее задание</a:t>
            </a:r>
            <a:endParaRPr lang="ru-RU" dirty="0"/>
          </a:p>
        </p:txBody>
      </p:sp>
      <p:pic>
        <p:nvPicPr>
          <p:cNvPr id="12" name="Рисунок 11" descr="человечек4.jpg"/>
          <p:cNvPicPr>
            <a:picLocks noChangeAspect="1"/>
          </p:cNvPicPr>
          <p:nvPr/>
        </p:nvPicPr>
        <p:blipFill>
          <a:blip r:embed="rId2"/>
          <a:stretch>
            <a:fillRect/>
          </a:stretch>
        </p:blipFill>
        <p:spPr>
          <a:xfrm>
            <a:off x="500034" y="3286124"/>
            <a:ext cx="8343900" cy="334831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Домашнее задание</a:t>
            </a:r>
            <a:endParaRPr lang="ru-RU" dirty="0"/>
          </a:p>
        </p:txBody>
      </p:sp>
      <p:sp>
        <p:nvSpPr>
          <p:cNvPr id="3" name="Содержимое 2"/>
          <p:cNvSpPr>
            <a:spLocks noGrp="1"/>
          </p:cNvSpPr>
          <p:nvPr>
            <p:ph sz="quarter" idx="1"/>
          </p:nvPr>
        </p:nvSpPr>
        <p:spPr/>
        <p:txBody>
          <a:bodyPr/>
          <a:lstStyle/>
          <a:p>
            <a:r>
              <a:rPr lang="ru-RU" dirty="0" smtClean="0"/>
              <a:t>Работа с </a:t>
            </a:r>
            <a:r>
              <a:rPr lang="en-US" dirty="0" smtClean="0"/>
              <a:t>CD </a:t>
            </a:r>
            <a:r>
              <a:rPr lang="ru-RU" dirty="0" smtClean="0"/>
              <a:t>«Физика, 10-11 </a:t>
            </a:r>
            <a:r>
              <a:rPr lang="ru-RU" dirty="0" err="1" smtClean="0"/>
              <a:t>кл</a:t>
            </a:r>
            <a:r>
              <a:rPr lang="ru-RU" dirty="0" smtClean="0"/>
              <a:t>. Подготовка к ЕГЭ»: раздел «Геометрическая оптика», задание 38 «Построение изображения стрелки, перпендикулярной оптической оси, в собирающей линзе и характеристика изображения», задание 39 «Построение изображения стрелки, перпендикулярной оптической оси, в рассеивающей линзе и характеристика изображения», задание 48 (выполнить чертёж к задаче, перенести рисунок в тетрадь).</a:t>
            </a:r>
            <a:endParaRPr lang="ru-RU" dirty="0"/>
          </a:p>
        </p:txBody>
      </p:sp>
      <p:pic>
        <p:nvPicPr>
          <p:cNvPr id="7" name="Рисунок 6" descr="Интерактивный.png"/>
          <p:cNvPicPr>
            <a:picLocks noChangeAspect="1"/>
          </p:cNvPicPr>
          <p:nvPr/>
        </p:nvPicPr>
        <p:blipFill>
          <a:blip r:embed="rId2"/>
          <a:stretch>
            <a:fillRect/>
          </a:stretch>
        </p:blipFill>
        <p:spPr>
          <a:xfrm>
            <a:off x="357158" y="6000768"/>
            <a:ext cx="536137" cy="536137"/>
          </a:xfrm>
          <a:prstGeom prst="rect">
            <a:avLst/>
          </a:prstGeom>
        </p:spPr>
      </p:pic>
      <p:pic>
        <p:nvPicPr>
          <p:cNvPr id="12" name="Рисунок 11" descr="дом1.png"/>
          <p:cNvPicPr>
            <a:picLocks noChangeAspect="1"/>
          </p:cNvPicPr>
          <p:nvPr/>
        </p:nvPicPr>
        <p:blipFill>
          <a:blip r:embed="rId3"/>
          <a:stretch>
            <a:fillRect/>
          </a:stretch>
        </p:blipFill>
        <p:spPr>
          <a:xfrm>
            <a:off x="857224" y="1357298"/>
            <a:ext cx="5413139" cy="4824526"/>
          </a:xfrm>
          <a:prstGeom prst="rect">
            <a:avLst/>
          </a:prstGeom>
        </p:spPr>
      </p:pic>
      <p:pic>
        <p:nvPicPr>
          <p:cNvPr id="13" name="Рисунок 12" descr="дом2.png"/>
          <p:cNvPicPr>
            <a:picLocks noChangeAspect="1"/>
          </p:cNvPicPr>
          <p:nvPr/>
        </p:nvPicPr>
        <p:blipFill>
          <a:blip r:embed="rId4"/>
          <a:stretch>
            <a:fillRect/>
          </a:stretch>
        </p:blipFill>
        <p:spPr>
          <a:xfrm>
            <a:off x="1643042" y="1357298"/>
            <a:ext cx="5423650" cy="4835037"/>
          </a:xfrm>
          <a:prstGeom prst="rect">
            <a:avLst/>
          </a:prstGeom>
        </p:spPr>
      </p:pic>
      <p:pic>
        <p:nvPicPr>
          <p:cNvPr id="14" name="Рисунок 13" descr="дом3.png"/>
          <p:cNvPicPr>
            <a:picLocks noChangeAspect="1"/>
          </p:cNvPicPr>
          <p:nvPr/>
        </p:nvPicPr>
        <p:blipFill>
          <a:blip r:embed="rId5"/>
          <a:stretch>
            <a:fillRect/>
          </a:stretch>
        </p:blipFill>
        <p:spPr>
          <a:xfrm>
            <a:off x="3000364" y="1571612"/>
            <a:ext cx="5819048" cy="43238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strVal val="#ppt_w*0.70"/>
                                          </p:val>
                                        </p:tav>
                                        <p:tav tm="100000">
                                          <p:val>
                                            <p:strVal val="#ppt_w"/>
                                          </p:val>
                                        </p:tav>
                                      </p:tavLst>
                                    </p:anim>
                                    <p:anim calcmode="lin" valueType="num">
                                      <p:cBhvr>
                                        <p:cTn id="8" dur="1000" fill="hold"/>
                                        <p:tgtEl>
                                          <p:spTgt spid="12"/>
                                        </p:tgtEl>
                                        <p:attrNameLst>
                                          <p:attrName>ppt_h</p:attrName>
                                        </p:attrNameLst>
                                      </p:cBhvr>
                                      <p:tavLst>
                                        <p:tav tm="0">
                                          <p:val>
                                            <p:strVal val="#ppt_h"/>
                                          </p:val>
                                        </p:tav>
                                        <p:tav tm="100000">
                                          <p:val>
                                            <p:strVal val="#ppt_h"/>
                                          </p:val>
                                        </p:tav>
                                      </p:tavLst>
                                    </p:anim>
                                    <p:animEffect transition="in" filter="fade">
                                      <p:cBhvr>
                                        <p:cTn id="9" dur="10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1000" fill="hold"/>
                                        <p:tgtEl>
                                          <p:spTgt spid="13"/>
                                        </p:tgtEl>
                                        <p:attrNameLst>
                                          <p:attrName>ppt_w</p:attrName>
                                        </p:attrNameLst>
                                      </p:cBhvr>
                                      <p:tavLst>
                                        <p:tav tm="0">
                                          <p:val>
                                            <p:strVal val="#ppt_w*0.70"/>
                                          </p:val>
                                        </p:tav>
                                        <p:tav tm="100000">
                                          <p:val>
                                            <p:strVal val="#ppt_w"/>
                                          </p:val>
                                        </p:tav>
                                      </p:tavLst>
                                    </p:anim>
                                    <p:anim calcmode="lin" valueType="num">
                                      <p:cBhvr>
                                        <p:cTn id="15" dur="1000" fill="hold"/>
                                        <p:tgtEl>
                                          <p:spTgt spid="13"/>
                                        </p:tgtEl>
                                        <p:attrNameLst>
                                          <p:attrName>ppt_h</p:attrName>
                                        </p:attrNameLst>
                                      </p:cBhvr>
                                      <p:tavLst>
                                        <p:tav tm="0">
                                          <p:val>
                                            <p:strVal val="#ppt_h"/>
                                          </p:val>
                                        </p:tav>
                                        <p:tav tm="100000">
                                          <p:val>
                                            <p:strVal val="#ppt_h"/>
                                          </p:val>
                                        </p:tav>
                                      </p:tavLst>
                                    </p:anim>
                                    <p:animEffect transition="in" filter="fade">
                                      <p:cBhvr>
                                        <p:cTn id="16" dur="1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1000" fill="hold"/>
                                        <p:tgtEl>
                                          <p:spTgt spid="14"/>
                                        </p:tgtEl>
                                        <p:attrNameLst>
                                          <p:attrName>ppt_w</p:attrName>
                                        </p:attrNameLst>
                                      </p:cBhvr>
                                      <p:tavLst>
                                        <p:tav tm="0">
                                          <p:val>
                                            <p:strVal val="#ppt_w*0.70"/>
                                          </p:val>
                                        </p:tav>
                                        <p:tav tm="100000">
                                          <p:val>
                                            <p:strVal val="#ppt_w"/>
                                          </p:val>
                                        </p:tav>
                                      </p:tavLst>
                                    </p:anim>
                                    <p:anim calcmode="lin" valueType="num">
                                      <p:cBhvr>
                                        <p:cTn id="22" dur="1000" fill="hold"/>
                                        <p:tgtEl>
                                          <p:spTgt spid="14"/>
                                        </p:tgtEl>
                                        <p:attrNameLst>
                                          <p:attrName>ppt_h</p:attrName>
                                        </p:attrNameLst>
                                      </p:cBhvr>
                                      <p:tavLst>
                                        <p:tav tm="0">
                                          <p:val>
                                            <p:strVal val="#ppt_h"/>
                                          </p:val>
                                        </p:tav>
                                        <p:tav tm="100000">
                                          <p:val>
                                            <p:strVal val="#ppt_h"/>
                                          </p:val>
                                        </p:tav>
                                      </p:tavLst>
                                    </p:anim>
                                    <p:animEffect transition="in" filter="fade">
                                      <p:cBhvr>
                                        <p:cTn id="2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3"/>
          <p:cNvSpPr>
            <a:spLocks noGrp="1"/>
          </p:cNvSpPr>
          <p:nvPr>
            <p:ph type="subTitle" idx="1"/>
          </p:nvPr>
        </p:nvSpPr>
        <p:spPr>
          <a:xfrm>
            <a:off x="642910" y="3200400"/>
            <a:ext cx="5286412" cy="3014682"/>
          </a:xfrm>
        </p:spPr>
        <p:txBody>
          <a:bodyPr>
            <a:normAutofit fontScale="92500" lnSpcReduction="20000"/>
          </a:bodyPr>
          <a:lstStyle/>
          <a:p>
            <a:pPr marL="457200" lvl="0" indent="-457200" algn="just">
              <a:buAutoNum type="arabicPeriod"/>
            </a:pPr>
            <a:r>
              <a:rPr lang="ru-RU" sz="2400" dirty="0" smtClean="0"/>
              <a:t>Характер и положение изображения протяжённого объекта в зависимости от положения этого объекта относительно собирающей линзы. </a:t>
            </a:r>
          </a:p>
          <a:p>
            <a:pPr marL="457200" lvl="0" indent="-457200" algn="just">
              <a:buAutoNum type="arabicPeriod"/>
            </a:pPr>
            <a:r>
              <a:rPr lang="ru-RU" sz="2400" dirty="0" smtClean="0"/>
              <a:t>Характер и положение изображения протяжённого объекта в зависимости от положения этого объекта относительно рассеивающей линзы.</a:t>
            </a:r>
          </a:p>
          <a:p>
            <a:pPr algn="just"/>
            <a:endParaRPr lang="ru-RU" sz="2400" dirty="0" smtClean="0"/>
          </a:p>
          <a:p>
            <a:pPr algn="just"/>
            <a:endParaRPr lang="ru-RU" dirty="0"/>
          </a:p>
        </p:txBody>
      </p:sp>
      <p:sp>
        <p:nvSpPr>
          <p:cNvPr id="2" name="Заголовок 1"/>
          <p:cNvSpPr>
            <a:spLocks noGrp="1"/>
          </p:cNvSpPr>
          <p:nvPr>
            <p:ph type="ctrTitle"/>
          </p:nvPr>
        </p:nvSpPr>
        <p:spPr/>
        <p:txBody>
          <a:bodyPr/>
          <a:lstStyle/>
          <a:p>
            <a:r>
              <a:rPr lang="ru-RU" dirty="0" smtClean="0"/>
              <a:t>Итоги</a:t>
            </a:r>
            <a:endParaRPr lang="ru-RU" dirty="0"/>
          </a:p>
        </p:txBody>
      </p:sp>
      <p:pic>
        <p:nvPicPr>
          <p:cNvPr id="6" name="Рисунок 5" descr="человечек5.jpg"/>
          <p:cNvPicPr>
            <a:picLocks noChangeAspect="1"/>
          </p:cNvPicPr>
          <p:nvPr/>
        </p:nvPicPr>
        <p:blipFill>
          <a:blip r:embed="rId2"/>
          <a:stretch>
            <a:fillRect/>
          </a:stretch>
        </p:blipFill>
        <p:spPr>
          <a:xfrm>
            <a:off x="6786578" y="6858000"/>
            <a:ext cx="2053227" cy="3506147"/>
          </a:xfrm>
          <a:prstGeom prst="rect">
            <a:avLst/>
          </a:prstGeom>
        </p:spPr>
      </p:pic>
      <p:pic>
        <p:nvPicPr>
          <p:cNvPr id="272386" name="Picture 2"/>
          <p:cNvPicPr>
            <a:picLocks noChangeAspect="1" noChangeArrowheads="1"/>
          </p:cNvPicPr>
          <p:nvPr/>
        </p:nvPicPr>
        <p:blipFill>
          <a:blip r:embed="rId3"/>
          <a:srcRect/>
          <a:stretch>
            <a:fillRect/>
          </a:stretch>
        </p:blipFill>
        <p:spPr bwMode="auto">
          <a:xfrm>
            <a:off x="-32" y="-8"/>
            <a:ext cx="9115425" cy="6836569"/>
          </a:xfrm>
          <a:prstGeom prst="rect">
            <a:avLst/>
          </a:prstGeom>
          <a:noFill/>
          <a:ln w="9525">
            <a:noFill/>
            <a:miter lim="800000"/>
            <a:headEnd/>
            <a:tailEnd/>
          </a:ln>
          <a:effectLst/>
        </p:spPr>
      </p:pic>
      <p:pic>
        <p:nvPicPr>
          <p:cNvPr id="7" name="Picture 1"/>
          <p:cNvPicPr>
            <a:picLocks noChangeAspect="1" noChangeArrowheads="1"/>
          </p:cNvPicPr>
          <p:nvPr/>
        </p:nvPicPr>
        <p:blipFill>
          <a:blip r:embed="rId4"/>
          <a:srcRect/>
          <a:stretch>
            <a:fillRect/>
          </a:stretch>
        </p:blipFill>
        <p:spPr bwMode="auto">
          <a:xfrm>
            <a:off x="500034" y="285728"/>
            <a:ext cx="8239125" cy="6143625"/>
          </a:xfrm>
          <a:prstGeom prst="rect">
            <a:avLst/>
          </a:prstGeom>
          <a:noFill/>
          <a:ln w="9525">
            <a:noFill/>
            <a:miter lim="800000"/>
            <a:headEnd/>
            <a:tailEnd/>
          </a:ln>
          <a:effectLst/>
        </p:spPr>
      </p:pic>
      <p:pic>
        <p:nvPicPr>
          <p:cNvPr id="272387" name="Picture 3"/>
          <p:cNvPicPr>
            <a:picLocks noChangeAspect="1" noChangeArrowheads="1"/>
          </p:cNvPicPr>
          <p:nvPr/>
        </p:nvPicPr>
        <p:blipFill>
          <a:blip r:embed="rId5"/>
          <a:srcRect/>
          <a:stretch>
            <a:fillRect/>
          </a:stretch>
        </p:blipFill>
        <p:spPr bwMode="auto">
          <a:xfrm>
            <a:off x="-8" y="-8"/>
            <a:ext cx="9131141" cy="6836569"/>
          </a:xfrm>
          <a:prstGeom prst="rect">
            <a:avLst/>
          </a:prstGeom>
          <a:noFill/>
          <a:ln w="9525">
            <a:noFill/>
            <a:miter lim="800000"/>
            <a:headEnd/>
            <a:tailEnd/>
          </a:ln>
          <a:effectLst/>
        </p:spPr>
      </p:pic>
      <p:pic>
        <p:nvPicPr>
          <p:cNvPr id="9" name="Picture 1"/>
          <p:cNvPicPr>
            <a:picLocks noChangeAspect="1" noChangeArrowheads="1"/>
          </p:cNvPicPr>
          <p:nvPr/>
        </p:nvPicPr>
        <p:blipFill>
          <a:blip r:embed="rId6"/>
          <a:srcRect/>
          <a:stretch>
            <a:fillRect/>
          </a:stretch>
        </p:blipFill>
        <p:spPr bwMode="auto">
          <a:xfrm>
            <a:off x="357157" y="357165"/>
            <a:ext cx="8501063" cy="612076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4" presetClass="path" presetSubtype="0" accel="50000" decel="50000" fill="hold" nodeType="clickEffect">
                                  <p:stCondLst>
                                    <p:cond delay="0"/>
                                  </p:stCondLst>
                                  <p:childTnLst>
                                    <p:animMotion origin="layout" path="M -2.77778E-7 -0.21227 L -2.77778E-7 -0.54561 " pathEditMode="relative" rAng="0" ptsTypes="AA">
                                      <p:cBhvr>
                                        <p:cTn id="13" dur="2000" fill="hold"/>
                                        <p:tgtEl>
                                          <p:spTgt spid="6"/>
                                        </p:tgtEl>
                                        <p:attrNameLst>
                                          <p:attrName>ppt_x</p:attrName>
                                          <p:attrName>ppt_y</p:attrName>
                                        </p:attrNameLst>
                                      </p:cBhvr>
                                      <p:rCtr x="0" y="-167"/>
                                    </p:animMotion>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54" presetClass="entr" presetSubtype="0" accel="100000" fill="hold" nodeType="clickEffect">
                                  <p:stCondLst>
                                    <p:cond delay="0"/>
                                  </p:stCondLst>
                                  <p:childTnLst>
                                    <p:set>
                                      <p:cBhvr>
                                        <p:cTn id="25" dur="1" fill="hold">
                                          <p:stCondLst>
                                            <p:cond delay="0"/>
                                          </p:stCondLst>
                                        </p:cTn>
                                        <p:tgtEl>
                                          <p:spTgt spid="272386"/>
                                        </p:tgtEl>
                                        <p:attrNameLst>
                                          <p:attrName>style.visibility</p:attrName>
                                        </p:attrNameLst>
                                      </p:cBhvr>
                                      <p:to>
                                        <p:strVal val="visible"/>
                                      </p:to>
                                    </p:set>
                                    <p:anim calcmode="lin" valueType="num">
                                      <p:cBhvr>
                                        <p:cTn id="26" dur="500" fill="hold"/>
                                        <p:tgtEl>
                                          <p:spTgt spid="272386"/>
                                        </p:tgtEl>
                                        <p:attrNameLst>
                                          <p:attrName>ppt_w</p:attrName>
                                        </p:attrNameLst>
                                      </p:cBhvr>
                                      <p:tavLst>
                                        <p:tav tm="0">
                                          <p:val>
                                            <p:strVal val="#ppt_w*0.05"/>
                                          </p:val>
                                        </p:tav>
                                        <p:tav tm="100000">
                                          <p:val>
                                            <p:strVal val="#ppt_w"/>
                                          </p:val>
                                        </p:tav>
                                      </p:tavLst>
                                    </p:anim>
                                    <p:anim calcmode="lin" valueType="num">
                                      <p:cBhvr>
                                        <p:cTn id="27" dur="500" fill="hold"/>
                                        <p:tgtEl>
                                          <p:spTgt spid="272386"/>
                                        </p:tgtEl>
                                        <p:attrNameLst>
                                          <p:attrName>ppt_h</p:attrName>
                                        </p:attrNameLst>
                                      </p:cBhvr>
                                      <p:tavLst>
                                        <p:tav tm="0">
                                          <p:val>
                                            <p:strVal val="#ppt_h"/>
                                          </p:val>
                                        </p:tav>
                                        <p:tav tm="100000">
                                          <p:val>
                                            <p:strVal val="#ppt_h"/>
                                          </p:val>
                                        </p:tav>
                                      </p:tavLst>
                                    </p:anim>
                                    <p:anim calcmode="lin" valueType="num">
                                      <p:cBhvr>
                                        <p:cTn id="28" dur="500" fill="hold"/>
                                        <p:tgtEl>
                                          <p:spTgt spid="272386"/>
                                        </p:tgtEl>
                                        <p:attrNameLst>
                                          <p:attrName>ppt_x</p:attrName>
                                        </p:attrNameLst>
                                      </p:cBhvr>
                                      <p:tavLst>
                                        <p:tav tm="0">
                                          <p:val>
                                            <p:strVal val="#ppt_x-.2"/>
                                          </p:val>
                                        </p:tav>
                                        <p:tav tm="100000">
                                          <p:val>
                                            <p:strVal val="#ppt_x"/>
                                          </p:val>
                                        </p:tav>
                                      </p:tavLst>
                                    </p:anim>
                                    <p:anim calcmode="lin" valueType="num">
                                      <p:cBhvr>
                                        <p:cTn id="29" dur="500" fill="hold"/>
                                        <p:tgtEl>
                                          <p:spTgt spid="272386"/>
                                        </p:tgtEl>
                                        <p:attrNameLst>
                                          <p:attrName>ppt_y</p:attrName>
                                        </p:attrNameLst>
                                      </p:cBhvr>
                                      <p:tavLst>
                                        <p:tav tm="0">
                                          <p:val>
                                            <p:strVal val="#ppt_y"/>
                                          </p:val>
                                        </p:tav>
                                        <p:tav tm="100000">
                                          <p:val>
                                            <p:strVal val="#ppt_y"/>
                                          </p:val>
                                        </p:tav>
                                      </p:tavLst>
                                    </p:anim>
                                    <p:animEffect transition="in" filter="fade">
                                      <p:cBhvr>
                                        <p:cTn id="30" dur="500"/>
                                        <p:tgtEl>
                                          <p:spTgt spid="27238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272387"/>
                                        </p:tgtEl>
                                        <p:attrNameLst>
                                          <p:attrName>style.visibility</p:attrName>
                                        </p:attrNameLst>
                                      </p:cBhvr>
                                      <p:to>
                                        <p:strVal val="visible"/>
                                      </p:to>
                                    </p:set>
                                    <p:anim calcmode="lin" valueType="num">
                                      <p:cBhvr>
                                        <p:cTn id="42" dur="1000" fill="hold"/>
                                        <p:tgtEl>
                                          <p:spTgt spid="272387"/>
                                        </p:tgtEl>
                                        <p:attrNameLst>
                                          <p:attrName>ppt_w</p:attrName>
                                        </p:attrNameLst>
                                      </p:cBhvr>
                                      <p:tavLst>
                                        <p:tav tm="0">
                                          <p:val>
                                            <p:strVal val="#ppt_w*0.70"/>
                                          </p:val>
                                        </p:tav>
                                        <p:tav tm="100000">
                                          <p:val>
                                            <p:strVal val="#ppt_w"/>
                                          </p:val>
                                        </p:tav>
                                      </p:tavLst>
                                    </p:anim>
                                    <p:anim calcmode="lin" valueType="num">
                                      <p:cBhvr>
                                        <p:cTn id="43" dur="1000" fill="hold"/>
                                        <p:tgtEl>
                                          <p:spTgt spid="272387"/>
                                        </p:tgtEl>
                                        <p:attrNameLst>
                                          <p:attrName>ppt_h</p:attrName>
                                        </p:attrNameLst>
                                      </p:cBhvr>
                                      <p:tavLst>
                                        <p:tav tm="0">
                                          <p:val>
                                            <p:strVal val="#ppt_h"/>
                                          </p:val>
                                        </p:tav>
                                        <p:tav tm="100000">
                                          <p:val>
                                            <p:strVal val="#ppt_h"/>
                                          </p:val>
                                        </p:tav>
                                      </p:tavLst>
                                    </p:anim>
                                    <p:animEffect transition="in" filter="fade">
                                      <p:cBhvr>
                                        <p:cTn id="44" dur="1000"/>
                                        <p:tgtEl>
                                          <p:spTgt spid="272387"/>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Использованные информационные ресурсы</a:t>
            </a:r>
            <a:endParaRPr lang="ru-RU" dirty="0"/>
          </a:p>
        </p:txBody>
      </p:sp>
      <p:sp>
        <p:nvSpPr>
          <p:cNvPr id="3" name="Содержимое 2"/>
          <p:cNvSpPr>
            <a:spLocks noGrp="1"/>
          </p:cNvSpPr>
          <p:nvPr>
            <p:ph sz="quarter" idx="1"/>
          </p:nvPr>
        </p:nvSpPr>
        <p:spPr/>
        <p:txBody>
          <a:bodyPr/>
          <a:lstStyle/>
          <a:p>
            <a:r>
              <a:rPr lang="ru-RU" dirty="0" smtClean="0"/>
              <a:t>Физика, 7-11 </a:t>
            </a:r>
            <a:r>
              <a:rPr lang="ru-RU" dirty="0" err="1" smtClean="0"/>
              <a:t>кл</a:t>
            </a:r>
            <a:r>
              <a:rPr lang="ru-RU" dirty="0" smtClean="0"/>
              <a:t>. Библиотека наглядных пособий. 1С: Школа</a:t>
            </a:r>
          </a:p>
          <a:p>
            <a:r>
              <a:rPr lang="ru-RU" dirty="0" smtClean="0"/>
              <a:t>Физика, 10-11 </a:t>
            </a:r>
            <a:r>
              <a:rPr lang="ru-RU" dirty="0" err="1" smtClean="0"/>
              <a:t>кл</a:t>
            </a:r>
            <a:r>
              <a:rPr lang="ru-RU" dirty="0" smtClean="0"/>
              <a:t>. Подготовка к ЕГЭ. 1С: Школа</a:t>
            </a:r>
          </a:p>
          <a:p>
            <a:r>
              <a:rPr lang="ru-RU" dirty="0" smtClean="0"/>
              <a:t>Открытая Физика 2.6. </a:t>
            </a:r>
            <a:r>
              <a:rPr lang="ru-RU" dirty="0" err="1" smtClean="0"/>
              <a:t>Физикон</a:t>
            </a:r>
            <a:endParaRPr lang="ru-RU" dirty="0" smtClean="0"/>
          </a:p>
          <a:p>
            <a:r>
              <a:rPr lang="ru-RU" dirty="0" smtClean="0"/>
              <a:t>Учебники физики для 11 класса под редакцией А. А. </a:t>
            </a:r>
            <a:r>
              <a:rPr lang="ru-RU" dirty="0" err="1" smtClean="0"/>
              <a:t>Пинского</a:t>
            </a:r>
            <a:r>
              <a:rPr lang="ru-RU" dirty="0" smtClean="0"/>
              <a:t>, О. Ф. </a:t>
            </a:r>
            <a:r>
              <a:rPr lang="ru-RU" dirty="0" err="1" smtClean="0"/>
              <a:t>Кабардина</a:t>
            </a:r>
            <a:r>
              <a:rPr lang="ru-RU" dirty="0" smtClean="0"/>
              <a:t> и В. А. Касьянова и др.</a:t>
            </a:r>
            <a:endParaRPr lang="ru-RU" dirty="0"/>
          </a:p>
        </p:txBody>
      </p:sp>
      <p:sp>
        <p:nvSpPr>
          <p:cNvPr id="4" name="Управляющая кнопка: домой 3">
            <a:hlinkClick r:id="" action="ppaction://hlinkshowjump?jump=firstslide" highlightClick="1"/>
          </p:cNvPr>
          <p:cNvSpPr/>
          <p:nvPr/>
        </p:nvSpPr>
        <p:spPr>
          <a:xfrm>
            <a:off x="7500958" y="5429264"/>
            <a:ext cx="1042416" cy="1042416"/>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Работа с моделью </a:t>
            </a:r>
            <a:r>
              <a:rPr lang="ru-RU" sz="3200" dirty="0" smtClean="0">
                <a:hlinkClick r:id="rId2" action="ppaction://hlinkfile"/>
              </a:rPr>
              <a:t>«Фокусное расстояние линзы»</a:t>
            </a:r>
            <a:r>
              <a:rPr lang="ru-RU" sz="3200" dirty="0" smtClean="0"/>
              <a:t> (собирающая линза)</a:t>
            </a:r>
            <a:endParaRPr lang="ru-RU" sz="3200" dirty="0"/>
          </a:p>
        </p:txBody>
      </p:sp>
      <p:sp>
        <p:nvSpPr>
          <p:cNvPr id="5" name="Текст 4"/>
          <p:cNvSpPr>
            <a:spLocks noGrp="1"/>
          </p:cNvSpPr>
          <p:nvPr>
            <p:ph type="body" idx="1"/>
          </p:nvPr>
        </p:nvSpPr>
        <p:spPr>
          <a:xfrm>
            <a:off x="928662" y="1357298"/>
            <a:ext cx="7872442" cy="571504"/>
          </a:xfrm>
        </p:spPr>
        <p:txBody>
          <a:bodyPr/>
          <a:lstStyle/>
          <a:p>
            <a:r>
              <a:rPr lang="ru-RU" sz="1400" dirty="0" smtClean="0"/>
              <a:t>1. Иллюстрируется зависимость фокусного расстояния и оптической силы линзы от радиусов кривизны поверхностей и соотношения оптических плотностей вещества линзы и вещества среды. </a:t>
            </a:r>
            <a:endParaRPr lang="ru-RU" sz="1400" dirty="0"/>
          </a:p>
        </p:txBody>
      </p:sp>
      <p:sp>
        <p:nvSpPr>
          <p:cNvPr id="27" name="Текст 26"/>
          <p:cNvSpPr>
            <a:spLocks noGrp="1"/>
          </p:cNvSpPr>
          <p:nvPr>
            <p:ph type="body" sz="half" idx="3"/>
          </p:nvPr>
        </p:nvSpPr>
        <p:spPr>
          <a:xfrm>
            <a:off x="928662" y="2000240"/>
            <a:ext cx="7758138" cy="214314"/>
          </a:xfrm>
        </p:spPr>
        <p:txBody>
          <a:bodyPr/>
          <a:lstStyle/>
          <a:p>
            <a:r>
              <a:rPr lang="ru-RU" sz="1400" dirty="0" smtClean="0"/>
              <a:t>2.Иллюстрируется понятие фокуса собирающей линзы как главного, так и побочного.</a:t>
            </a:r>
            <a:endParaRPr lang="ru-RU" sz="1400" dirty="0"/>
          </a:p>
        </p:txBody>
      </p:sp>
      <p:pic>
        <p:nvPicPr>
          <p:cNvPr id="19" name="Содержимое 18" descr="фокус7.jpg"/>
          <p:cNvPicPr>
            <a:picLocks noGrp="1" noChangeAspect="1"/>
          </p:cNvPicPr>
          <p:nvPr>
            <p:ph sz="half" idx="2"/>
          </p:nvPr>
        </p:nvPicPr>
        <p:blipFill>
          <a:blip r:embed="rId3"/>
          <a:stretch>
            <a:fillRect/>
          </a:stretch>
        </p:blipFill>
        <p:spPr>
          <a:xfrm>
            <a:off x="914400" y="2444090"/>
            <a:ext cx="3733800" cy="3493820"/>
          </a:xfrm>
        </p:spPr>
      </p:pic>
      <p:pic>
        <p:nvPicPr>
          <p:cNvPr id="21" name="Рисунок 20" descr="Интерактивный.png"/>
          <p:cNvPicPr>
            <a:picLocks noChangeAspect="1"/>
          </p:cNvPicPr>
          <p:nvPr/>
        </p:nvPicPr>
        <p:blipFill>
          <a:blip r:embed="rId4"/>
          <a:stretch>
            <a:fillRect/>
          </a:stretch>
        </p:blipFill>
        <p:spPr>
          <a:xfrm>
            <a:off x="214282" y="6072206"/>
            <a:ext cx="536137" cy="536137"/>
          </a:xfrm>
          <a:prstGeom prst="rect">
            <a:avLst/>
          </a:prstGeom>
        </p:spPr>
      </p:pic>
      <p:pic>
        <p:nvPicPr>
          <p:cNvPr id="29" name="Содержимое 28" descr="фокус6.png"/>
          <p:cNvPicPr>
            <a:picLocks noGrp="1" noChangeAspect="1"/>
          </p:cNvPicPr>
          <p:nvPr>
            <p:ph sz="half" idx="4"/>
          </p:nvPr>
        </p:nvPicPr>
        <p:blipFill>
          <a:blip r:embed="rId5"/>
          <a:stretch>
            <a:fillRect/>
          </a:stretch>
        </p:blipFill>
        <p:spPr>
          <a:xfrm>
            <a:off x="4953000" y="2440560"/>
            <a:ext cx="3733800" cy="3500879"/>
          </a:xfrm>
        </p:spPr>
      </p:pic>
      <p:pic>
        <p:nvPicPr>
          <p:cNvPr id="30" name="Рисунок 29" descr="фокус5.jpg"/>
          <p:cNvPicPr>
            <a:picLocks noChangeAspect="1"/>
          </p:cNvPicPr>
          <p:nvPr/>
        </p:nvPicPr>
        <p:blipFill>
          <a:blip r:embed="rId6"/>
          <a:stretch>
            <a:fillRect/>
          </a:stretch>
        </p:blipFill>
        <p:spPr>
          <a:xfrm>
            <a:off x="4929190" y="2428868"/>
            <a:ext cx="3779044" cy="3529013"/>
          </a:xfrm>
          <a:prstGeom prst="rect">
            <a:avLst/>
          </a:prstGeom>
        </p:spPr>
      </p:pic>
      <p:pic>
        <p:nvPicPr>
          <p:cNvPr id="31" name="Рисунок 30" descr="фокус4.png"/>
          <p:cNvPicPr>
            <a:picLocks noChangeAspect="1"/>
          </p:cNvPicPr>
          <p:nvPr/>
        </p:nvPicPr>
        <p:blipFill>
          <a:blip r:embed="rId7"/>
          <a:stretch>
            <a:fillRect/>
          </a:stretch>
        </p:blipFill>
        <p:spPr>
          <a:xfrm>
            <a:off x="4929190" y="2428868"/>
            <a:ext cx="3772177" cy="3529272"/>
          </a:xfrm>
          <a:prstGeom prst="rect">
            <a:avLst/>
          </a:prstGeom>
        </p:spPr>
      </p:pic>
      <p:pic>
        <p:nvPicPr>
          <p:cNvPr id="32" name="Рисунок 31" descr="фокус3.jpg"/>
          <p:cNvPicPr>
            <a:picLocks noChangeAspect="1"/>
          </p:cNvPicPr>
          <p:nvPr/>
        </p:nvPicPr>
        <p:blipFill>
          <a:blip r:embed="rId8"/>
          <a:stretch>
            <a:fillRect/>
          </a:stretch>
        </p:blipFill>
        <p:spPr>
          <a:xfrm>
            <a:off x="4929190" y="2428868"/>
            <a:ext cx="3771900" cy="3529013"/>
          </a:xfrm>
          <a:prstGeom prst="rect">
            <a:avLst/>
          </a:prstGeom>
        </p:spPr>
      </p:pic>
      <p:pic>
        <p:nvPicPr>
          <p:cNvPr id="33" name="Рисунок 32" descr="фокус2.jpg"/>
          <p:cNvPicPr>
            <a:picLocks noChangeAspect="1"/>
          </p:cNvPicPr>
          <p:nvPr/>
        </p:nvPicPr>
        <p:blipFill>
          <a:blip r:embed="rId9"/>
          <a:stretch>
            <a:fillRect/>
          </a:stretch>
        </p:blipFill>
        <p:spPr>
          <a:xfrm>
            <a:off x="4929190" y="2428868"/>
            <a:ext cx="3779044" cy="3536156"/>
          </a:xfrm>
          <a:prstGeom prst="rect">
            <a:avLst/>
          </a:prstGeom>
        </p:spPr>
      </p:pic>
      <p:pic>
        <p:nvPicPr>
          <p:cNvPr id="34" name="Рисунок 33" descr="фокус1.jpg"/>
          <p:cNvPicPr>
            <a:picLocks noChangeAspect="1"/>
          </p:cNvPicPr>
          <p:nvPr/>
        </p:nvPicPr>
        <p:blipFill>
          <a:blip r:embed="rId10"/>
          <a:stretch>
            <a:fillRect/>
          </a:stretch>
        </p:blipFill>
        <p:spPr>
          <a:xfrm>
            <a:off x="4929190" y="2428868"/>
            <a:ext cx="3771900" cy="3521869"/>
          </a:xfrm>
          <a:prstGeom prst="rect">
            <a:avLst/>
          </a:prstGeom>
        </p:spPr>
      </p:pic>
      <p:sp>
        <p:nvSpPr>
          <p:cNvPr id="14" name="Управляющая кнопка: возврат 13">
            <a:hlinkClick r:id="rId11" action="ppaction://hlinksldjump" highlightClick="1"/>
          </p:cNvPr>
          <p:cNvSpPr>
            <a:spLocks noChangeAspect="1"/>
          </p:cNvSpPr>
          <p:nvPr/>
        </p:nvSpPr>
        <p:spPr>
          <a:xfrm>
            <a:off x="8215338" y="5857892"/>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p:cTn id="18" dur="500" fill="hold"/>
                                        <p:tgtEl>
                                          <p:spTgt spid="29"/>
                                        </p:tgtEl>
                                        <p:attrNameLst>
                                          <p:attrName>ppt_w</p:attrName>
                                        </p:attrNameLst>
                                      </p:cBhvr>
                                      <p:tavLst>
                                        <p:tav tm="0">
                                          <p:val>
                                            <p:fltVal val="0"/>
                                          </p:val>
                                        </p:tav>
                                        <p:tav tm="100000">
                                          <p:val>
                                            <p:strVal val="#ppt_w"/>
                                          </p:val>
                                        </p:tav>
                                      </p:tavLst>
                                    </p:anim>
                                    <p:anim calcmode="lin" valueType="num">
                                      <p:cBhvr>
                                        <p:cTn id="19" dur="500" fill="hold"/>
                                        <p:tgtEl>
                                          <p:spTgt spid="29"/>
                                        </p:tgtEl>
                                        <p:attrNameLst>
                                          <p:attrName>ppt_h</p:attrName>
                                        </p:attrNameLst>
                                      </p:cBhvr>
                                      <p:tavLst>
                                        <p:tav tm="0">
                                          <p:val>
                                            <p:fltVal val="0"/>
                                          </p:val>
                                        </p:tav>
                                        <p:tav tm="100000">
                                          <p:val>
                                            <p:strVal val="#ppt_h"/>
                                          </p:val>
                                        </p:tav>
                                      </p:tavLst>
                                    </p:anim>
                                    <p:animEffect transition="in" filter="fade">
                                      <p:cBhvr>
                                        <p:cTn id="20" dur="500"/>
                                        <p:tgtEl>
                                          <p:spTgt spid="29"/>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nodeType="click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Effect transition="in" filter="fade">
                                      <p:cBhvr>
                                        <p:cTn id="34" dur="500"/>
                                        <p:tgtEl>
                                          <p:spTgt spid="31"/>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nodeType="click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0" fill="hold" nodeType="click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500" fill="hold"/>
                                        <p:tgtEl>
                                          <p:spTgt spid="33"/>
                                        </p:tgtEl>
                                        <p:attrNameLst>
                                          <p:attrName>ppt_w</p:attrName>
                                        </p:attrNameLst>
                                      </p:cBhvr>
                                      <p:tavLst>
                                        <p:tav tm="0">
                                          <p:val>
                                            <p:fltVal val="0"/>
                                          </p:val>
                                        </p:tav>
                                        <p:tav tm="100000">
                                          <p:val>
                                            <p:strVal val="#ppt_w"/>
                                          </p:val>
                                        </p:tav>
                                      </p:tavLst>
                                    </p:anim>
                                    <p:anim calcmode="lin" valueType="num">
                                      <p:cBhvr>
                                        <p:cTn id="47" dur="500" fill="hold"/>
                                        <p:tgtEl>
                                          <p:spTgt spid="33"/>
                                        </p:tgtEl>
                                        <p:attrNameLst>
                                          <p:attrName>ppt_h</p:attrName>
                                        </p:attrNameLst>
                                      </p:cBhvr>
                                      <p:tavLst>
                                        <p:tav tm="0">
                                          <p:val>
                                            <p:fltVal val="0"/>
                                          </p:val>
                                        </p:tav>
                                        <p:tav tm="100000">
                                          <p:val>
                                            <p:strVal val="#ppt_h"/>
                                          </p:val>
                                        </p:tav>
                                      </p:tavLst>
                                    </p:anim>
                                    <p:animEffect transition="in" filter="fade">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53" presetClass="entr" presetSubtype="0" fill="hold" nodeType="click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27" grpId="0" build="p"/>
      <p:bldP spid="14"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Работа с моделью «Фокусное расстояние линзы» (рассеивающая линза)</a:t>
            </a:r>
            <a:endParaRPr lang="ru-RU" sz="3200" dirty="0"/>
          </a:p>
        </p:txBody>
      </p:sp>
      <p:sp>
        <p:nvSpPr>
          <p:cNvPr id="3" name="Текст 2"/>
          <p:cNvSpPr>
            <a:spLocks noGrp="1"/>
          </p:cNvSpPr>
          <p:nvPr>
            <p:ph type="body" idx="1"/>
          </p:nvPr>
        </p:nvSpPr>
        <p:spPr>
          <a:xfrm>
            <a:off x="914400" y="1447800"/>
            <a:ext cx="7801004" cy="409564"/>
          </a:xfrm>
        </p:spPr>
        <p:txBody>
          <a:bodyPr/>
          <a:lstStyle/>
          <a:p>
            <a:r>
              <a:rPr lang="ru-RU" sz="1400" dirty="0" smtClean="0"/>
              <a:t>1. Иллюстрируется зависимость фокусного расстояния и оптической силы линзы от радиусов кривизны поверхностей и соотношения оптических плотностей веществ линзы и вещества среды.</a:t>
            </a:r>
            <a:endParaRPr lang="ru-RU" dirty="0"/>
          </a:p>
        </p:txBody>
      </p:sp>
      <p:sp>
        <p:nvSpPr>
          <p:cNvPr id="11" name="Текст 10"/>
          <p:cNvSpPr>
            <a:spLocks noGrp="1"/>
          </p:cNvSpPr>
          <p:nvPr>
            <p:ph type="body" sz="half" idx="3"/>
          </p:nvPr>
        </p:nvSpPr>
        <p:spPr>
          <a:xfrm>
            <a:off x="928662" y="1857364"/>
            <a:ext cx="7091386" cy="285752"/>
          </a:xfrm>
        </p:spPr>
        <p:txBody>
          <a:bodyPr/>
          <a:lstStyle/>
          <a:p>
            <a:r>
              <a:rPr lang="ru-RU" sz="1400" dirty="0" smtClean="0"/>
              <a:t>2.Иллюстрируется понятие фокуса рассеивающей линзы как главного, так и побочного. </a:t>
            </a:r>
            <a:endParaRPr lang="ru-RU" dirty="0"/>
          </a:p>
        </p:txBody>
      </p:sp>
      <p:pic>
        <p:nvPicPr>
          <p:cNvPr id="14" name="Содержимое 13" descr="Рисунок 1.jpg"/>
          <p:cNvPicPr>
            <a:picLocks noGrp="1" noChangeAspect="1"/>
          </p:cNvPicPr>
          <p:nvPr>
            <p:ph sz="half" idx="2"/>
          </p:nvPr>
        </p:nvPicPr>
        <p:blipFill>
          <a:blip r:embed="rId2"/>
          <a:stretch>
            <a:fillRect/>
          </a:stretch>
        </p:blipFill>
        <p:spPr>
          <a:xfrm>
            <a:off x="914400" y="2440560"/>
            <a:ext cx="3733800" cy="3500879"/>
          </a:xfrm>
        </p:spPr>
      </p:pic>
      <p:pic>
        <p:nvPicPr>
          <p:cNvPr id="15" name="Содержимое 14" descr="Рисунок7.jpg"/>
          <p:cNvPicPr>
            <a:picLocks noGrp="1" noChangeAspect="1"/>
          </p:cNvPicPr>
          <p:nvPr>
            <p:ph sz="half" idx="4"/>
          </p:nvPr>
        </p:nvPicPr>
        <p:blipFill>
          <a:blip r:embed="rId3"/>
          <a:stretch>
            <a:fillRect/>
          </a:stretch>
        </p:blipFill>
        <p:spPr>
          <a:xfrm>
            <a:off x="4953000" y="2440781"/>
            <a:ext cx="3733800" cy="3500438"/>
          </a:xfrm>
        </p:spPr>
      </p:pic>
      <p:pic>
        <p:nvPicPr>
          <p:cNvPr id="16" name="Рисунок 15" descr="Рисунок6.png"/>
          <p:cNvPicPr>
            <a:picLocks noChangeAspect="1"/>
          </p:cNvPicPr>
          <p:nvPr/>
        </p:nvPicPr>
        <p:blipFill>
          <a:blip r:embed="rId4"/>
          <a:stretch>
            <a:fillRect/>
          </a:stretch>
        </p:blipFill>
        <p:spPr>
          <a:xfrm>
            <a:off x="4929190" y="2428868"/>
            <a:ext cx="3772177" cy="3522128"/>
          </a:xfrm>
          <a:prstGeom prst="rect">
            <a:avLst/>
          </a:prstGeom>
        </p:spPr>
      </p:pic>
      <p:pic>
        <p:nvPicPr>
          <p:cNvPr id="17" name="Рисунок 16" descr="Рисунок5.png"/>
          <p:cNvPicPr>
            <a:picLocks noChangeAspect="1"/>
          </p:cNvPicPr>
          <p:nvPr/>
        </p:nvPicPr>
        <p:blipFill>
          <a:blip r:embed="rId5"/>
          <a:stretch>
            <a:fillRect/>
          </a:stretch>
        </p:blipFill>
        <p:spPr>
          <a:xfrm>
            <a:off x="4929190" y="2428868"/>
            <a:ext cx="3779322" cy="3536416"/>
          </a:xfrm>
          <a:prstGeom prst="rect">
            <a:avLst/>
          </a:prstGeom>
        </p:spPr>
      </p:pic>
      <p:pic>
        <p:nvPicPr>
          <p:cNvPr id="18" name="Рисунок 17" descr="Рисунок4.jpg"/>
          <p:cNvPicPr>
            <a:picLocks noChangeAspect="1"/>
          </p:cNvPicPr>
          <p:nvPr/>
        </p:nvPicPr>
        <p:blipFill>
          <a:blip r:embed="rId6"/>
          <a:stretch>
            <a:fillRect/>
          </a:stretch>
        </p:blipFill>
        <p:spPr>
          <a:xfrm>
            <a:off x="4929190" y="2428868"/>
            <a:ext cx="3779044" cy="3536156"/>
          </a:xfrm>
          <a:prstGeom prst="rect">
            <a:avLst/>
          </a:prstGeom>
        </p:spPr>
      </p:pic>
      <p:pic>
        <p:nvPicPr>
          <p:cNvPr id="19" name="Рисунок 18" descr="Рисунок 3.jpg"/>
          <p:cNvPicPr>
            <a:picLocks noChangeAspect="1"/>
          </p:cNvPicPr>
          <p:nvPr/>
        </p:nvPicPr>
        <p:blipFill>
          <a:blip r:embed="rId7"/>
          <a:stretch>
            <a:fillRect/>
          </a:stretch>
        </p:blipFill>
        <p:spPr>
          <a:xfrm>
            <a:off x="4929190" y="2428868"/>
            <a:ext cx="3764756" cy="3536156"/>
          </a:xfrm>
          <a:prstGeom prst="rect">
            <a:avLst/>
          </a:prstGeom>
        </p:spPr>
      </p:pic>
      <p:pic>
        <p:nvPicPr>
          <p:cNvPr id="20" name="Рисунок 19" descr="Рисунок 2.png"/>
          <p:cNvPicPr>
            <a:picLocks noChangeAspect="1"/>
          </p:cNvPicPr>
          <p:nvPr/>
        </p:nvPicPr>
        <p:blipFill>
          <a:blip r:embed="rId8"/>
          <a:stretch>
            <a:fillRect/>
          </a:stretch>
        </p:blipFill>
        <p:spPr>
          <a:xfrm>
            <a:off x="4929190" y="2428868"/>
            <a:ext cx="3772177" cy="3536416"/>
          </a:xfrm>
          <a:prstGeom prst="rect">
            <a:avLst/>
          </a:prstGeom>
        </p:spPr>
      </p:pic>
      <p:sp>
        <p:nvSpPr>
          <p:cNvPr id="21" name="Управляющая кнопка: возврат 20">
            <a:hlinkClick r:id="rId9" action="ppaction://hlinksldjump" highlightClick="1"/>
          </p:cNvPr>
          <p:cNvSpPr>
            <a:spLocks noChangeAspect="1"/>
          </p:cNvSpPr>
          <p:nvPr/>
        </p:nvSpPr>
        <p:spPr>
          <a:xfrm>
            <a:off x="8215338" y="5857892"/>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descr="Интерактивный.png"/>
          <p:cNvPicPr>
            <a:picLocks noChangeAspect="1"/>
          </p:cNvPicPr>
          <p:nvPr/>
        </p:nvPicPr>
        <p:blipFill>
          <a:blip r:embed="rId10"/>
          <a:stretch>
            <a:fillRect/>
          </a:stretch>
        </p:blipFill>
        <p:spPr>
          <a:xfrm>
            <a:off x="285720" y="6072206"/>
            <a:ext cx="536137" cy="53613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0" fill="hold" nodeType="click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53" presetClass="entr" presetSubtype="0"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build="p"/>
      <p:bldP spid="21"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66"/>
            <a:ext cx="8715404" cy="1143000"/>
          </a:xfrm>
        </p:spPr>
        <p:txBody>
          <a:bodyPr>
            <a:noAutofit/>
          </a:bodyPr>
          <a:lstStyle/>
          <a:p>
            <a:r>
              <a:rPr lang="ru-RU" sz="2800" dirty="0" smtClean="0"/>
              <a:t>Характер и положение изображения протяжённого объекта в зависимости от положения этого объекта относительно собирающей линзы</a:t>
            </a:r>
            <a:endParaRPr lang="ru-RU" sz="2800" dirty="0"/>
          </a:p>
        </p:txBody>
      </p:sp>
      <p:pic>
        <p:nvPicPr>
          <p:cNvPr id="4" name="Picture 1"/>
          <p:cNvPicPr>
            <a:picLocks noChangeAspect="1" noChangeArrowheads="1"/>
          </p:cNvPicPr>
          <p:nvPr/>
        </p:nvPicPr>
        <p:blipFill>
          <a:blip r:embed="rId2"/>
          <a:srcRect/>
          <a:stretch>
            <a:fillRect/>
          </a:stretch>
        </p:blipFill>
        <p:spPr bwMode="auto">
          <a:xfrm>
            <a:off x="1500166" y="1571612"/>
            <a:ext cx="6591300" cy="4914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857232"/>
            <a:ext cx="8429652" cy="857256"/>
          </a:xfrm>
        </p:spPr>
        <p:txBody>
          <a:bodyPr>
            <a:noAutofit/>
          </a:bodyPr>
          <a:lstStyle/>
          <a:p>
            <a:r>
              <a:rPr lang="ru-RU" sz="2800" dirty="0" smtClean="0"/>
              <a:t>Характер и положение изображения протяжённого объекта в зависимости от положения этого объекта относительно собирающей линзы</a:t>
            </a:r>
            <a:endParaRPr lang="ru-RU" sz="2800" dirty="0"/>
          </a:p>
        </p:txBody>
      </p:sp>
      <p:sp>
        <p:nvSpPr>
          <p:cNvPr id="3" name="Содержимое 2"/>
          <p:cNvSpPr>
            <a:spLocks noGrp="1"/>
          </p:cNvSpPr>
          <p:nvPr>
            <p:ph sz="quarter" idx="1"/>
          </p:nvPr>
        </p:nvSpPr>
        <p:spPr>
          <a:xfrm>
            <a:off x="714348" y="1714488"/>
            <a:ext cx="7972452" cy="4572000"/>
          </a:xfrm>
        </p:spPr>
        <p:txBody>
          <a:bodyPr>
            <a:normAutofit fontScale="92500"/>
          </a:bodyPr>
          <a:lstStyle/>
          <a:p>
            <a:r>
              <a:rPr lang="ru-RU" dirty="0" smtClean="0"/>
              <a:t>Собирающая линза даёт как действительные, так и мнимые изображения, как прямые, так и перевёрнутые, как уменьшенные, так и увеличенные.</a:t>
            </a:r>
          </a:p>
          <a:p>
            <a:r>
              <a:rPr lang="ru-RU" dirty="0" smtClean="0"/>
              <a:t>По мере приближения предмета к линзе размеры изображения увеличиваются, изображение удаляется от линзы в бесконечность при </a:t>
            </a:r>
            <a:r>
              <a:rPr lang="en-US" i="1" dirty="0" smtClean="0"/>
              <a:t>d</a:t>
            </a:r>
            <a:r>
              <a:rPr lang="ru-RU" i="1" dirty="0" smtClean="0"/>
              <a:t> = </a:t>
            </a:r>
            <a:r>
              <a:rPr lang="en-US" i="1" dirty="0" smtClean="0"/>
              <a:t>F</a:t>
            </a:r>
            <a:r>
              <a:rPr lang="ru-RU" dirty="0" smtClean="0"/>
              <a:t>. При </a:t>
            </a:r>
            <a:r>
              <a:rPr lang="en-US" i="1" dirty="0" smtClean="0"/>
              <a:t>d</a:t>
            </a:r>
            <a:r>
              <a:rPr lang="ru-RU" i="1" dirty="0" smtClean="0"/>
              <a:t> &lt; </a:t>
            </a:r>
            <a:r>
              <a:rPr lang="en-US" i="1" dirty="0" smtClean="0"/>
              <a:t>F</a:t>
            </a:r>
            <a:r>
              <a:rPr lang="ru-RU" dirty="0" smtClean="0"/>
              <a:t> по мере приближения к оптическому центру получается изменяющееся в размерах мнимое изображение.</a:t>
            </a:r>
          </a:p>
          <a:p>
            <a:r>
              <a:rPr lang="ru-RU" dirty="0" smtClean="0"/>
              <a:t>Штриховкой показаны области существования изображения: справа – действительных, слева – мнимых.</a:t>
            </a:r>
            <a:endParaRPr lang="ru-RU"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274638"/>
            <a:ext cx="8043890" cy="1654164"/>
          </a:xfrm>
        </p:spPr>
        <p:txBody>
          <a:bodyPr>
            <a:normAutofit/>
          </a:bodyPr>
          <a:lstStyle/>
          <a:p>
            <a:r>
              <a:rPr lang="ru-RU" sz="2800" dirty="0" smtClean="0"/>
              <a:t>Характер и положение изображения протяжённого объекта в зависимости от положения этого объекта относительно рассеивающей линзы</a:t>
            </a:r>
            <a:endParaRPr lang="ru-RU" sz="2800" dirty="0"/>
          </a:p>
        </p:txBody>
      </p:sp>
      <p:pic>
        <p:nvPicPr>
          <p:cNvPr id="53249" name="Picture 1"/>
          <p:cNvPicPr>
            <a:picLocks noChangeAspect="1" noChangeArrowheads="1"/>
          </p:cNvPicPr>
          <p:nvPr/>
        </p:nvPicPr>
        <p:blipFill>
          <a:blip r:embed="rId2"/>
          <a:srcRect/>
          <a:stretch>
            <a:fillRect/>
          </a:stretch>
        </p:blipFill>
        <p:spPr bwMode="auto">
          <a:xfrm>
            <a:off x="1785918" y="1928802"/>
            <a:ext cx="6072188" cy="4371975"/>
          </a:xfrm>
          <a:prstGeom prst="rect">
            <a:avLst/>
          </a:prstGeom>
          <a:noFill/>
          <a:ln w="9525">
            <a:noFill/>
            <a:miter lim="800000"/>
            <a:headEnd/>
            <a:tailEnd/>
          </a:ln>
          <a:effectLst/>
        </p:spPr>
      </p:pic>
      <p:sp>
        <p:nvSpPr>
          <p:cNvPr id="4" name="Управляющая кнопка: возврат 3">
            <a:hlinkClick r:id="" action="ppaction://hlinkshowjump?jump=lastslideviewed" highlightClick="1"/>
          </p:cNvPr>
          <p:cNvSpPr>
            <a:spLocks noChangeAspect="1"/>
          </p:cNvSpPr>
          <p:nvPr/>
        </p:nvSpPr>
        <p:spPr>
          <a:xfrm>
            <a:off x="8143900" y="5929330"/>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71480"/>
            <a:ext cx="8229600" cy="1143000"/>
          </a:xfrm>
        </p:spPr>
        <p:txBody>
          <a:bodyPr>
            <a:noAutofit/>
          </a:bodyPr>
          <a:lstStyle/>
          <a:p>
            <a:r>
              <a:rPr lang="ru-RU" sz="2800" dirty="0" smtClean="0"/>
              <a:t>Характер и положение изображения протяжённого объекта в зависимости от положения этого объекта относительно рассеивающей линзы</a:t>
            </a:r>
            <a:endParaRPr lang="ru-RU" sz="2800" dirty="0"/>
          </a:p>
        </p:txBody>
      </p:sp>
      <p:sp>
        <p:nvSpPr>
          <p:cNvPr id="3" name="Содержимое 2"/>
          <p:cNvSpPr>
            <a:spLocks noGrp="1"/>
          </p:cNvSpPr>
          <p:nvPr>
            <p:ph sz="quarter" idx="1"/>
          </p:nvPr>
        </p:nvSpPr>
        <p:spPr>
          <a:xfrm>
            <a:off x="857224" y="1785926"/>
            <a:ext cx="7772400" cy="4572000"/>
          </a:xfrm>
        </p:spPr>
        <p:txBody>
          <a:bodyPr>
            <a:normAutofit/>
          </a:bodyPr>
          <a:lstStyle/>
          <a:p>
            <a:r>
              <a:rPr lang="ru-RU" dirty="0" smtClean="0"/>
              <a:t>Рассеивающая линза даёт только мнимые прямые уменьшенные изображения. </a:t>
            </a:r>
          </a:p>
          <a:p>
            <a:r>
              <a:rPr lang="ru-RU" dirty="0" smtClean="0"/>
              <a:t>По мере приближения предмета к рассеивающей линзе размеры изображения увеличиваются, изображение приближается к оптическому центру линзы. При </a:t>
            </a:r>
            <a:r>
              <a:rPr lang="en-US" i="1" dirty="0" smtClean="0"/>
              <a:t>d</a:t>
            </a:r>
            <a:r>
              <a:rPr lang="ru-RU" i="1" dirty="0" smtClean="0"/>
              <a:t> = </a:t>
            </a:r>
            <a:r>
              <a:rPr lang="en-US" i="1" dirty="0" smtClean="0"/>
              <a:t>F</a:t>
            </a:r>
            <a:r>
              <a:rPr lang="ru-RU" i="1" dirty="0" smtClean="0"/>
              <a:t> </a:t>
            </a:r>
            <a:r>
              <a:rPr lang="ru-RU" dirty="0" smtClean="0"/>
              <a:t>изображение в рассеивающей линзе есть.</a:t>
            </a:r>
          </a:p>
          <a:p>
            <a:r>
              <a:rPr lang="ru-RU" dirty="0" smtClean="0"/>
              <a:t>Штриховкой показана область существования мнимых изображений в рассеивающей линзе.</a:t>
            </a:r>
          </a:p>
          <a:p>
            <a:endParaRPr lang="ru-RU"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Построение изображения точки в собирающей линзе</a:t>
            </a:r>
            <a:endParaRPr lang="ru-RU" dirty="0"/>
          </a:p>
        </p:txBody>
      </p:sp>
      <p:pic>
        <p:nvPicPr>
          <p:cNvPr id="4" name="Содержимое 3" descr="Рисунок5.png"/>
          <p:cNvPicPr>
            <a:picLocks noGrp="1" noChangeAspect="1"/>
          </p:cNvPicPr>
          <p:nvPr>
            <p:ph sz="quarter" idx="1"/>
          </p:nvPr>
        </p:nvPicPr>
        <p:blipFill>
          <a:blip r:embed="rId2"/>
          <a:stretch>
            <a:fillRect/>
          </a:stretch>
        </p:blipFill>
        <p:spPr>
          <a:xfrm>
            <a:off x="1142976" y="1643050"/>
            <a:ext cx="7093527" cy="4572000"/>
          </a:xfrm>
        </p:spPr>
      </p:pic>
      <p:pic>
        <p:nvPicPr>
          <p:cNvPr id="5" name="Рисунок 4" descr="Рисунок4.png"/>
          <p:cNvPicPr>
            <a:picLocks noChangeAspect="1"/>
          </p:cNvPicPr>
          <p:nvPr/>
        </p:nvPicPr>
        <p:blipFill>
          <a:blip r:embed="rId3"/>
          <a:stretch>
            <a:fillRect/>
          </a:stretch>
        </p:blipFill>
        <p:spPr>
          <a:xfrm>
            <a:off x="1142976" y="1500174"/>
            <a:ext cx="7314286" cy="4704762"/>
          </a:xfrm>
          <a:prstGeom prst="rect">
            <a:avLst/>
          </a:prstGeom>
        </p:spPr>
      </p:pic>
      <p:pic>
        <p:nvPicPr>
          <p:cNvPr id="6" name="Содержимое 3" descr="Интерактивный.png"/>
          <p:cNvPicPr>
            <a:picLocks noChangeAspect="1"/>
          </p:cNvPicPr>
          <p:nvPr/>
        </p:nvPicPr>
        <p:blipFill>
          <a:blip r:embed="rId4"/>
          <a:stretch>
            <a:fillRect/>
          </a:stretch>
        </p:blipFill>
        <p:spPr>
          <a:xfrm>
            <a:off x="285720" y="6072206"/>
            <a:ext cx="536137" cy="536137"/>
          </a:xfrm>
          <a:prstGeom prst="rect">
            <a:avLst/>
          </a:prstGeom>
        </p:spPr>
      </p:pic>
      <p:pic>
        <p:nvPicPr>
          <p:cNvPr id="7" name="Рисунок 6" descr="Рисунок9.png"/>
          <p:cNvPicPr>
            <a:picLocks noChangeAspect="1"/>
          </p:cNvPicPr>
          <p:nvPr/>
        </p:nvPicPr>
        <p:blipFill>
          <a:blip r:embed="rId5"/>
          <a:stretch>
            <a:fillRect/>
          </a:stretch>
        </p:blipFill>
        <p:spPr>
          <a:xfrm>
            <a:off x="1142976" y="1500174"/>
            <a:ext cx="7314286" cy="4714286"/>
          </a:xfrm>
          <a:prstGeom prst="rect">
            <a:avLst/>
          </a:prstGeom>
        </p:spPr>
      </p:pic>
      <p:pic>
        <p:nvPicPr>
          <p:cNvPr id="8" name="Рисунок 7" descr="Рисунок8.png"/>
          <p:cNvPicPr>
            <a:picLocks noChangeAspect="1"/>
          </p:cNvPicPr>
          <p:nvPr/>
        </p:nvPicPr>
        <p:blipFill>
          <a:blip r:embed="rId6"/>
          <a:stretch>
            <a:fillRect/>
          </a:stretch>
        </p:blipFill>
        <p:spPr>
          <a:xfrm>
            <a:off x="1142976" y="1500174"/>
            <a:ext cx="7314286" cy="4714286"/>
          </a:xfrm>
          <a:prstGeom prst="rect">
            <a:avLst/>
          </a:prstGeom>
        </p:spPr>
      </p:pic>
      <p:pic>
        <p:nvPicPr>
          <p:cNvPr id="9" name="Рисунок 8" descr="Рисунок7.png"/>
          <p:cNvPicPr>
            <a:picLocks noChangeAspect="1"/>
          </p:cNvPicPr>
          <p:nvPr/>
        </p:nvPicPr>
        <p:blipFill>
          <a:blip r:embed="rId7"/>
          <a:stretch>
            <a:fillRect/>
          </a:stretch>
        </p:blipFill>
        <p:spPr>
          <a:xfrm>
            <a:off x="1142976" y="1500174"/>
            <a:ext cx="7314286" cy="4704762"/>
          </a:xfrm>
          <a:prstGeom prst="rect">
            <a:avLst/>
          </a:prstGeom>
        </p:spPr>
      </p:pic>
      <p:pic>
        <p:nvPicPr>
          <p:cNvPr id="10" name="Рисунок 9" descr="Рисунок6.png"/>
          <p:cNvPicPr>
            <a:picLocks noChangeAspect="1"/>
          </p:cNvPicPr>
          <p:nvPr/>
        </p:nvPicPr>
        <p:blipFill>
          <a:blip r:embed="rId8"/>
          <a:stretch>
            <a:fillRect/>
          </a:stretch>
        </p:blipFill>
        <p:spPr>
          <a:xfrm>
            <a:off x="1142976" y="1500174"/>
            <a:ext cx="7314286" cy="4714286"/>
          </a:xfrm>
          <a:prstGeom prst="rect">
            <a:avLst/>
          </a:prstGeom>
        </p:spPr>
      </p:pic>
      <p:pic>
        <p:nvPicPr>
          <p:cNvPr id="11" name="Содержимое 6" descr="точка на ГОО1.jpg"/>
          <p:cNvPicPr>
            <a:picLocks noChangeAspect="1"/>
          </p:cNvPicPr>
          <p:nvPr/>
        </p:nvPicPr>
        <p:blipFill>
          <a:blip r:embed="rId9"/>
          <a:stretch>
            <a:fillRect/>
          </a:stretch>
        </p:blipFill>
        <p:spPr>
          <a:xfrm>
            <a:off x="1142976" y="1500174"/>
            <a:ext cx="7344387" cy="4728187"/>
          </a:xfrm>
          <a:prstGeom prst="rect">
            <a:avLst/>
          </a:prstGeom>
        </p:spPr>
      </p:pic>
      <p:sp>
        <p:nvSpPr>
          <p:cNvPr id="12" name="Управляющая кнопка: возврат 11">
            <a:hlinkClick r:id="rId10" action="ppaction://hlinksldjump" highlightClick="1"/>
          </p:cNvPr>
          <p:cNvSpPr>
            <a:spLocks noChangeAspect="1"/>
          </p:cNvSpPr>
          <p:nvPr/>
        </p:nvSpPr>
        <p:spPr>
          <a:xfrm>
            <a:off x="8143900" y="5857892"/>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Построение изображения точки в рассеивающей линзе</a:t>
            </a:r>
            <a:endParaRPr lang="ru-RU" dirty="0"/>
          </a:p>
        </p:txBody>
      </p:sp>
      <p:pic>
        <p:nvPicPr>
          <p:cNvPr id="7" name="Содержимое 6" descr="Рисунок11.png"/>
          <p:cNvPicPr>
            <a:picLocks noGrp="1" noChangeAspect="1"/>
          </p:cNvPicPr>
          <p:nvPr>
            <p:ph sz="quarter" idx="1"/>
          </p:nvPr>
        </p:nvPicPr>
        <p:blipFill>
          <a:blip r:embed="rId2"/>
          <a:stretch>
            <a:fillRect/>
          </a:stretch>
        </p:blipFill>
        <p:spPr>
          <a:xfrm>
            <a:off x="1285852" y="1571612"/>
            <a:ext cx="7107887" cy="4572000"/>
          </a:xfrm>
        </p:spPr>
      </p:pic>
      <p:pic>
        <p:nvPicPr>
          <p:cNvPr id="4" name="Рисунок 3" descr="Интерактивный.png"/>
          <p:cNvPicPr>
            <a:picLocks noChangeAspect="1"/>
          </p:cNvPicPr>
          <p:nvPr/>
        </p:nvPicPr>
        <p:blipFill>
          <a:blip r:embed="rId3"/>
          <a:stretch>
            <a:fillRect/>
          </a:stretch>
        </p:blipFill>
        <p:spPr>
          <a:xfrm>
            <a:off x="285720" y="6072206"/>
            <a:ext cx="536137" cy="536137"/>
          </a:xfrm>
          <a:prstGeom prst="rect">
            <a:avLst/>
          </a:prstGeom>
        </p:spPr>
      </p:pic>
      <p:pic>
        <p:nvPicPr>
          <p:cNvPr id="8" name="Рисунок 7" descr="Рисунок12.png"/>
          <p:cNvPicPr>
            <a:picLocks noChangeAspect="1"/>
          </p:cNvPicPr>
          <p:nvPr/>
        </p:nvPicPr>
        <p:blipFill>
          <a:blip r:embed="rId4"/>
          <a:stretch>
            <a:fillRect/>
          </a:stretch>
        </p:blipFill>
        <p:spPr>
          <a:xfrm>
            <a:off x="1071538" y="1428736"/>
            <a:ext cx="7314286" cy="4704762"/>
          </a:xfrm>
          <a:prstGeom prst="rect">
            <a:avLst/>
          </a:prstGeom>
        </p:spPr>
      </p:pic>
      <p:pic>
        <p:nvPicPr>
          <p:cNvPr id="6" name="Рисунок 5" descr="точка на ГОО2.png"/>
          <p:cNvPicPr>
            <a:picLocks noChangeAspect="1"/>
          </p:cNvPicPr>
          <p:nvPr/>
        </p:nvPicPr>
        <p:blipFill>
          <a:blip r:embed="rId5"/>
          <a:stretch>
            <a:fillRect/>
          </a:stretch>
        </p:blipFill>
        <p:spPr>
          <a:xfrm>
            <a:off x="1071538" y="1428736"/>
            <a:ext cx="7314286" cy="4714286"/>
          </a:xfrm>
          <a:prstGeom prst="rect">
            <a:avLst/>
          </a:prstGeom>
        </p:spPr>
      </p:pic>
      <p:sp>
        <p:nvSpPr>
          <p:cNvPr id="9" name="Управляющая кнопка: возврат 8">
            <a:hlinkClick r:id="rId6" action="ppaction://hlinksldjump" highlightClick="1"/>
          </p:cNvPr>
          <p:cNvSpPr>
            <a:spLocks noChangeAspect="1"/>
          </p:cNvSpPr>
          <p:nvPr/>
        </p:nvSpPr>
        <p:spPr>
          <a:xfrm>
            <a:off x="8072462" y="5857892"/>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Построение изображения стрелки в собирающей линзе</a:t>
            </a:r>
            <a:endParaRPr lang="ru-RU" dirty="0"/>
          </a:p>
        </p:txBody>
      </p:sp>
      <p:sp>
        <p:nvSpPr>
          <p:cNvPr id="3" name="Содержимое 2"/>
          <p:cNvSpPr>
            <a:spLocks noGrp="1"/>
          </p:cNvSpPr>
          <p:nvPr>
            <p:ph sz="quarter" idx="1"/>
          </p:nvPr>
        </p:nvSpPr>
        <p:spPr>
          <a:xfrm>
            <a:off x="1071538" y="1500174"/>
            <a:ext cx="7286676" cy="4519626"/>
          </a:xfrm>
        </p:spPr>
        <p:txBody>
          <a:bodyPr/>
          <a:lstStyle/>
          <a:p>
            <a:r>
              <a:rPr lang="ru-RU" dirty="0" smtClean="0"/>
              <a:t>Изображение протяжённого предмета складывается из изображений отдельных точек этого предмета.</a:t>
            </a:r>
          </a:p>
          <a:p>
            <a:endParaRPr lang="ru-RU" dirty="0"/>
          </a:p>
        </p:txBody>
      </p:sp>
      <p:pic>
        <p:nvPicPr>
          <p:cNvPr id="4" name="Рисунок 3" descr="Интерактивный.png"/>
          <p:cNvPicPr>
            <a:picLocks noChangeAspect="1"/>
          </p:cNvPicPr>
          <p:nvPr/>
        </p:nvPicPr>
        <p:blipFill>
          <a:blip r:embed="rId2"/>
          <a:stretch>
            <a:fillRect/>
          </a:stretch>
        </p:blipFill>
        <p:spPr>
          <a:xfrm>
            <a:off x="285720" y="6072206"/>
            <a:ext cx="536137" cy="536137"/>
          </a:xfrm>
          <a:prstGeom prst="rect">
            <a:avLst/>
          </a:prstGeom>
        </p:spPr>
      </p:pic>
      <p:pic>
        <p:nvPicPr>
          <p:cNvPr id="5" name="Рисунок 4" descr="Рисунок21.png"/>
          <p:cNvPicPr>
            <a:picLocks noChangeAspect="1"/>
          </p:cNvPicPr>
          <p:nvPr/>
        </p:nvPicPr>
        <p:blipFill>
          <a:blip r:embed="rId3"/>
          <a:stretch>
            <a:fillRect/>
          </a:stretch>
        </p:blipFill>
        <p:spPr>
          <a:xfrm>
            <a:off x="1000100" y="1571612"/>
            <a:ext cx="7304762" cy="4704762"/>
          </a:xfrm>
          <a:prstGeom prst="rect">
            <a:avLst/>
          </a:prstGeom>
        </p:spPr>
      </p:pic>
      <p:pic>
        <p:nvPicPr>
          <p:cNvPr id="6" name="Рисунок 5" descr="Рисунок20.png"/>
          <p:cNvPicPr>
            <a:picLocks noChangeAspect="1"/>
          </p:cNvPicPr>
          <p:nvPr/>
        </p:nvPicPr>
        <p:blipFill>
          <a:blip r:embed="rId4"/>
          <a:stretch>
            <a:fillRect/>
          </a:stretch>
        </p:blipFill>
        <p:spPr>
          <a:xfrm>
            <a:off x="1000100" y="1571612"/>
            <a:ext cx="7314286" cy="4704762"/>
          </a:xfrm>
          <a:prstGeom prst="rect">
            <a:avLst/>
          </a:prstGeom>
        </p:spPr>
      </p:pic>
      <p:pic>
        <p:nvPicPr>
          <p:cNvPr id="7" name="Рисунок 6" descr="Рисунок19.png"/>
          <p:cNvPicPr>
            <a:picLocks noChangeAspect="1"/>
          </p:cNvPicPr>
          <p:nvPr/>
        </p:nvPicPr>
        <p:blipFill>
          <a:blip r:embed="rId5"/>
          <a:stretch>
            <a:fillRect/>
          </a:stretch>
        </p:blipFill>
        <p:spPr>
          <a:xfrm>
            <a:off x="1000100" y="1571612"/>
            <a:ext cx="7314286" cy="4714286"/>
          </a:xfrm>
          <a:prstGeom prst="rect">
            <a:avLst/>
          </a:prstGeom>
        </p:spPr>
      </p:pic>
      <p:pic>
        <p:nvPicPr>
          <p:cNvPr id="8" name="Рисунок 7" descr="Рисунок18.png"/>
          <p:cNvPicPr>
            <a:picLocks noChangeAspect="1"/>
          </p:cNvPicPr>
          <p:nvPr/>
        </p:nvPicPr>
        <p:blipFill>
          <a:blip r:embed="rId6"/>
          <a:stretch>
            <a:fillRect/>
          </a:stretch>
        </p:blipFill>
        <p:spPr>
          <a:xfrm>
            <a:off x="1000100" y="1571612"/>
            <a:ext cx="7314286" cy="4704762"/>
          </a:xfrm>
          <a:prstGeom prst="rect">
            <a:avLst/>
          </a:prstGeom>
        </p:spPr>
      </p:pic>
      <p:pic>
        <p:nvPicPr>
          <p:cNvPr id="9" name="Рисунок 8" descr="Рисунок17.png"/>
          <p:cNvPicPr>
            <a:picLocks noChangeAspect="1"/>
          </p:cNvPicPr>
          <p:nvPr/>
        </p:nvPicPr>
        <p:blipFill>
          <a:blip r:embed="rId7"/>
          <a:stretch>
            <a:fillRect/>
          </a:stretch>
        </p:blipFill>
        <p:spPr>
          <a:xfrm>
            <a:off x="1000100" y="1571612"/>
            <a:ext cx="7314286" cy="4704762"/>
          </a:xfrm>
          <a:prstGeom prst="rect">
            <a:avLst/>
          </a:prstGeom>
        </p:spPr>
      </p:pic>
      <p:pic>
        <p:nvPicPr>
          <p:cNvPr id="10" name="Рисунок 9" descr="Рисунок16.png"/>
          <p:cNvPicPr>
            <a:picLocks noChangeAspect="1"/>
          </p:cNvPicPr>
          <p:nvPr/>
        </p:nvPicPr>
        <p:blipFill>
          <a:blip r:embed="rId8"/>
          <a:stretch>
            <a:fillRect/>
          </a:stretch>
        </p:blipFill>
        <p:spPr>
          <a:xfrm>
            <a:off x="1000100" y="1571612"/>
            <a:ext cx="7314286" cy="4704762"/>
          </a:xfrm>
          <a:prstGeom prst="rect">
            <a:avLst/>
          </a:prstGeom>
        </p:spPr>
      </p:pic>
      <p:pic>
        <p:nvPicPr>
          <p:cNvPr id="11" name="Рисунок 10" descr="Рисунок15.png"/>
          <p:cNvPicPr>
            <a:picLocks noChangeAspect="1"/>
          </p:cNvPicPr>
          <p:nvPr/>
        </p:nvPicPr>
        <p:blipFill>
          <a:blip r:embed="rId9"/>
          <a:stretch>
            <a:fillRect/>
          </a:stretch>
        </p:blipFill>
        <p:spPr>
          <a:xfrm>
            <a:off x="1000100" y="1571612"/>
            <a:ext cx="7304762" cy="4714286"/>
          </a:xfrm>
          <a:prstGeom prst="rect">
            <a:avLst/>
          </a:prstGeom>
        </p:spPr>
      </p:pic>
      <p:sp>
        <p:nvSpPr>
          <p:cNvPr id="12" name="Управляющая кнопка: возврат 11">
            <a:hlinkClick r:id="rId10" action="ppaction://hlinksldjump" highlightClick="1"/>
          </p:cNvPr>
          <p:cNvSpPr>
            <a:spLocks noChangeAspect="1"/>
          </p:cNvSpPr>
          <p:nvPr/>
        </p:nvSpPr>
        <p:spPr>
          <a:xfrm>
            <a:off x="8143900" y="5929330"/>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Построение изображения стрелки в рассеивающей линзе</a:t>
            </a:r>
            <a:endParaRPr lang="ru-RU" dirty="0"/>
          </a:p>
        </p:txBody>
      </p:sp>
      <p:pic>
        <p:nvPicPr>
          <p:cNvPr id="5" name="Содержимое 4" descr="Рисунок8.jpg"/>
          <p:cNvPicPr>
            <a:picLocks noGrp="1" noChangeAspect="1"/>
          </p:cNvPicPr>
          <p:nvPr>
            <p:ph sz="quarter" idx="1"/>
          </p:nvPr>
        </p:nvPicPr>
        <p:blipFill>
          <a:blip r:embed="rId2"/>
          <a:stretch>
            <a:fillRect/>
          </a:stretch>
        </p:blipFill>
        <p:spPr>
          <a:xfrm>
            <a:off x="1142976" y="1571612"/>
            <a:ext cx="7107887" cy="4572000"/>
          </a:xfrm>
        </p:spPr>
      </p:pic>
      <p:pic>
        <p:nvPicPr>
          <p:cNvPr id="4" name="Рисунок 3" descr="Интерактивный.png"/>
          <p:cNvPicPr>
            <a:picLocks noChangeAspect="1"/>
          </p:cNvPicPr>
          <p:nvPr/>
        </p:nvPicPr>
        <p:blipFill>
          <a:blip r:embed="rId3"/>
          <a:stretch>
            <a:fillRect/>
          </a:stretch>
        </p:blipFill>
        <p:spPr>
          <a:xfrm>
            <a:off x="214282" y="6000768"/>
            <a:ext cx="536137" cy="536137"/>
          </a:xfrm>
          <a:prstGeom prst="rect">
            <a:avLst/>
          </a:prstGeom>
        </p:spPr>
      </p:pic>
      <p:pic>
        <p:nvPicPr>
          <p:cNvPr id="6" name="Рисунок 5" descr="Рисунок7.jpg"/>
          <p:cNvPicPr>
            <a:picLocks noChangeAspect="1"/>
          </p:cNvPicPr>
          <p:nvPr/>
        </p:nvPicPr>
        <p:blipFill>
          <a:blip r:embed="rId4"/>
          <a:stretch>
            <a:fillRect/>
          </a:stretch>
        </p:blipFill>
        <p:spPr>
          <a:xfrm>
            <a:off x="928662" y="1428736"/>
            <a:ext cx="7315200" cy="4714875"/>
          </a:xfrm>
          <a:prstGeom prst="rect">
            <a:avLst/>
          </a:prstGeom>
        </p:spPr>
      </p:pic>
      <p:pic>
        <p:nvPicPr>
          <p:cNvPr id="7" name="Рисунок 6" descr="Рисунок6.jpg"/>
          <p:cNvPicPr>
            <a:picLocks noChangeAspect="1"/>
          </p:cNvPicPr>
          <p:nvPr/>
        </p:nvPicPr>
        <p:blipFill>
          <a:blip r:embed="rId5"/>
          <a:stretch>
            <a:fillRect/>
          </a:stretch>
        </p:blipFill>
        <p:spPr>
          <a:xfrm>
            <a:off x="928662" y="1428736"/>
            <a:ext cx="7315200" cy="4714875"/>
          </a:xfrm>
          <a:prstGeom prst="rect">
            <a:avLst/>
          </a:prstGeom>
        </p:spPr>
      </p:pic>
      <p:pic>
        <p:nvPicPr>
          <p:cNvPr id="8" name="Рисунок 7" descr="Рисунок5.jpg"/>
          <p:cNvPicPr>
            <a:picLocks noChangeAspect="1"/>
          </p:cNvPicPr>
          <p:nvPr/>
        </p:nvPicPr>
        <p:blipFill>
          <a:blip r:embed="rId6"/>
          <a:stretch>
            <a:fillRect/>
          </a:stretch>
        </p:blipFill>
        <p:spPr>
          <a:xfrm>
            <a:off x="928662" y="1428736"/>
            <a:ext cx="7315200" cy="4705350"/>
          </a:xfrm>
          <a:prstGeom prst="rect">
            <a:avLst/>
          </a:prstGeom>
        </p:spPr>
      </p:pic>
      <p:pic>
        <p:nvPicPr>
          <p:cNvPr id="9" name="Рисунок 8" descr="Рисунок4.jpg"/>
          <p:cNvPicPr>
            <a:picLocks noChangeAspect="1"/>
          </p:cNvPicPr>
          <p:nvPr/>
        </p:nvPicPr>
        <p:blipFill>
          <a:blip r:embed="rId7"/>
          <a:stretch>
            <a:fillRect/>
          </a:stretch>
        </p:blipFill>
        <p:spPr>
          <a:xfrm>
            <a:off x="928662" y="1428736"/>
            <a:ext cx="7315200" cy="4714875"/>
          </a:xfrm>
          <a:prstGeom prst="rect">
            <a:avLst/>
          </a:prstGeom>
        </p:spPr>
      </p:pic>
      <p:pic>
        <p:nvPicPr>
          <p:cNvPr id="10" name="Рисунок 9" descr="Рисунок3.jpg"/>
          <p:cNvPicPr>
            <a:picLocks noChangeAspect="1"/>
          </p:cNvPicPr>
          <p:nvPr/>
        </p:nvPicPr>
        <p:blipFill>
          <a:blip r:embed="rId8"/>
          <a:stretch>
            <a:fillRect/>
          </a:stretch>
        </p:blipFill>
        <p:spPr>
          <a:xfrm>
            <a:off x="928662" y="1428736"/>
            <a:ext cx="7315200" cy="4714875"/>
          </a:xfrm>
          <a:prstGeom prst="rect">
            <a:avLst/>
          </a:prstGeom>
        </p:spPr>
      </p:pic>
      <p:pic>
        <p:nvPicPr>
          <p:cNvPr id="11" name="Рисунок 10" descr="Рисунок2.jpg"/>
          <p:cNvPicPr>
            <a:picLocks noChangeAspect="1"/>
          </p:cNvPicPr>
          <p:nvPr/>
        </p:nvPicPr>
        <p:blipFill>
          <a:blip r:embed="rId9"/>
          <a:stretch>
            <a:fillRect/>
          </a:stretch>
        </p:blipFill>
        <p:spPr>
          <a:xfrm>
            <a:off x="928662" y="1428736"/>
            <a:ext cx="7315200" cy="4705350"/>
          </a:xfrm>
          <a:prstGeom prst="rect">
            <a:avLst/>
          </a:prstGeom>
        </p:spPr>
      </p:pic>
      <p:sp>
        <p:nvSpPr>
          <p:cNvPr id="12" name="Управляющая кнопка: возврат 11">
            <a:hlinkClick r:id="rId10" action="ppaction://hlinksldjump" highlightClick="1"/>
          </p:cNvPr>
          <p:cNvSpPr>
            <a:spLocks noChangeAspect="1"/>
          </p:cNvSpPr>
          <p:nvPr/>
        </p:nvSpPr>
        <p:spPr>
          <a:xfrm>
            <a:off x="8072462" y="5857892"/>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Построение изображения квадрата в собирающей линзе</a:t>
            </a:r>
            <a:endParaRPr lang="ru-RU" dirty="0"/>
          </a:p>
        </p:txBody>
      </p:sp>
      <p:pic>
        <p:nvPicPr>
          <p:cNvPr id="4" name="Содержимое 3" descr="Интерактивный.png"/>
          <p:cNvPicPr>
            <a:picLocks noGrp="1" noChangeAspect="1"/>
          </p:cNvPicPr>
          <p:nvPr>
            <p:ph sz="quarter" idx="1"/>
          </p:nvPr>
        </p:nvPicPr>
        <p:blipFill>
          <a:blip r:embed="rId2"/>
          <a:stretch>
            <a:fillRect/>
          </a:stretch>
        </p:blipFill>
        <p:spPr>
          <a:xfrm>
            <a:off x="285720" y="6000768"/>
            <a:ext cx="536137" cy="536137"/>
          </a:xfrm>
        </p:spPr>
      </p:pic>
      <p:pic>
        <p:nvPicPr>
          <p:cNvPr id="5" name="Рисунок 4" descr="Рисунок31.png"/>
          <p:cNvPicPr>
            <a:picLocks noChangeAspect="1"/>
          </p:cNvPicPr>
          <p:nvPr/>
        </p:nvPicPr>
        <p:blipFill>
          <a:blip r:embed="rId3"/>
          <a:stretch>
            <a:fillRect/>
          </a:stretch>
        </p:blipFill>
        <p:spPr>
          <a:xfrm>
            <a:off x="928662" y="1571612"/>
            <a:ext cx="7323810" cy="4704762"/>
          </a:xfrm>
          <a:prstGeom prst="rect">
            <a:avLst/>
          </a:prstGeom>
        </p:spPr>
      </p:pic>
      <p:pic>
        <p:nvPicPr>
          <p:cNvPr id="6" name="Рисунок 5" descr="Рисунок32.png"/>
          <p:cNvPicPr>
            <a:picLocks noChangeAspect="1"/>
          </p:cNvPicPr>
          <p:nvPr/>
        </p:nvPicPr>
        <p:blipFill>
          <a:blip r:embed="rId4"/>
          <a:stretch>
            <a:fillRect/>
          </a:stretch>
        </p:blipFill>
        <p:spPr>
          <a:xfrm>
            <a:off x="928662" y="1571612"/>
            <a:ext cx="7323810" cy="4704762"/>
          </a:xfrm>
          <a:prstGeom prst="rect">
            <a:avLst/>
          </a:prstGeom>
        </p:spPr>
      </p:pic>
      <p:sp>
        <p:nvSpPr>
          <p:cNvPr id="7" name="Управляющая кнопка: возврат 6">
            <a:hlinkClick r:id="rId5" action="ppaction://hlinksldjump" highlightClick="1"/>
          </p:cNvPr>
          <p:cNvSpPr>
            <a:spLocks noChangeAspect="1"/>
          </p:cNvSpPr>
          <p:nvPr/>
        </p:nvSpPr>
        <p:spPr>
          <a:xfrm>
            <a:off x="8143900" y="5857892"/>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Построение изображения квадрата в рассеивающей линзе</a:t>
            </a:r>
            <a:endParaRPr lang="ru-RU" dirty="0"/>
          </a:p>
        </p:txBody>
      </p:sp>
      <p:pic>
        <p:nvPicPr>
          <p:cNvPr id="4" name="Содержимое 3" descr="Рисунок33.png"/>
          <p:cNvPicPr>
            <a:picLocks noGrp="1" noChangeAspect="1"/>
          </p:cNvPicPr>
          <p:nvPr>
            <p:ph sz="quarter" idx="1"/>
          </p:nvPr>
        </p:nvPicPr>
        <p:blipFill>
          <a:blip r:embed="rId2"/>
          <a:stretch>
            <a:fillRect/>
          </a:stretch>
        </p:blipFill>
        <p:spPr>
          <a:xfrm>
            <a:off x="1214414" y="1643050"/>
            <a:ext cx="7102764" cy="4572000"/>
          </a:xfrm>
        </p:spPr>
      </p:pic>
      <p:pic>
        <p:nvPicPr>
          <p:cNvPr id="5" name="Рисунок 4" descr="Рисунок34.png"/>
          <p:cNvPicPr>
            <a:picLocks noChangeAspect="1"/>
          </p:cNvPicPr>
          <p:nvPr/>
        </p:nvPicPr>
        <p:blipFill>
          <a:blip r:embed="rId3"/>
          <a:stretch>
            <a:fillRect/>
          </a:stretch>
        </p:blipFill>
        <p:spPr>
          <a:xfrm>
            <a:off x="1000100" y="1643050"/>
            <a:ext cx="7323810" cy="4714286"/>
          </a:xfrm>
          <a:prstGeom prst="rect">
            <a:avLst/>
          </a:prstGeom>
        </p:spPr>
      </p:pic>
      <p:pic>
        <p:nvPicPr>
          <p:cNvPr id="6" name="Рисунок 5" descr="Интерактивный.png"/>
          <p:cNvPicPr>
            <a:picLocks noChangeAspect="1"/>
          </p:cNvPicPr>
          <p:nvPr/>
        </p:nvPicPr>
        <p:blipFill>
          <a:blip r:embed="rId4"/>
          <a:stretch>
            <a:fillRect/>
          </a:stretch>
        </p:blipFill>
        <p:spPr>
          <a:xfrm>
            <a:off x="285720" y="6072206"/>
            <a:ext cx="536137" cy="536137"/>
          </a:xfrm>
          <a:prstGeom prst="rect">
            <a:avLst/>
          </a:prstGeom>
        </p:spPr>
      </p:pic>
      <p:sp>
        <p:nvSpPr>
          <p:cNvPr id="7" name="Управляющая кнопка: возврат 6">
            <a:hlinkClick r:id="rId5" action="ppaction://hlinksldjump" highlightClick="1"/>
          </p:cNvPr>
          <p:cNvSpPr>
            <a:spLocks noChangeAspect="1"/>
          </p:cNvSpPr>
          <p:nvPr/>
        </p:nvSpPr>
        <p:spPr>
          <a:xfrm>
            <a:off x="8072462" y="5929330"/>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74638"/>
            <a:ext cx="8186766" cy="1143000"/>
          </a:xfrm>
        </p:spPr>
        <p:txBody>
          <a:bodyPr>
            <a:normAutofit fontScale="90000"/>
          </a:bodyPr>
          <a:lstStyle/>
          <a:p>
            <a:r>
              <a:rPr lang="ru-RU" dirty="0" smtClean="0"/>
              <a:t>Комментарий к работе с интерактивными моделями </a:t>
            </a:r>
            <a:endParaRPr lang="ru-RU" sz="3600" dirty="0"/>
          </a:p>
        </p:txBody>
      </p:sp>
      <p:sp>
        <p:nvSpPr>
          <p:cNvPr id="6" name="Прямоугольник 5"/>
          <p:cNvSpPr/>
          <p:nvPr/>
        </p:nvSpPr>
        <p:spPr>
          <a:xfrm>
            <a:off x="571472" y="1428736"/>
            <a:ext cx="7929618" cy="4524315"/>
          </a:xfrm>
          <a:prstGeom prst="rect">
            <a:avLst/>
          </a:prstGeom>
        </p:spPr>
        <p:txBody>
          <a:bodyPr wrap="square">
            <a:spAutoFit/>
          </a:bodyPr>
          <a:lstStyle/>
          <a:p>
            <a:r>
              <a:rPr lang="ru-RU" dirty="0" smtClean="0"/>
              <a:t>Модели предназначены для изучения свойств изображений в собирающих и рассеивающих линзах.</a:t>
            </a:r>
          </a:p>
          <a:p>
            <a:r>
              <a:rPr lang="ru-RU" dirty="0" smtClean="0"/>
              <a:t>Объект и линзу можно перемещать непосредственно «мышью» (при нажатой на объекте её левой кнопке).</a:t>
            </a:r>
          </a:p>
          <a:p>
            <a:r>
              <a:rPr lang="ru-RU" dirty="0" smtClean="0"/>
              <a:t>Для изменения фокусного расстояния необходимо удерживать левую кнопку «мыши» на точке фокуса, перемещая её одновременно вправо или влево. Собирающая линза становится рассеивающей и обратно при переносе фокуса через вертикальную плоскость, проходящую через оптический центр линзы.</a:t>
            </a:r>
          </a:p>
          <a:p>
            <a:r>
              <a:rPr lang="ru-RU" dirty="0" smtClean="0"/>
              <a:t>При различных расстояниях от источника до линзы необходимо определить, каким является изображение:</a:t>
            </a:r>
          </a:p>
          <a:p>
            <a:pPr>
              <a:buFont typeface="Arial" pitchFamily="34" charset="0"/>
              <a:buChar char="•"/>
            </a:pPr>
            <a:r>
              <a:rPr lang="ru-RU" dirty="0" smtClean="0"/>
              <a:t>   действительным или мнимым;</a:t>
            </a:r>
          </a:p>
          <a:p>
            <a:pPr>
              <a:buFont typeface="Arial" pitchFamily="34" charset="0"/>
              <a:buChar char="•"/>
            </a:pPr>
            <a:r>
              <a:rPr lang="ru-RU" dirty="0" smtClean="0"/>
              <a:t>   прямым или обратным;</a:t>
            </a:r>
          </a:p>
          <a:p>
            <a:pPr>
              <a:buFont typeface="Arial" pitchFamily="34" charset="0"/>
              <a:buChar char="•"/>
            </a:pPr>
            <a:r>
              <a:rPr lang="ru-RU" dirty="0" smtClean="0"/>
              <a:t>   увеличенным или уменьшенным.</a:t>
            </a:r>
          </a:p>
          <a:p>
            <a:r>
              <a:rPr lang="ru-RU" dirty="0" smtClean="0"/>
              <a:t>Модель позволяет исследовать эти вопросы при различных фокусных расстояниях. Перемещать можно как источник, так и саму линзу.</a:t>
            </a:r>
            <a:endParaRPr lang="ru-RU" dirty="0"/>
          </a:p>
        </p:txBody>
      </p:sp>
      <p:sp>
        <p:nvSpPr>
          <p:cNvPr id="4" name="Управляющая кнопка: возврат 3">
            <a:hlinkClick r:id="rId2" action="ppaction://hlinksldjump" highlightClick="1"/>
          </p:cNvPr>
          <p:cNvSpPr>
            <a:spLocks noChangeAspect="1"/>
          </p:cNvSpPr>
          <p:nvPr/>
        </p:nvSpPr>
        <p:spPr>
          <a:xfrm>
            <a:off x="8072462" y="5786454"/>
            <a:ext cx="625450" cy="62545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VERSION" val="4.10"/>
  <p:tag name="QUESTIONNAME" val="Вопрос1"/>
  <p:tag name="QUESTIONTYPE" val=" 1"/>
  <p:tag name="QUESTIONCHOICES" val=" 2"/>
  <p:tag name="QUESTIONANSWER" val="True"/>
  <p:tag name="QUESTIONDIFFICULTY" val=" 0"/>
  <p:tag name="QUESTIONPOINTS" val=" 1"/>
  <p:tag name="QUESTIONCHANCES" val=" 1"/>
  <p:tag name="QUESTIONTIMER" val="00:30"/>
  <p:tag name="QUESTIONCHOICESTYPE" val=" 0"/>
  <p:tag name="QUESTIONCHARTTYPE" val="0"/>
  <p:tag name="MANUALQUESTIONSTART" val="No"/>
</p:tagLst>
</file>

<file path=ppt/tags/tag2.xml><?xml version="1.0" encoding="utf-8"?>
<p:tagLst xmlns:a="http://schemas.openxmlformats.org/drawingml/2006/main" xmlns:r="http://schemas.openxmlformats.org/officeDocument/2006/relationships" xmlns:p="http://schemas.openxmlformats.org/presentationml/2006/main">
  <p:tag name="VERSION" val="4.10"/>
  <p:tag name="QUESTIONNAME" val="Вопрос1"/>
  <p:tag name="QUESTIONTYPE" val=" 1"/>
  <p:tag name="QUESTIONCHOICES" val=" 2"/>
  <p:tag name="QUESTIONANSWER" val="True"/>
  <p:tag name="QUESTIONDIFFICULTY" val=" 0"/>
  <p:tag name="QUESTIONPOINTS" val=" 1"/>
  <p:tag name="QUESTIONCHANCES" val=" 1"/>
  <p:tag name="QUESTIONTIMER" val="00:30"/>
  <p:tag name="QUESTIONCHOICESTYPE" val=" 0"/>
  <p:tag name="QUESTIONCHARTTYPE" val="0"/>
  <p:tag name="MANUALQUESTIONSTART" val="No"/>
</p:tagLst>
</file>

<file path=ppt/tags/tag3.xml><?xml version="1.0" encoding="utf-8"?>
<p:tagLst xmlns:a="http://schemas.openxmlformats.org/drawingml/2006/main" xmlns:r="http://schemas.openxmlformats.org/officeDocument/2006/relationships" xmlns:p="http://schemas.openxmlformats.org/presentationml/2006/main">
  <p:tag name="VERSION" val="4.10"/>
  <p:tag name="QUESTIONNAME" val="Вопрос1"/>
  <p:tag name="QUESTIONTYPE" val=" 1"/>
  <p:tag name="QUESTIONCHOICES" val=" 2"/>
  <p:tag name="QUESTIONANSWER" val="True"/>
  <p:tag name="QUESTIONDIFFICULTY" val=" 0"/>
  <p:tag name="QUESTIONPOINTS" val=" 1"/>
  <p:tag name="QUESTIONCHANCES" val=" 1"/>
  <p:tag name="QUESTIONTIMER" val="00:30"/>
  <p:tag name="QUESTIONCHOICESTYPE" val=" 0"/>
  <p:tag name="QUESTIONCHARTTYPE" val="0"/>
  <p:tag name="MANUALQUESTIONSTART" val="No"/>
</p:tagLst>
</file>

<file path=ppt/tags/tag4.xml><?xml version="1.0" encoding="utf-8"?>
<p:tagLst xmlns:a="http://schemas.openxmlformats.org/drawingml/2006/main" xmlns:r="http://schemas.openxmlformats.org/officeDocument/2006/relationships" xmlns:p="http://schemas.openxmlformats.org/presentationml/2006/main">
  <p:tag name="VERSION" val="4.10"/>
  <p:tag name="QUESTIONNAME" val="Вопрос1"/>
  <p:tag name="QUESTIONTYPE" val=" 1"/>
  <p:tag name="QUESTIONCHOICES" val=" 2"/>
  <p:tag name="QUESTIONANSWER" val="True"/>
  <p:tag name="QUESTIONDIFFICULTY" val=" 0"/>
  <p:tag name="QUESTIONPOINTS" val=" 1"/>
  <p:tag name="QUESTIONCHANCES" val=" 1"/>
  <p:tag name="QUESTIONTIMER" val="00:30"/>
  <p:tag name="QUESTIONCHOICESTYPE" val=" 0"/>
  <p:tag name="QUESTIONCHARTTYPE" val="0"/>
  <p:tag name="MANUALQUESTIONSTART" val="No"/>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3629</TotalTime>
  <Words>3746</Words>
  <Application>Microsoft Office PowerPoint</Application>
  <PresentationFormat>Экран (4:3)</PresentationFormat>
  <Paragraphs>369</Paragraphs>
  <Slides>90</Slides>
  <Notes>4</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90</vt:i4>
      </vt:variant>
    </vt:vector>
  </HeadingPairs>
  <TitlesOfParts>
    <vt:vector size="92" baseType="lpstr">
      <vt:lpstr>Справедливость</vt:lpstr>
      <vt:lpstr>Формула</vt:lpstr>
      <vt:lpstr>Линзы Построение изображений в линзах</vt:lpstr>
      <vt:lpstr>Слайд 2</vt:lpstr>
      <vt:lpstr>Слайд 3</vt:lpstr>
      <vt:lpstr>План</vt:lpstr>
      <vt:lpstr>Линзы  Главные точки, линии, плоскости</vt:lpstr>
      <vt:lpstr>Сферическая линза</vt:lpstr>
      <vt:lpstr>Геометрические характеристики линз</vt:lpstr>
      <vt:lpstr>Типы линз</vt:lpstr>
      <vt:lpstr>Внешний вид основных типов линз</vt:lpstr>
      <vt:lpstr>Задание 1: Постройте ход лучей в призме и сделайте вывод о характере отклонения лучей. </vt:lpstr>
      <vt:lpstr>Задание 2: Постройте ход лучей в призме и сделайте вывод о характере отклонения лучей.</vt:lpstr>
      <vt:lpstr>Линза как совокупность призм</vt:lpstr>
      <vt:lpstr>Преломление параллельных световых лучей на сферических поверхностях</vt:lpstr>
      <vt:lpstr>Работа с моделью «Фокусное расстояние линзы»</vt:lpstr>
      <vt:lpstr>Фокусное расстояние и оптическая сила линзы</vt:lpstr>
      <vt:lpstr>Связь фокусного расстояния с радиусом кривизны собирающей линзы (n21 &gt; 1)</vt:lpstr>
      <vt:lpstr>Фокусное расстояние линзы</vt:lpstr>
      <vt:lpstr>К вопросу о фокусном расстоянии</vt:lpstr>
      <vt:lpstr>Ход параллельных лучей</vt:lpstr>
      <vt:lpstr>Характерные точки, линии , плоскости собирающей и рассеивающей линз</vt:lpstr>
      <vt:lpstr>Недостатки линз (аберрации)</vt:lpstr>
      <vt:lpstr>Недостатки линз</vt:lpstr>
      <vt:lpstr>Сферическая аберрация</vt:lpstr>
      <vt:lpstr>Хроматическая аберрация</vt:lpstr>
      <vt:lpstr>Причины хроматической аберрации</vt:lpstr>
      <vt:lpstr>Дифракционная аберрация</vt:lpstr>
      <vt:lpstr>Другие виды геометрической аберрации</vt:lpstr>
      <vt:lpstr>Способы устранения недостатков линз</vt:lpstr>
      <vt:lpstr>Построение изображений в тонких линзах</vt:lpstr>
      <vt:lpstr>Оптическое изображение</vt:lpstr>
      <vt:lpstr>Формирование изображения в линзах </vt:lpstr>
      <vt:lpstr>Иллюстрация преобразования линзами волновых фронтов</vt:lpstr>
      <vt:lpstr> Для определения положения изображения А1 светящейся точки А достаточно взять два луча, ход которых легче всего построить. Таких лучей несколько.</vt:lpstr>
      <vt:lpstr>Характерные лучи</vt:lpstr>
      <vt:lpstr>Характеристика изображений в линзах</vt:lpstr>
      <vt:lpstr>1. Работа с интерактивными моделями  курса «Физика, 7-11 кл. Библиотека наглядных пособий». 1С: Школа.</vt:lpstr>
      <vt:lpstr>2. Работа с интерактивными моделями  курса «Физика, 7-11 кл. Библиотека наглядных пособий». 1С: Школа.</vt:lpstr>
      <vt:lpstr>3. Работа с интерактивными моделями  курса «Физика, 7-11 кл. Библиотека наглядных пособий». 1С: Школа.</vt:lpstr>
      <vt:lpstr>Обратите внимание</vt:lpstr>
      <vt:lpstr>Задание: проследите, как изменяются характеристики изображения при приближении предмета из бесконечности к плоскости собирающей линзы вдоль главной оптической оси. Проанализируйте, при каких расстояниях предмета от тонкой собирающей линзы его изображение получается: а) действительным; б) увеличенным; в) перевёрнутым. Заполните таблицу.</vt:lpstr>
      <vt:lpstr>Задание: проследите, как изменяются характеристики изображения при приближении предмета из бесконечности к плоскости собирающей линзы вдоль главной оптической оси и заполните таблицу. Укажите сходства и различия изображений предмета в собирающей и рассеивающей линзах.</vt:lpstr>
      <vt:lpstr>Зависимость f(d) для собирающей и рассеивающей линз</vt:lpstr>
      <vt:lpstr>Зависимость Г(d) для собирающей и рассеивающей линз</vt:lpstr>
      <vt:lpstr>Специфические случаи построения в тонких линзах</vt:lpstr>
      <vt:lpstr>Построение изображения линейного предмета, расположенного наклонно к главной оптической оси </vt:lpstr>
      <vt:lpstr>Построение изображения точечного объекта, расположенного на главной оптической оси собирающей линзы</vt:lpstr>
      <vt:lpstr>Построение хода преломлённого луча</vt:lpstr>
      <vt:lpstr>Построение хода падающего луча</vt:lpstr>
      <vt:lpstr>Графическое определение фокусов линзы</vt:lpstr>
      <vt:lpstr>Полезно помнить</vt:lpstr>
      <vt:lpstr>Обратите внимание</vt:lpstr>
      <vt:lpstr>Задание для самоконтроля</vt:lpstr>
      <vt:lpstr>Интерактивные задачи на построение изображений в линзах</vt:lpstr>
      <vt:lpstr>Задачи для самостоятельного решения</vt:lpstr>
      <vt:lpstr>При решении задач на построение в параллельных лучах полезно помнить:</vt:lpstr>
      <vt:lpstr>Задача  №1 Постройте изображение предмета, находящегося на главной оптической оси собирающей линзы.</vt:lpstr>
      <vt:lpstr>Задача №2 Постройте изображение предмета, находящегося между фокусом и оптическим центром собирающей линзы.</vt:lpstr>
      <vt:lpstr>Задача №3 Постройте изображение предмета, расположенного над главной оптической осью собирающей линзы над фокусом.</vt:lpstr>
      <vt:lpstr>Задача №4 Постройте изображение наклонного предмета в рассеивающей линзе.</vt:lpstr>
      <vt:lpstr>Задача №5 Известен ход луча 1 в собирающей линзе. Найдите построением ход луча 2.</vt:lpstr>
      <vt:lpstr>Задача №6 Известен ход луча 1 в рассеивающей линзе. Найдите построением ход луча 2.</vt:lpstr>
      <vt:lpstr>Задача №7.1 На рисунке изображены источник света S и его изображение S’, а также главная оптическая ось О1О2. Найдите построением оптический центр линзы и положение её главных фокусов.</vt:lpstr>
      <vt:lpstr>Задача №7.2 На рисунке изображены источник света S и его изображение S’, а также главная оптическая ось О1О2. Найдите построением оптический центр линзы и положение её главных фокусов.</vt:lpstr>
      <vt:lpstr>Задача №7.3 На рисунке изображены источник света S и его изображение S’, а также главная оптическая ось О1О2. Найдите построением оптический центр линзы и положение её главных фокусов.</vt:lpstr>
      <vt:lpstr>Задача №8 АВ – предмет, А’В’ – его изображение в линзе. Найдите построением  оптический центр линзы, положение её главной оптической оси и главные фокусы.</vt:lpstr>
      <vt:lpstr>Задания для тестового контроля</vt:lpstr>
      <vt:lpstr>Задание 1</vt:lpstr>
      <vt:lpstr>Задание 2</vt:lpstr>
      <vt:lpstr>Задание 3</vt:lpstr>
      <vt:lpstr>Задание 4</vt:lpstr>
      <vt:lpstr>Задание 5</vt:lpstr>
      <vt:lpstr>Задание 6</vt:lpstr>
      <vt:lpstr>Задание 7</vt:lpstr>
      <vt:lpstr>Интерактивное домашнее задание</vt:lpstr>
      <vt:lpstr>Домашнее задание</vt:lpstr>
      <vt:lpstr>Итоги</vt:lpstr>
      <vt:lpstr>Использованные информационные ресурсы</vt:lpstr>
      <vt:lpstr>Работа с моделью «Фокусное расстояние линзы» (собирающая линза)</vt:lpstr>
      <vt:lpstr>Работа с моделью «Фокусное расстояние линзы» (рассеивающая линза)</vt:lpstr>
      <vt:lpstr>Характер и положение изображения протяжённого объекта в зависимости от положения этого объекта относительно собирающей линзы</vt:lpstr>
      <vt:lpstr>Характер и положение изображения протяжённого объекта в зависимости от положения этого объекта относительно собирающей линзы</vt:lpstr>
      <vt:lpstr>Характер и положение изображения протяжённого объекта в зависимости от положения этого объекта относительно рассеивающей линзы</vt:lpstr>
      <vt:lpstr>Характер и положение изображения протяжённого объекта в зависимости от положения этого объекта относительно рассеивающей линзы</vt:lpstr>
      <vt:lpstr>Построение изображения точки в собирающей линзе</vt:lpstr>
      <vt:lpstr>Построение изображения точки в рассеивающей линзе</vt:lpstr>
      <vt:lpstr>Построение изображения стрелки в собирающей линзе</vt:lpstr>
      <vt:lpstr>Построение изображения стрелки в рассеивающей линзе</vt:lpstr>
      <vt:lpstr>Построение изображения квадрата в собирающей линзе</vt:lpstr>
      <vt:lpstr>Построение изображения квадрата в рассеивающей линзе</vt:lpstr>
      <vt:lpstr>Комментарий к работе с интерактивными моделями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Линзы</dc:title>
  <dc:creator>Шевцова Э.Н.</dc:creator>
  <cp:lastModifiedBy>Шевцова Э.Н.</cp:lastModifiedBy>
  <cp:revision>482</cp:revision>
  <dcterms:created xsi:type="dcterms:W3CDTF">2008-01-10T11:48:12Z</dcterms:created>
  <dcterms:modified xsi:type="dcterms:W3CDTF">2008-01-29T20:29:17Z</dcterms:modified>
</cp:coreProperties>
</file>