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1" r:id="rId2"/>
    <p:sldId id="300" r:id="rId3"/>
    <p:sldId id="280" r:id="rId4"/>
    <p:sldId id="298" r:id="rId5"/>
    <p:sldId id="256" r:id="rId6"/>
    <p:sldId id="270" r:id="rId7"/>
    <p:sldId id="299" r:id="rId8"/>
    <p:sldId id="266" r:id="rId9"/>
    <p:sldId id="260" r:id="rId10"/>
    <p:sldId id="282" r:id="rId11"/>
    <p:sldId id="292" r:id="rId12"/>
    <p:sldId id="290" r:id="rId13"/>
    <p:sldId id="284" r:id="rId14"/>
    <p:sldId id="291" r:id="rId15"/>
    <p:sldId id="303" r:id="rId16"/>
    <p:sldId id="304" r:id="rId17"/>
    <p:sldId id="287" r:id="rId18"/>
    <p:sldId id="30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579" autoAdjust="0"/>
  </p:normalViewPr>
  <p:slideViewPr>
    <p:cSldViewPr>
      <p:cViewPr varScale="1">
        <p:scale>
          <a:sx n="53" d="100"/>
          <a:sy n="53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9D7C3-93D0-49ED-82EF-5F36C93D810B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F8A44-50F9-4836-9D93-CCBD4E8D9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F8A44-50F9-4836-9D93-CCBD4E8D981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F8A44-50F9-4836-9D93-CCBD4E8D981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AE4D8-CCF7-4673-8248-D9773DB8B441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3931A-2BF1-4D4F-906B-896E48C880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40;&#1083;&#1083;&#1072;%20&#1040;&#1083;&#1077;&#1082;&#1089;&#1077;&#1077;&#1074;&#1085;&#1072;\Documents\&#1053;&#1086;&#1074;&#1072;&#1103;%20&#1087;&#1072;&#1087;&#1082;&#1072;\&#1079;&#1074;&#1091;&#1082;&#1080;%20&#1087;&#1088;&#1080;&#1088;&#1086;&#1076;&#1099;\&#1079;&#1074;&#1091;&#1082;%20&#1075;&#1088;&#1086;&#1084;&#1072;.mp3" TargetMode="External"/><Relationship Id="rId1" Type="http://schemas.openxmlformats.org/officeDocument/2006/relationships/audio" Target="file:///C:\$Recycle.Bin\S-1-5-21-27970154-2418504149-3075974648-1000\$R3XPYLZ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gif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38.gif"/><Relationship Id="rId7" Type="http://schemas.openxmlformats.org/officeDocument/2006/relationships/image" Target="../media/image42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Relationship Id="rId9" Type="http://schemas.openxmlformats.org/officeDocument/2006/relationships/image" Target="../media/image4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45.gif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gif"/><Relationship Id="rId7" Type="http://schemas.openxmlformats.org/officeDocument/2006/relationships/image" Target="../media/image61.jpe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gif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audio" Target="file:///C:\Users\&#1040;&#1083;&#1083;&#1072;%20&#1040;&#1083;&#1077;&#1082;&#1089;&#1077;&#1077;&#1074;&#1085;&#1072;\Documents\&#1053;&#1086;&#1074;&#1072;&#1103;%20&#1087;&#1072;&#1087;&#1082;&#1072;\&#1079;&#1074;&#1091;&#1082;&#1080;%20&#1087;&#1088;&#1080;&#1088;&#1086;&#1076;&#1099;\allsoundsaround.com-1330957239-Sheep%20Bleating.mp3" TargetMode="External"/><Relationship Id="rId7" Type="http://schemas.openxmlformats.org/officeDocument/2006/relationships/image" Target="../media/image66.gif"/><Relationship Id="rId2" Type="http://schemas.openxmlformats.org/officeDocument/2006/relationships/audio" Target="file:///C:\Users\&#1040;&#1083;&#1083;&#1072;%20&#1040;&#1083;&#1077;&#1082;&#1089;&#1077;&#1077;&#1074;&#1085;&#1072;\Documents\&#1053;&#1086;&#1074;&#1072;&#1103;%20&#1087;&#1072;&#1087;&#1082;&#1072;\&#1079;&#1074;&#1091;&#1082;&#1080;%20&#1087;&#1088;&#1080;&#1088;&#1086;&#1076;&#1099;\&#1079;&#1074;&#1091;&#1082;%20&#1075;&#1088;&#1086;&#1084;&#1072;.mp3" TargetMode="External"/><Relationship Id="rId1" Type="http://schemas.openxmlformats.org/officeDocument/2006/relationships/audio" Target="file:///C:\Users\&#1040;&#1083;&#1083;&#1072;%20&#1040;&#1083;&#1077;&#1082;&#1089;&#1077;&#1077;&#1074;&#1085;&#1072;\Documents\&#1053;&#1086;&#1074;&#1072;&#1103;%20&#1087;&#1072;&#1087;&#1082;&#1072;\&#1079;&#1074;&#1091;&#1082;&#1080;%20&#1087;&#1088;&#1080;&#1088;&#1086;&#1076;&#1099;\allsoundsaround.com-1328960993-Mosquito%20Buzzing.mp3" TargetMode="Externa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6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file:///C:\Users\&#1040;&#1083;&#1083;&#1072;%20&#1040;&#1083;&#1077;&#1082;&#1089;&#1077;&#1077;&#1074;&#1085;&#1072;\Documents\&#1053;&#1086;&#1074;&#1072;&#1103;%20&#1087;&#1072;&#1087;&#1082;&#1072;\&#1079;&#1074;&#1091;&#1082;&#1080;%20&#1087;&#1088;&#1080;&#1088;&#1086;&#1076;&#1099;\&#1064;&#1091;&#1084;%20&#1086;&#1082;&#1077;&#1072;&#1085;&#1072;,%20&#1082;&#1088;&#1080;&#1082;&#1080;%20&#1095;&#1072;&#1077;&#1082;%20(mp3ostrov.com).mp3" TargetMode="External"/><Relationship Id="rId7" Type="http://schemas.openxmlformats.org/officeDocument/2006/relationships/image" Target="../media/image71.jpeg"/><Relationship Id="rId2" Type="http://schemas.openxmlformats.org/officeDocument/2006/relationships/audio" Target="file:///C:\Users\&#1040;&#1083;&#1083;&#1072;%20&#1040;&#1083;&#1077;&#1082;&#1089;&#1077;&#1077;&#1074;&#1085;&#1072;\Documents\&#1053;&#1086;&#1074;&#1072;&#1103;%20&#1087;&#1072;&#1087;&#1082;&#1072;\&#1079;&#1074;&#1091;&#1082;&#1080;%20&#1087;&#1088;&#1080;&#1088;&#1086;&#1076;&#1099;\&#1088;&#1091;&#1095;&#1077;&#1081;.mp3" TargetMode="External"/><Relationship Id="rId1" Type="http://schemas.openxmlformats.org/officeDocument/2006/relationships/audio" Target="file:///C:\Users\&#1040;&#1083;&#1083;&#1072;%20&#1040;&#1083;&#1077;&#1082;&#1089;&#1077;&#1077;&#1074;&#1085;&#1072;\Documents\&#1053;&#1086;&#1074;&#1072;&#1103;%20&#1087;&#1072;&#1087;&#1082;&#1072;\&#1079;&#1074;&#1091;&#1082;&#1080;%20&#1087;&#1088;&#1080;&#1088;&#1086;&#1076;&#1099;\&#1076;&#1077;&#1083;&#1100;&#1092;&#1080;&#1085;&#1099;.mp3" TargetMode="External"/><Relationship Id="rId6" Type="http://schemas.openxmlformats.org/officeDocument/2006/relationships/image" Target="../media/image70.gif"/><Relationship Id="rId5" Type="http://schemas.openxmlformats.org/officeDocument/2006/relationships/image" Target="../media/image69.gif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3\2235\627693\&#1046;&#1080;&#1074;&#1072;&#1103;%20&#1080;%20&#1085;&#1077;&#1078;&#1080;&#1074;&#1072;&#1103;%20&#1087;&#1088;&#1080;&#1088;&#1086;&#1076;&#1072;\&#1042;%20&#1084;&#1080;&#1088;&#1077;%20&#1078;&#1080;&#1074;&#1086;&#1090;&#1085;&#1099;&#1093;%20(mp3ostrov.com).mp3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1.gif"/><Relationship Id="rId7" Type="http://schemas.openxmlformats.org/officeDocument/2006/relationships/image" Target="../media/image25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11" Type="http://schemas.openxmlformats.org/officeDocument/2006/relationships/image" Target="../media/image29.gif"/><Relationship Id="rId5" Type="http://schemas.openxmlformats.org/officeDocument/2006/relationships/image" Target="../media/image23.jpeg"/><Relationship Id="rId10" Type="http://schemas.openxmlformats.org/officeDocument/2006/relationships/image" Target="../media/image28.gif"/><Relationship Id="rId4" Type="http://schemas.openxmlformats.org/officeDocument/2006/relationships/image" Target="../media/image22.gif"/><Relationship Id="rId9" Type="http://schemas.openxmlformats.org/officeDocument/2006/relationships/image" Target="../media/image2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ла Алексеевна\Documents\анимация-дождь-и-радуга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10800000" flipV="1">
            <a:off x="-4" y="821285"/>
            <a:ext cx="9144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FFFF00"/>
                </a:solidFill>
              </a:rPr>
              <a:t>Живая и неживая природа</a:t>
            </a:r>
            <a:endParaRPr lang="ru-RU" sz="3200" i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0" y="5706837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FF00"/>
                </a:solidFill>
              </a:rPr>
              <a:t>Работу выполнила учитель начальных классов ГБОУ СОШ №484 Петрова Алла Алексеевна </a:t>
            </a:r>
          </a:p>
          <a:p>
            <a:pPr algn="ctr"/>
            <a:r>
              <a:rPr lang="ru-RU" sz="2400" i="1" dirty="0" smtClean="0">
                <a:solidFill>
                  <a:srgbClr val="FFFF00"/>
                </a:solidFill>
              </a:rPr>
              <a:t>г. Санкт-Петербург</a:t>
            </a:r>
            <a:endParaRPr lang="ru-RU" sz="2400" i="1" dirty="0">
              <a:solidFill>
                <a:srgbClr val="FFFF00"/>
              </a:solidFill>
            </a:endParaRPr>
          </a:p>
        </p:txBody>
      </p:sp>
      <p:pic>
        <p:nvPicPr>
          <p:cNvPr id="7" name="$R3XPYL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звук гром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260648"/>
            <a:ext cx="3312368" cy="1152128"/>
          </a:xfr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l"/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</a:rPr>
              <a:t>Семена деревьев распространяются при помощи ветра, птиц.</a:t>
            </a:r>
            <a:endParaRPr lang="ru-RU" sz="2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10800000" flipV="1">
            <a:off x="457200" y="3933056"/>
            <a:ext cx="3250704" cy="720080"/>
          </a:xfr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Кроты живут под землей</a:t>
            </a:r>
            <a:endParaRPr lang="ru-RU" sz="2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C:\Users\Алла Алексеевна\Documents\jivotnie01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916832"/>
            <a:ext cx="309634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9552" y="260648"/>
            <a:ext cx="3096344" cy="1631216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Берегите реки, ручьи от загрязнения, чистая вода необходима всем живым существам</a:t>
            </a:r>
            <a:r>
              <a:rPr lang="ru-RU" sz="20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000" i="1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2000" i="1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</a:br>
            <a:endParaRPr lang="ru-RU" sz="2000" i="1" dirty="0">
              <a:solidFill>
                <a:prstClr val="black"/>
              </a:solidFill>
              <a:ea typeface="+mj-ea"/>
              <a:cs typeface="+mj-cs"/>
            </a:endParaRPr>
          </a:p>
        </p:txBody>
      </p:sp>
      <p:pic>
        <p:nvPicPr>
          <p:cNvPr id="9" name="Picture 2" descr="http://im3-tub-ru.yandex.net/i?id=189077737-45-72&amp;n=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080" y="1700808"/>
            <a:ext cx="331236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Алла Алексеевна\Documents\299262451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6300190" y="1772816"/>
            <a:ext cx="2428875" cy="1656184"/>
          </a:xfrm>
          <a:prstGeom prst="rect">
            <a:avLst/>
          </a:prstGeom>
          <a:noFill/>
        </p:spPr>
      </p:pic>
      <p:pic>
        <p:nvPicPr>
          <p:cNvPr id="2050" name="Picture 2" descr="C:\Users\Алла Алексеевна\Documents\629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4769768"/>
            <a:ext cx="2160240" cy="2088232"/>
          </a:xfrm>
          <a:prstGeom prst="rect">
            <a:avLst/>
          </a:prstGeom>
          <a:noFill/>
        </p:spPr>
      </p:pic>
      <p:pic>
        <p:nvPicPr>
          <p:cNvPr id="2051" name="Picture 3" descr="C:\Users\Алла Алексеевна\Documents\1400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92080" y="4941168"/>
            <a:ext cx="3240410" cy="1665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292080" y="3933056"/>
            <a:ext cx="3312368" cy="707886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</a:rPr>
              <a:t>Дельфины не могут жить без воды.</a:t>
            </a:r>
            <a:endParaRPr lang="ru-RU" sz="20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8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Живые существа не могут обходиться без света, тепла, воздуха, воды.</a:t>
            </a:r>
            <a:endParaRPr lang="ru-RU" sz="3600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Человек- самое совершенное , разумное и прекрасное существо.</a:t>
            </a:r>
            <a:endParaRPr lang="ru-RU" i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04648" y="2136339"/>
            <a:ext cx="21602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Природа – наше богатство. Давайте помнить, что человек не губитель, а друг природы, садовник и врач.</a:t>
            </a:r>
          </a:p>
          <a:p>
            <a:r>
              <a:rPr lang="ru-RU" sz="1200" dirty="0" smtClean="0"/>
              <a:t>Писатель Михаил Пришвин  сказал такие слова:</a:t>
            </a:r>
          </a:p>
          <a:p>
            <a:r>
              <a:rPr lang="ru-RU" sz="1200" dirty="0" smtClean="0"/>
              <a:t>«Рыбе нужна чистая вода, птице – воздух, зверю – лес, степь, горы.</a:t>
            </a:r>
          </a:p>
          <a:p>
            <a:r>
              <a:rPr lang="ru-RU" sz="1200" dirty="0" smtClean="0"/>
              <a:t> А человеку нужна Родина. И охранять природу – значит </a:t>
            </a:r>
            <a:r>
              <a:rPr lang="ru-RU" dirty="0" smtClean="0"/>
              <a:t>охранять Родину!»</a:t>
            </a:r>
            <a:endParaRPr lang="ru-RU" dirty="0"/>
          </a:p>
        </p:txBody>
      </p:sp>
      <p:pic>
        <p:nvPicPr>
          <p:cNvPr id="5" name="Picture 11" descr="C:\Users\Алла Алексеевна\Documents\ludia-228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708920"/>
            <a:ext cx="1428750" cy="742950"/>
          </a:xfrm>
          <a:prstGeom prst="rect">
            <a:avLst/>
          </a:prstGeom>
          <a:noFill/>
        </p:spPr>
      </p:pic>
      <p:pic>
        <p:nvPicPr>
          <p:cNvPr id="7" name="Picture 18" descr="C:\Users\Алла Алексеевна\Documents\ludia-207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2780928"/>
            <a:ext cx="1143000" cy="714375"/>
          </a:xfrm>
          <a:prstGeom prst="rect">
            <a:avLst/>
          </a:prstGeom>
          <a:noFill/>
        </p:spPr>
      </p:pic>
      <p:pic>
        <p:nvPicPr>
          <p:cNvPr id="8" name="Picture 5" descr="C:\Users\Алла Алексеевна\Documents\ludia-1883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2636912"/>
            <a:ext cx="847725" cy="1085850"/>
          </a:xfrm>
          <a:prstGeom prst="rect">
            <a:avLst/>
          </a:prstGeom>
          <a:noFill/>
        </p:spPr>
      </p:pic>
      <p:pic>
        <p:nvPicPr>
          <p:cNvPr id="9" name="Picture 7" descr="C:\Users\Алла Алексеевна\Documents\ludia-115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62800" y="2132856"/>
            <a:ext cx="1981200" cy="1581150"/>
          </a:xfrm>
          <a:prstGeom prst="rect">
            <a:avLst/>
          </a:prstGeom>
          <a:noFill/>
        </p:spPr>
      </p:pic>
      <p:pic>
        <p:nvPicPr>
          <p:cNvPr id="10" name="Picture 12" descr="C:\Users\Алла Алексеевна\Documents\ludia-2328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52120" y="2276872"/>
            <a:ext cx="1190625" cy="1619250"/>
          </a:xfrm>
          <a:prstGeom prst="rect">
            <a:avLst/>
          </a:prstGeom>
          <a:noFill/>
        </p:spPr>
      </p:pic>
      <p:pic>
        <p:nvPicPr>
          <p:cNvPr id="11" name="Picture 10" descr="C:\Users\Алла Алексеевна\Documents\ludia-2188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47864" y="2708920"/>
            <a:ext cx="742950" cy="962025"/>
          </a:xfrm>
          <a:prstGeom prst="rect">
            <a:avLst/>
          </a:prstGeom>
          <a:noFill/>
        </p:spPr>
      </p:pic>
      <p:pic>
        <p:nvPicPr>
          <p:cNvPr id="12" name="Picture 2" descr="C:\Users\Алла Алексеевна\Documents\ludia-2318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7544" y="3573016"/>
            <a:ext cx="904875" cy="1181100"/>
          </a:xfrm>
          <a:prstGeom prst="rect">
            <a:avLst/>
          </a:prstGeom>
          <a:noFill/>
        </p:spPr>
      </p:pic>
      <p:pic>
        <p:nvPicPr>
          <p:cNvPr id="13" name="Picture 7" descr="C:\Users\Алла Алексеевна\Documents\ludia-2025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452320" y="3645024"/>
            <a:ext cx="904875" cy="9906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403648" y="4725144"/>
            <a:ext cx="6120680" cy="1569660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ru-RU" sz="3200" b="1" i="1" dirty="0" smtClean="0">
                <a:solidFill>
                  <a:srgbClr val="002060"/>
                </a:solidFill>
              </a:rPr>
              <a:t>Вывод:</a:t>
            </a:r>
          </a:p>
          <a:p>
            <a:r>
              <a:rPr lang="ru-RU" sz="3200" i="1" dirty="0" smtClean="0">
                <a:solidFill>
                  <a:srgbClr val="002060"/>
                </a:solidFill>
              </a:rPr>
              <a:t>Живая и неживая природа тесно связаны между собой.</a:t>
            </a:r>
            <a:endParaRPr lang="ru-RU" sz="32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>
            <a:off x="0" y="0"/>
            <a:ext cx="9144000" cy="141763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Алла Алексеевна\Documents\0_8d445_e1c9fbf3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81787"/>
            <a:ext cx="4572000" cy="5451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C:\Users\Алла Алексеевна\Documents\ludia-1712.gif"/>
          <p:cNvPicPr>
            <a:picLocks noChangeAspect="1" noChangeArrowheads="1" noCrop="1"/>
          </p:cNvPicPr>
          <p:nvPr/>
        </p:nvPicPr>
        <p:blipFill>
          <a:blip r:embed="rId4" cstate="email">
            <a:clrChange>
              <a:clrFrom>
                <a:srgbClr val="B97C6A"/>
              </a:clrFrom>
              <a:clrTo>
                <a:srgbClr val="B97C6A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-1728192" y="1700808"/>
            <a:ext cx="1728192" cy="20558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Существует ли связь внутри живой природы?</a:t>
            </a:r>
            <a:endParaRPr lang="ru-RU" sz="3200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7" name="Picture 2" descr="C:\Users\Алла Алексеевна\Documents\osen-animaciya_7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984" y="548680"/>
            <a:ext cx="4716016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Алла Алексеевна\Documents\202877676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20272" y="980728"/>
            <a:ext cx="936104" cy="1368152"/>
          </a:xfrm>
          <a:prstGeom prst="rect">
            <a:avLst/>
          </a:prstGeom>
          <a:noFill/>
        </p:spPr>
      </p:pic>
      <p:pic>
        <p:nvPicPr>
          <p:cNvPr id="2051" name="Picture 3" descr="C:\Users\Алла Алексеевна\Documents\i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6176" y="4581128"/>
            <a:ext cx="1152128" cy="90816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5877272"/>
            <a:ext cx="914400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002060"/>
                </a:solidFill>
              </a:rPr>
              <a:t>Посмотри на картинки и попробуй найти эти связи. 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11" name="Picture 3" descr="C:\Users\Алла Алексеевна\Documents\ludia-135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3789040"/>
            <a:ext cx="1783457" cy="1875656"/>
          </a:xfrm>
          <a:prstGeom prst="rect">
            <a:avLst/>
          </a:prstGeom>
          <a:noFill/>
        </p:spPr>
      </p:pic>
      <p:pic>
        <p:nvPicPr>
          <p:cNvPr id="13" name="Picture 2" descr="C:\Users\Алла Алексеевна\Documents\osen-animaciya_7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08304" y="548680"/>
            <a:ext cx="1835696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ла Алексеевна\Documents\573802549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196752"/>
            <a:ext cx="3096344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Алла Алексеевна\Documents\04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80112" y="1196752"/>
            <a:ext cx="316835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7544" y="260649"/>
            <a:ext cx="8208912" cy="830997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i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ловите насекомых, они опыляют растения и помогают им распространяться</a:t>
            </a:r>
            <a:r>
              <a:rPr lang="ru-RU" i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ла Алексеевна\Documents\20287767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916832" y="5373216"/>
            <a:ext cx="1000125" cy="1123950"/>
          </a:xfrm>
          <a:prstGeom prst="rect">
            <a:avLst/>
          </a:prstGeom>
          <a:noFill/>
        </p:spPr>
      </p:pic>
      <p:pic>
        <p:nvPicPr>
          <p:cNvPr id="3" name="Picture 2" descr="C:\Users\Алла Алексеевна\Documents\images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2120" y="4797152"/>
            <a:ext cx="2952328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://im7-tub-ru.yandex.net/i?id=470542711-17-72&amp;n=21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7544" y="4869160"/>
            <a:ext cx="3024336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395536" y="3501008"/>
            <a:ext cx="3096344" cy="1200329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</a:rPr>
              <a:t>Дятел</a:t>
            </a:r>
            <a:r>
              <a:rPr lang="ru-RU" sz="2000" i="1" dirty="0" smtClean="0">
                <a:solidFill>
                  <a:srgbClr val="002060"/>
                </a:solidFill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</a:rPr>
              <a:t>питается личинками, а значит животной пищей</a:t>
            </a:r>
            <a:endParaRPr lang="ru-RU" sz="2400" i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501009"/>
            <a:ext cx="309634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</a:rPr>
              <a:t>Козы питаются растительной пищей.</a:t>
            </a:r>
            <a:endParaRPr lang="ru-RU" sz="2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Найди то, что не относится к природе</a:t>
            </a:r>
            <a:endParaRPr lang="ru-RU" sz="3200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Алла Алексеевна\Documents\55853847_1267439086_4904876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745053"/>
            <a:ext cx="2012609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Алла Алексеевна\Documents\0_54a3d_6982504c_L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800" y="1700808"/>
            <a:ext cx="1866999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Алла Алексеевна\Documents\255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1700808"/>
            <a:ext cx="1722783" cy="1728192"/>
          </a:xfrm>
          <a:prstGeom prst="rect">
            <a:avLst/>
          </a:prstGeom>
          <a:noFill/>
        </p:spPr>
      </p:pic>
      <p:pic>
        <p:nvPicPr>
          <p:cNvPr id="5" name="Picture 4" descr="C:\Users\Алла Алексеевна\Documents\ansun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83418" y="1772816"/>
            <a:ext cx="147795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395536" y="548680"/>
            <a:ext cx="8280920" cy="584775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Найди лишнее</a:t>
            </a:r>
            <a:endParaRPr lang="ru-RU" sz="3200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1030" name="Picture 6" descr="http://im2-tub-ru.yandex.net/i?id=405987831-52-72&amp;n=2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420888"/>
            <a:ext cx="2110646" cy="2006548"/>
          </a:xfrm>
          <a:prstGeom prst="rect">
            <a:avLst/>
          </a:prstGeom>
          <a:noFill/>
        </p:spPr>
      </p:pic>
      <p:pic>
        <p:nvPicPr>
          <p:cNvPr id="1032" name="Picture 8" descr="http://im5-tub-ru.yandex.net/i?id=123938235-17-72&amp;n=2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536" y="3068960"/>
            <a:ext cx="2580433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im4-tub-ru.yandex.net/i?id=200787978-56-72&amp;n=21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D2D9EB"/>
              </a:clrFrom>
              <a:clrTo>
                <a:srgbClr val="D2D9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581128"/>
            <a:ext cx="2592288" cy="2081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://im5-tub-ru.yandex.net/i?id=147090385-71-72&amp;n=2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56176" y="3140968"/>
            <a:ext cx="2520280" cy="2153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0" y="0"/>
            <a:ext cx="9144000" cy="1331640"/>
          </a:xfrm>
          <a:prstGeom prst="rect">
            <a:avLst/>
          </a:prstGeom>
          <a:ln w="762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Алла Алексеевна\Documents\2449686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2196752" y="404664"/>
            <a:ext cx="1944216" cy="2160240"/>
          </a:xfrm>
          <a:prstGeom prst="rect">
            <a:avLst/>
          </a:prstGeom>
          <a:noFill/>
        </p:spPr>
      </p:pic>
      <p:pic>
        <p:nvPicPr>
          <p:cNvPr id="1026" name="Picture 2" descr="C:\Users\Алла Алексеевна\Documents\коз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44008" y="1628800"/>
            <a:ext cx="4176464" cy="3200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 descr="C:\Users\Алла Алексеевна\Documents\231023406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612560" y="3573016"/>
            <a:ext cx="1905000" cy="733425"/>
          </a:xfrm>
          <a:prstGeom prst="rect">
            <a:avLst/>
          </a:prstGeom>
          <a:noFill/>
        </p:spPr>
      </p:pic>
      <p:pic>
        <p:nvPicPr>
          <p:cNvPr id="12290" name="Picture 2" descr="http://im7-tub-ru.yandex.net/i?id=448345238-08-72&amp;n=21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5013176"/>
            <a:ext cx="2881280" cy="1656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294" name="Picture 6" descr="http://im7-tub-ru.yandex.net/i?id=32118546-52-72&amp;n=21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628800"/>
            <a:ext cx="4176464" cy="31635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Распознай звуки живой и неживой природы</a:t>
            </a:r>
            <a:endParaRPr lang="ru-RU" dirty="0"/>
          </a:p>
        </p:txBody>
      </p:sp>
      <p:pic>
        <p:nvPicPr>
          <p:cNvPr id="13" name="allsoundsaround.com-1328960993-Mosquito Buzzi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email"/>
          <a:stretch>
            <a:fillRect/>
          </a:stretch>
        </p:blipFill>
        <p:spPr>
          <a:xfrm>
            <a:off x="4788024" y="6381328"/>
            <a:ext cx="304800" cy="304800"/>
          </a:xfrm>
          <a:prstGeom prst="rect">
            <a:avLst/>
          </a:prstGeom>
        </p:spPr>
      </p:pic>
      <p:pic>
        <p:nvPicPr>
          <p:cNvPr id="14" name="звук гром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email"/>
          <a:stretch>
            <a:fillRect/>
          </a:stretch>
        </p:blipFill>
        <p:spPr>
          <a:xfrm>
            <a:off x="395536" y="4365104"/>
            <a:ext cx="304800" cy="304800"/>
          </a:xfrm>
          <a:prstGeom prst="rect">
            <a:avLst/>
          </a:prstGeom>
        </p:spPr>
      </p:pic>
      <p:pic>
        <p:nvPicPr>
          <p:cNvPr id="16" name="allsoundsaround.com-1330957239-Sheep Bleati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email"/>
          <a:stretch>
            <a:fillRect/>
          </a:stretch>
        </p:blipFill>
        <p:spPr>
          <a:xfrm>
            <a:off x="4716016" y="42930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64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38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9" grpId="1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ла Алексеевна\Documents\812076392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984" y="476672"/>
            <a:ext cx="4148912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Алла Алексеевна\Documents\359187214.gif"/>
          <p:cNvPicPr>
            <a:picLocks noChangeAspect="1" noChangeArrowheads="1" noCrop="1"/>
          </p:cNvPicPr>
          <p:nvPr/>
        </p:nvPicPr>
        <p:blipFill>
          <a:blip r:embed="rId6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0" y="476672"/>
            <a:ext cx="4380876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0" name="Picture 2" descr="http://im0-tub-ru.yandex.net/i?id=101433118-19-72&amp;n=2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67744" y="3717032"/>
            <a:ext cx="3981562" cy="293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дельфи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tretch>
            <a:fillRect/>
          </a:stretch>
        </p:blipFill>
        <p:spPr>
          <a:xfrm>
            <a:off x="251520" y="3429000"/>
            <a:ext cx="304800" cy="304800"/>
          </a:xfrm>
          <a:prstGeom prst="rect">
            <a:avLst/>
          </a:prstGeom>
        </p:spPr>
      </p:pic>
      <p:pic>
        <p:nvPicPr>
          <p:cNvPr id="11" name="ручей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email"/>
          <a:stretch>
            <a:fillRect/>
          </a:stretch>
        </p:blipFill>
        <p:spPr>
          <a:xfrm>
            <a:off x="4644008" y="3356992"/>
            <a:ext cx="304800" cy="304800"/>
          </a:xfrm>
          <a:prstGeom prst="rect">
            <a:avLst/>
          </a:prstGeom>
        </p:spPr>
      </p:pic>
      <p:pic>
        <p:nvPicPr>
          <p:cNvPr id="12" name="Шум океана, крики чаек (mp3ostrov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email"/>
          <a:stretch>
            <a:fillRect/>
          </a:stretch>
        </p:blipFill>
        <p:spPr>
          <a:xfrm>
            <a:off x="2339752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996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32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016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Природа - наше богатство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3672408" cy="4464496"/>
          </a:xfr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« </a:t>
            </a:r>
            <a:r>
              <a:rPr lang="ru-RU" sz="2600" i="1" dirty="0" smtClean="0">
                <a:solidFill>
                  <a:srgbClr val="002060"/>
                </a:solidFill>
              </a:rPr>
              <a:t>Рыбе нужна чистая вода, птице – воздух, зверю – лес, степь, горы.</a:t>
            </a:r>
          </a:p>
          <a:p>
            <a:pPr>
              <a:buNone/>
            </a:pPr>
            <a:r>
              <a:rPr lang="ru-RU" sz="2600" i="1" dirty="0" smtClean="0">
                <a:solidFill>
                  <a:srgbClr val="002060"/>
                </a:solidFill>
              </a:rPr>
              <a:t>    А человеку нужна Родина.                             И охранять природу – значит охранять Родину!»</a:t>
            </a:r>
          </a:p>
          <a:p>
            <a:pPr algn="r">
              <a:buNone/>
            </a:pPr>
            <a:r>
              <a:rPr lang="ru-RU" sz="2400" i="1" dirty="0" smtClean="0">
                <a:solidFill>
                  <a:srgbClr val="002060"/>
                </a:solidFill>
              </a:rPr>
              <a:t> Пришвин М.М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Алла Алексеевна\Documents\0b0a272374c432b2027c82786dfb3348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936" y="1700808"/>
            <a:ext cx="4851623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ла Алексеевна\Documents\65560312_1287601419_dfa507245ac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6" name="В мире животных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51520" y="6553200"/>
            <a:ext cx="304800" cy="304800"/>
          </a:xfrm>
          <a:prstGeom prst="rect">
            <a:avLst/>
          </a:prstGeom>
        </p:spPr>
      </p:pic>
      <p:pic>
        <p:nvPicPr>
          <p:cNvPr id="7" name="Picture 2" descr="C:\Users\Алла Алексеевна\Documents\29926245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292080" y="332656"/>
            <a:ext cx="2428875" cy="16561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82916227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89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87016"/>
          </a:xfr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Каким словом можно назвать все картинки?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6" name="Содержимое 5" descr="http://im8-tub-ru.yandex.net/i?id=282295123-33-72&amp;n=21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3347864" y="2636912"/>
            <a:ext cx="2376264" cy="1940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im5-tub-ru.yandex.net/i?id=223814448-62-72&amp;n=21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4221088"/>
            <a:ext cx="230505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im5-tub-ru.yandex.net/i?id=382637718-50-72&amp;n=21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44208" y="4293096"/>
            <a:ext cx="2449066" cy="1932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im0-tub-ru.yandex.net/i?id=349143968-48-72&amp;n=21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44208" y="1700808"/>
            <a:ext cx="223224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im3-tub-ru.yandex.net/i?id=285696850-50-72&amp;n=21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1560" y="1628800"/>
            <a:ext cx="228600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Как вы понимаете, что такое природа?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2060848"/>
            <a:ext cx="2376264" cy="30963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Могут  ли</a:t>
            </a:r>
            <a:r>
              <a:rPr lang="ru-RU" sz="2400" i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двигаться,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расти ,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питаться,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приносить потомство, 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умирать.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84784"/>
            <a:ext cx="889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i="1" dirty="0" smtClean="0">
                <a:solidFill>
                  <a:srgbClr val="002060"/>
                </a:solidFill>
              </a:rPr>
              <a:t>Составьте рассказ об  объектах  природы по плану. </a:t>
            </a:r>
          </a:p>
        </p:txBody>
      </p:sp>
      <p:pic>
        <p:nvPicPr>
          <p:cNvPr id="5" name="Рисунок 4" descr="http://im3-tub-ru.yandex.net/i?id=285696850-50-72&amp;n=2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348880"/>
            <a:ext cx="1584176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im5-tub-ru.yandex.net/i?id=223814448-62-72&amp;n=2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4005064"/>
            <a:ext cx="1584176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im0-tub-ru.yandex.net/i?id=349143968-48-72&amp;n=21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192" y="2348880"/>
            <a:ext cx="1872208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im5-tub-ru.yandex.net/i?id=382637718-50-72&amp;n=21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192" y="3933056"/>
            <a:ext cx="1800200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5" descr="http://im8-tub-ru.yandex.net/i?id=282295123-33-72&amp;n=21"/>
          <p:cNvPicPr>
            <a:picLocks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3203848" y="5301208"/>
            <a:ext cx="1800200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2662064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445224"/>
            <a:ext cx="2880320" cy="622920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pic>
        <p:nvPicPr>
          <p:cNvPr id="11" name="Picture 2" descr="C:\Users\Алла Алексеевна\Documents\i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96536" y="-459432"/>
            <a:ext cx="3384550" cy="214947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322572" y="-156120"/>
            <a:ext cx="49885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  </a:t>
            </a:r>
            <a:endParaRPr kumimoji="0" lang="ru-RU" sz="1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  <p:pic>
        <p:nvPicPr>
          <p:cNvPr id="1027" name="Picture 3" descr="C:\Users\Алла Алексеевна\Documents\79313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4725144"/>
            <a:ext cx="2736736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 rot="10800000" flipV="1">
            <a:off x="0" y="0"/>
            <a:ext cx="9144000" cy="1077218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Отгадайте и назовите представителей живой и неживой природы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221088"/>
            <a:ext cx="3024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Тверды, тяжелы и неподвижны</a:t>
            </a:r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9" name="Picture 2" descr="http://im3-tub-ru.yandex.net/i?id=372353452-40-72&amp;n=2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4840282"/>
            <a:ext cx="2880320" cy="201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4788024" y="1136694"/>
            <a:ext cx="4355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Тянутся к солнышку, способны поворачиваться по направлению к свету</a:t>
            </a:r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12" name="Picture 2" descr="C:\Users\Алла Алексеевна\Documents\88770323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988840"/>
            <a:ext cx="309634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9468544" y="4293096"/>
            <a:ext cx="10801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Имеют хвост,  плавники, жабры, тело покрыто чешуей.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10800000" flipV="1">
            <a:off x="4716016" y="4293331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Течет, льется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1196753"/>
            <a:ext cx="3744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Имеют хвост,  плавники, жабры, тело покрыто чешуей.</a:t>
            </a:r>
            <a:br>
              <a:rPr lang="ru-RU" sz="2000" i="1" dirty="0" smtClean="0">
                <a:solidFill>
                  <a:srgbClr val="002060"/>
                </a:solidFill>
              </a:rPr>
            </a:br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Алла Алексеевна\Documents\313146444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92080" y="2060848"/>
            <a:ext cx="266429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Алла Алексеевна\Documents\roza.gif"/>
          <p:cNvPicPr>
            <a:picLocks noChangeAspect="1" noChangeArrowheads="1" noCrop="1"/>
          </p:cNvPicPr>
          <p:nvPr/>
        </p:nvPicPr>
        <p:blipFill>
          <a:blip r:embed="rId7" cstate="email">
            <a:clrChange>
              <a:clrFrom>
                <a:srgbClr val="F7E6C2"/>
              </a:clrFrom>
              <a:clrTo>
                <a:srgbClr val="F7E6C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204864"/>
            <a:ext cx="1944216" cy="20162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2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3742184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3056384" cy="6949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ла Алексеевна\Documents\peyazh-6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196752"/>
            <a:ext cx="4176464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0" y="80920"/>
            <a:ext cx="9143999" cy="584775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002060"/>
                </a:solidFill>
              </a:rPr>
              <a:t>Освещают Землю днём и ночью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Алла Алексеевна\Documents\prirodai-2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1124744"/>
            <a:ext cx="4427984" cy="382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5691157"/>
            <a:ext cx="9144000" cy="461665"/>
          </a:xfrm>
          <a:prstGeom prst="rect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Солнце, Луна, облака, вода, воздух, - неживая природа.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2916227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7380312" y="5373216"/>
            <a:ext cx="1440160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2057" name="Picture 9" descr="C:\Users\Алла Алексеевна\Documents\68553163_1293719164_sneg_v_sharike_nadpis_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10008" y="5085184"/>
            <a:ext cx="1728192" cy="158417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 rot="10800000" flipV="1">
            <a:off x="1" y="0"/>
            <a:ext cx="9143999" cy="584775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Алла Алексеевна\Documents\79423159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61336" y="2852936"/>
            <a:ext cx="952500" cy="952500"/>
          </a:xfrm>
          <a:prstGeom prst="rect">
            <a:avLst/>
          </a:prstGeom>
          <a:noFill/>
        </p:spPr>
      </p:pic>
      <p:pic>
        <p:nvPicPr>
          <p:cNvPr id="2051" name="Picture 3" descr="C:\Users\Алла Алексеевна\Documents\886038975.jpg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37600" y="2132856"/>
            <a:ext cx="1143000" cy="762000"/>
          </a:xfrm>
          <a:prstGeom prst="rect">
            <a:avLst/>
          </a:prstGeom>
          <a:noFill/>
        </p:spPr>
      </p:pic>
      <p:pic>
        <p:nvPicPr>
          <p:cNvPr id="2052" name="Picture 4" descr="C:\Users\Алла Алексеевна\Documents\i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80" y="1124744"/>
            <a:ext cx="2095500" cy="1428750"/>
          </a:xfrm>
          <a:prstGeom prst="rect">
            <a:avLst/>
          </a:prstGeom>
          <a:noFill/>
        </p:spPr>
      </p:pic>
      <p:pic>
        <p:nvPicPr>
          <p:cNvPr id="2053" name="Picture 5" descr="C:\Users\Алла Алексеевна\Documents\animated20clock.gif"/>
          <p:cNvPicPr>
            <a:picLocks noChangeAspect="1" noChangeArrowheads="1" noCrop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13864" y="1772816"/>
            <a:ext cx="1333500" cy="1276350"/>
          </a:xfrm>
          <a:prstGeom prst="rect">
            <a:avLst/>
          </a:prstGeom>
          <a:noFill/>
        </p:spPr>
      </p:pic>
      <p:pic>
        <p:nvPicPr>
          <p:cNvPr id="2054" name="Picture 6" descr="C:\Users\Алла Алексеевна\Documents\32967980.gif"/>
          <p:cNvPicPr>
            <a:picLocks noChangeAspect="1" noChangeArrowheads="1" noCrop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9248" y="4653136"/>
            <a:ext cx="2098923" cy="2386955"/>
          </a:xfrm>
          <a:prstGeom prst="rect">
            <a:avLst/>
          </a:prstGeom>
          <a:noFill/>
        </p:spPr>
      </p:pic>
      <p:pic>
        <p:nvPicPr>
          <p:cNvPr id="2055" name="Picture 7" descr="C:\Users\Алла Алексеевна\Documents\53529175.jpg.gif"/>
          <p:cNvPicPr>
            <a:picLocks noChangeAspect="1" noChangeArrowheads="1" noCrop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57680" y="5373216"/>
            <a:ext cx="1428750" cy="1095375"/>
          </a:xfrm>
          <a:prstGeom prst="rect">
            <a:avLst/>
          </a:prstGeom>
          <a:noFill/>
        </p:spPr>
      </p:pic>
      <p:pic>
        <p:nvPicPr>
          <p:cNvPr id="2056" name="Picture 8" descr="C:\Users\Алла Алексеевна\Documents\grandclock1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218120" y="1268760"/>
            <a:ext cx="523875" cy="1905000"/>
          </a:xfrm>
          <a:prstGeom prst="rect">
            <a:avLst/>
          </a:prstGeom>
          <a:noFill/>
        </p:spPr>
      </p:pic>
      <p:pic>
        <p:nvPicPr>
          <p:cNvPr id="2058" name="Picture 10" descr="C:\Users\Алла Алексеевна\Documents\871549603.jpg.gif"/>
          <p:cNvPicPr>
            <a:picLocks noChangeAspect="1" noChangeArrowheads="1" noCrop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1536" y="4077072"/>
            <a:ext cx="952500" cy="952500"/>
          </a:xfrm>
          <a:prstGeom prst="rect">
            <a:avLst/>
          </a:prstGeom>
          <a:noFill/>
        </p:spPr>
      </p:pic>
      <p:pic>
        <p:nvPicPr>
          <p:cNvPr id="2059" name="Picture 11" descr="C:\Users\Алла Алексеевна\Documents\694674044.jpg.gif"/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121776" y="3933056"/>
            <a:ext cx="1552575" cy="123825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i="1" dirty="0" smtClean="0">
                <a:solidFill>
                  <a:srgbClr val="002060"/>
                </a:solidFill>
              </a:rPr>
              <a:t>То, что сделано человеком, не является природой</a:t>
            </a:r>
            <a:endParaRPr lang="ru-RU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ла Алексеевна\Documents\55383266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Живая природа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347864" y="1412776"/>
            <a:ext cx="2088200" cy="2088231"/>
            <a:chOff x="1656187" y="-358430"/>
            <a:chExt cx="2088200" cy="2279137"/>
          </a:xfrm>
        </p:grpSpPr>
        <p:sp>
          <p:nvSpPr>
            <p:cNvPr id="7" name="Овал 6"/>
            <p:cNvSpPr/>
            <p:nvPr/>
          </p:nvSpPr>
          <p:spPr>
            <a:xfrm>
              <a:off x="1656187" y="-358430"/>
              <a:ext cx="2088200" cy="227913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Овал 4"/>
            <p:cNvSpPr/>
            <p:nvPr/>
          </p:nvSpPr>
          <p:spPr>
            <a:xfrm>
              <a:off x="1800203" y="-122657"/>
              <a:ext cx="1782422" cy="16115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0" tIns="31750" rIns="31750" bIns="317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kern="1200" dirty="0" smtClean="0">
                  <a:solidFill>
                    <a:schemeClr val="bg1"/>
                  </a:solidFill>
                </a:rPr>
                <a:t>Питается</a:t>
              </a:r>
              <a:endParaRPr lang="ru-RU" sz="2400" b="1" i="1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79512" y="836712"/>
            <a:ext cx="1980728" cy="2016224"/>
            <a:chOff x="0" y="771888"/>
            <a:chExt cx="2256698" cy="2208035"/>
          </a:xfrm>
        </p:grpSpPr>
        <p:sp>
          <p:nvSpPr>
            <p:cNvPr id="10" name="Овал 9"/>
            <p:cNvSpPr/>
            <p:nvPr/>
          </p:nvSpPr>
          <p:spPr>
            <a:xfrm>
              <a:off x="0" y="771888"/>
              <a:ext cx="2256698" cy="22080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330486" y="1095247"/>
              <a:ext cx="1595726" cy="15613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0" tIns="31750" rIns="31750" bIns="3175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500" b="1" i="1" kern="1200" dirty="0" smtClean="0">
                  <a:solidFill>
                    <a:schemeClr val="bg1"/>
                  </a:solidFill>
                </a:rPr>
                <a:t>Дышит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500" kern="12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64088" y="908720"/>
            <a:ext cx="3779912" cy="2511422"/>
            <a:chOff x="3859661" y="315567"/>
            <a:chExt cx="5232633" cy="2511422"/>
          </a:xfrm>
        </p:grpSpPr>
        <p:sp>
          <p:nvSpPr>
            <p:cNvPr id="13" name="Овал 12"/>
            <p:cNvSpPr/>
            <p:nvPr/>
          </p:nvSpPr>
          <p:spPr>
            <a:xfrm flipH="1">
              <a:off x="6105839" y="315567"/>
              <a:ext cx="2986455" cy="201622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lvl="0" algn="ctr"/>
              <a:endParaRPr lang="ru-RU" sz="2400" dirty="0" smtClean="0"/>
            </a:p>
            <a:p>
              <a:pPr lvl="0" algn="ctr"/>
              <a:r>
                <a:rPr lang="ru-RU" sz="2400" b="1" i="1" dirty="0" smtClean="0">
                  <a:solidFill>
                    <a:schemeClr val="bg1"/>
                  </a:solidFill>
                </a:rPr>
                <a:t>Растет</a:t>
              </a:r>
            </a:p>
            <a:p>
              <a:pPr lvl="0"/>
              <a:endParaRPr lang="ru-RU" sz="2000" dirty="0"/>
            </a:p>
          </p:txBody>
        </p:sp>
        <p:sp>
          <p:nvSpPr>
            <p:cNvPr id="14" name="Овал 4"/>
            <p:cNvSpPr/>
            <p:nvPr/>
          </p:nvSpPr>
          <p:spPr>
            <a:xfrm>
              <a:off x="3859661" y="1260528"/>
              <a:ext cx="1654079" cy="15664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0" tIns="31750" rIns="31750" bIns="3175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500" kern="120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79512" y="4005064"/>
            <a:ext cx="2088232" cy="2088232"/>
            <a:chOff x="0" y="2786818"/>
            <a:chExt cx="2155115" cy="2258715"/>
          </a:xfrm>
        </p:grpSpPr>
        <p:sp>
          <p:nvSpPr>
            <p:cNvPr id="16" name="Овал 15"/>
            <p:cNvSpPr/>
            <p:nvPr/>
          </p:nvSpPr>
          <p:spPr>
            <a:xfrm>
              <a:off x="0" y="2786818"/>
              <a:ext cx="2155115" cy="225871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Овал 4"/>
            <p:cNvSpPr/>
            <p:nvPr/>
          </p:nvSpPr>
          <p:spPr>
            <a:xfrm>
              <a:off x="148629" y="3176252"/>
              <a:ext cx="1765191" cy="15971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0" tIns="31750" rIns="31750" bIns="317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i="1" kern="1200" dirty="0" smtClean="0">
                  <a:solidFill>
                    <a:schemeClr val="bg1"/>
                  </a:solidFill>
                </a:rPr>
                <a:t>Приносит потомство </a:t>
              </a:r>
              <a:endParaRPr lang="ru-RU" sz="2400" b="1" i="1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020272" y="4293096"/>
            <a:ext cx="2123728" cy="2016224"/>
            <a:chOff x="3544412" y="2812637"/>
            <a:chExt cx="2311899" cy="2207075"/>
          </a:xfrm>
        </p:grpSpPr>
        <p:sp>
          <p:nvSpPr>
            <p:cNvPr id="21" name="Овал 20"/>
            <p:cNvSpPr/>
            <p:nvPr/>
          </p:nvSpPr>
          <p:spPr>
            <a:xfrm>
              <a:off x="3544412" y="2812637"/>
              <a:ext cx="2311899" cy="220707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Овал 4"/>
            <p:cNvSpPr/>
            <p:nvPr/>
          </p:nvSpPr>
          <p:spPr>
            <a:xfrm>
              <a:off x="3857965" y="3285582"/>
              <a:ext cx="1634759" cy="15606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50" tIns="31750" rIns="31750" bIns="3175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i="1" kern="1200" dirty="0" smtClean="0">
                  <a:solidFill>
                    <a:schemeClr val="bg1"/>
                  </a:solidFill>
                </a:rPr>
                <a:t>Умирает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500" b="1" kern="1200" dirty="0"/>
            </a:p>
          </p:txBody>
        </p:sp>
      </p:grpSp>
      <p:cxnSp>
        <p:nvCxnSpPr>
          <p:cNvPr id="24" name="Прямая со стрелкой 23"/>
          <p:cNvCxnSpPr/>
          <p:nvPr/>
        </p:nvCxnSpPr>
        <p:spPr>
          <a:xfrm flipH="1">
            <a:off x="2051720" y="620688"/>
            <a:ext cx="216024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1979712" y="692696"/>
            <a:ext cx="2160240" cy="35283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0548664" y="1556792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9972600" y="692696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211960" y="620688"/>
            <a:ext cx="144016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4283968" y="620688"/>
            <a:ext cx="2808312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4283968" y="620688"/>
            <a:ext cx="3672408" cy="3600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Объясните связь живой и неживой природы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7" name="Picture 2" descr="C:\Users\Алла Алексеевна\Documents\293774292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556792"/>
            <a:ext cx="2736304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395536" y="3534161"/>
            <a:ext cx="28083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i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обижайте  подземных жителей: дождевых червей, насекомых</a:t>
            </a:r>
            <a:r>
              <a:rPr lang="ru-RU" sz="20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" name="Picture 2" descr="C:\Users\Алла Алексеевна\Documents\003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1960" y="3573016"/>
            <a:ext cx="424847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3563888" y="1844824"/>
            <a:ext cx="49685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i="1" dirty="0" smtClean="0">
                <a:solidFill>
                  <a:srgbClr val="002060"/>
                </a:solidFill>
              </a:rPr>
              <a:t>     </a:t>
            </a:r>
            <a:r>
              <a:rPr lang="ru-RU" sz="2000" b="1" i="1" dirty="0" smtClean="0">
                <a:solidFill>
                  <a:srgbClr val="002060"/>
                </a:solidFill>
              </a:rPr>
              <a:t>Растения сохраняют влагу, не дают рекам, озерам пересыхать, скрепляют корнями почву</a:t>
            </a:r>
            <a:r>
              <a:rPr lang="ru-RU" sz="2000" i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67544" y="5094820"/>
            <a:ext cx="29523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Ведь они помогают почве получать воду и «дышать» воздухом.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7" grpId="0"/>
      <p:bldP spid="14337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FFF00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1686</TotalTime>
  <Words>351</Words>
  <Application>Microsoft Office PowerPoint</Application>
  <PresentationFormat>Экран (4:3)</PresentationFormat>
  <Paragraphs>59</Paragraphs>
  <Slides>18</Slides>
  <Notes>2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 Каким словом можно назвать все картинки? </vt:lpstr>
      <vt:lpstr>Как вы понимаете, что такое природа?</vt:lpstr>
      <vt:lpstr>Слайд 5</vt:lpstr>
      <vt:lpstr>Слайд 6</vt:lpstr>
      <vt:lpstr>Слайд 7</vt:lpstr>
      <vt:lpstr>Слайд 8</vt:lpstr>
      <vt:lpstr>Объясните связь живой и неживой природы</vt:lpstr>
      <vt:lpstr>Семена деревьев распространяются при помощи ветра, птиц.</vt:lpstr>
      <vt:lpstr>Живые существа не могут обходиться без света, тепла, воздуха, воды.</vt:lpstr>
      <vt:lpstr>Слайд 12</vt:lpstr>
      <vt:lpstr>Слайд 13</vt:lpstr>
      <vt:lpstr>Найди то, что не относится к природе</vt:lpstr>
      <vt:lpstr>Распознай звуки живой и неживой природы</vt:lpstr>
      <vt:lpstr>Слайд 16</vt:lpstr>
      <vt:lpstr>Природа - наше богатство</vt:lpstr>
      <vt:lpstr>Слайд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Алла Алексеевна</dc:creator>
  <cp:lastModifiedBy>revaz</cp:lastModifiedBy>
  <cp:revision>208</cp:revision>
  <dcterms:created xsi:type="dcterms:W3CDTF">2012-07-09T18:51:06Z</dcterms:created>
  <dcterms:modified xsi:type="dcterms:W3CDTF">2013-01-16T10:18:44Z</dcterms:modified>
</cp:coreProperties>
</file>