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8" r:id="rId2"/>
    <p:sldId id="262" r:id="rId3"/>
    <p:sldId id="256" r:id="rId4"/>
    <p:sldId id="266" r:id="rId5"/>
    <p:sldId id="263" r:id="rId6"/>
    <p:sldId id="257" r:id="rId7"/>
    <p:sldId id="259" r:id="rId8"/>
    <p:sldId id="260" r:id="rId9"/>
    <p:sldId id="261" r:id="rId10"/>
    <p:sldId id="267" r:id="rId11"/>
    <p:sldId id="265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75257-9D1C-4114-AD9D-97180F6ABEB9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1159B-8780-4AB8-8DC2-A24444814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1159B-8780-4AB8-8DC2-A244448149D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1159B-8780-4AB8-8DC2-A244448149D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1159B-8780-4AB8-8DC2-A244448149D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1159B-8780-4AB8-8DC2-A244448149D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1159B-8780-4AB8-8DC2-A244448149D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1159B-8780-4AB8-8DC2-A244448149D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1159B-8780-4AB8-8DC2-A244448149D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1159B-8780-4AB8-8DC2-A244448149D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1159B-8780-4AB8-8DC2-A244448149D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1159B-8780-4AB8-8DC2-A244448149D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1159B-8780-4AB8-8DC2-A244448149D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hyperlink" Target="http://www.morelega.cz/images/3774a.jpg" TargetMode="External"/><Relationship Id="rId3" Type="http://schemas.openxmlformats.org/officeDocument/2006/relationships/hyperlink" Target="http://www.evruka.ru/admin/pictures/91863b.jpg" TargetMode="External"/><Relationship Id="rId7" Type="http://schemas.openxmlformats.org/officeDocument/2006/relationships/hyperlink" Target="http://img1.liveinternet.ru/images/attach/c/3/77/905/77905999_35.gif" TargetMode="External"/><Relationship Id="rId12" Type="http://schemas.openxmlformats.org/officeDocument/2006/relationships/image" Target="../media/image9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hyperlink" Target="http://gimdolsk.home.pl/images/aktualnosc/samorzad/202.ht1.gif" TargetMode="External"/><Relationship Id="rId5" Type="http://schemas.openxmlformats.org/officeDocument/2006/relationships/hyperlink" Target="http://mtdata.ru/u2/photoFCE2/20166569680-0/huge.jpeg" TargetMode="External"/><Relationship Id="rId10" Type="http://schemas.openxmlformats.org/officeDocument/2006/relationships/image" Target="../media/image8.png"/><Relationship Id="rId4" Type="http://schemas.openxmlformats.org/officeDocument/2006/relationships/image" Target="../media/image3.jpeg"/><Relationship Id="rId9" Type="http://schemas.openxmlformats.org/officeDocument/2006/relationships/hyperlink" Target="http://ssoh1svetlin.edusite.ru/images/kniga2.png" TargetMode="External"/><Relationship Id="rId1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skazki.info/uploads/1291744001_petushok-i-bobovoe-zernyshko1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8.png"/><Relationship Id="rId3" Type="http://schemas.openxmlformats.org/officeDocument/2006/relationships/hyperlink" Target="http://www.evruka.ru/admin/pictures/91863b.jpg" TargetMode="External"/><Relationship Id="rId7" Type="http://schemas.openxmlformats.org/officeDocument/2006/relationships/hyperlink" Target="http://img1.liveinternet.ru/images/attach/c/3/77/905/77905999_35.gif" TargetMode="External"/><Relationship Id="rId12" Type="http://schemas.openxmlformats.org/officeDocument/2006/relationships/hyperlink" Target="http://ssoh1svetlin.edusite.ru/images/kniga2.png" TargetMode="External"/><Relationship Id="rId1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6" Type="http://schemas.openxmlformats.org/officeDocument/2006/relationships/hyperlink" Target="http://www.morelega.cz/images/3774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7.jpeg"/><Relationship Id="rId5" Type="http://schemas.openxmlformats.org/officeDocument/2006/relationships/hyperlink" Target="http://mtdata.ru/u2/photoFCE2/20166569680-0/huge.jpeg" TargetMode="External"/><Relationship Id="rId15" Type="http://schemas.openxmlformats.org/officeDocument/2006/relationships/image" Target="../media/image9.gif"/><Relationship Id="rId10" Type="http://schemas.openxmlformats.org/officeDocument/2006/relationships/hyperlink" Target="http://hongkong.hottour.kz/?ace=picture-of-math-tools-n900Gf2eBdZPzrLgfbMK57eE/7f6NJKqUgkxhEnZVYCgwpC48RnYtExLQUzm/iQtemFW2kIpYuKR/yi18FO3AhECdA==w24.jpg" TargetMode="External"/><Relationship Id="rId4" Type="http://schemas.openxmlformats.org/officeDocument/2006/relationships/image" Target="../media/image3.jpeg"/><Relationship Id="rId9" Type="http://schemas.openxmlformats.org/officeDocument/2006/relationships/image" Target="../media/image6.jpeg"/><Relationship Id="rId14" Type="http://schemas.openxmlformats.org/officeDocument/2006/relationships/hyperlink" Target="http://gimdolsk.home.pl/images/aktualnosc/samorzad/202.ht1.gif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1186" y="836712"/>
            <a:ext cx="8101641" cy="4708981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Особенности </a:t>
            </a:r>
            <a:r>
              <a:rPr lang="ru-RU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организации урока в условиях реализации </a:t>
            </a:r>
            <a:r>
              <a:rPr lang="ru-RU" sz="6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деятельностного</a:t>
            </a:r>
            <a:r>
              <a:rPr lang="ru-RU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 подхода к обучению</a:t>
            </a:r>
            <a:r>
              <a:rPr lang="ru-RU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.</a:t>
            </a:r>
            <a:endParaRPr lang="ru-RU" sz="6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evruka.ru/admin/pictures/91863b.jpg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2656"/>
            <a:ext cx="2409056" cy="2553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-main-pic" descr="Картинка 9 из 120202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3571876"/>
            <a:ext cx="28803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-main-pic" descr="Картинка 10 из 85410">
            <a:hlinkClick r:id="rId7" tgtFrame="_blank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3357562"/>
            <a:ext cx="1790948" cy="2762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а 20 из 116241">
            <a:hlinkClick r:id="rId9" tgtFrame="_blank"/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20" y="3429000"/>
            <a:ext cx="2749798" cy="2481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2" name="Picture 6" descr="Картинка 1 из 125291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357554" y="928670"/>
            <a:ext cx="2376264" cy="1897217"/>
          </a:xfrm>
          <a:prstGeom prst="rect">
            <a:avLst/>
          </a:prstGeom>
          <a:noFill/>
        </p:spPr>
      </p:pic>
      <p:pic>
        <p:nvPicPr>
          <p:cNvPr id="6146" name="Picture 2" descr="Картинка 33 из 4096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429388" y="428604"/>
            <a:ext cx="2304256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6" y="1196752"/>
          <a:ext cx="8424935" cy="5486400"/>
        </p:xfrm>
        <a:graphic>
          <a:graphicData uri="http://schemas.openxmlformats.org/drawingml/2006/table">
            <a:tbl>
              <a:tblPr/>
              <a:tblGrid>
                <a:gridCol w="3122528"/>
                <a:gridCol w="3178805"/>
                <a:gridCol w="2123602"/>
              </a:tblGrid>
              <a:tr h="51845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Предметные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 совершенствовать навыки чтения;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-обогащать читательский опыт детей;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- учить оценивать поступки героев;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- учить выделять опорные слова в произведении;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 воспитывать интерес к самостоятельному чтению;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 познакомить с русской народной сказкой «Петушок и бобовое зернышко»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 познавательные и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знаково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 символические (различение символов)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Метапредметные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Личностные: </a:t>
                      </a:r>
                    </a:p>
                    <a:p>
                      <a:pPr algn="l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рефлексия нравственно-этическая ориентация;  качественные приращения ; </a:t>
                      </a:r>
                      <a:r>
                        <a:rPr lang="ru-RU" sz="20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эмпатия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                          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Познавательные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подбор информации по заданному параметру.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Коммуникативные: воспитание товарищеских отношений.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Регулятивные: прогнозирование (антиципация)                            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Личностные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-развитие мотивов и смысла  учебно-образовательной деятельности;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-формирование индивидуально-личностной позиции;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-формирование самооценки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-17624"/>
            <a:ext cx="18473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4822" y="260648"/>
            <a:ext cx="51343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Цели урока: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484784"/>
            <a:ext cx="81369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/>
              <a:t>«</a:t>
            </a:r>
            <a:r>
              <a:rPr lang="ru-RU" sz="6600" b="1" dirty="0" err="1" smtClean="0"/>
              <a:t>ца</a:t>
            </a:r>
            <a:r>
              <a:rPr lang="ru-RU" sz="6600" b="1" dirty="0" err="1" smtClean="0">
                <a:solidFill>
                  <a:srgbClr val="FF0000"/>
                </a:solidFill>
              </a:rPr>
              <a:t>пе</a:t>
            </a:r>
            <a:r>
              <a:rPr lang="ru-RU" sz="6600" b="1" dirty="0" err="1" smtClean="0"/>
              <a:t>кр</a:t>
            </a:r>
            <a:r>
              <a:rPr lang="ru-RU" sz="6600" b="1" dirty="0" err="1" smtClean="0">
                <a:solidFill>
                  <a:srgbClr val="FF0000"/>
                </a:solidFill>
              </a:rPr>
              <a:t>т</a:t>
            </a:r>
            <a:r>
              <a:rPr lang="ru-RU" sz="6600" b="1" dirty="0" err="1" smtClean="0"/>
              <a:t>а</a:t>
            </a:r>
            <a:r>
              <a:rPr lang="ru-RU" sz="6600" b="1" dirty="0" err="1" smtClean="0">
                <a:solidFill>
                  <a:srgbClr val="FF0000"/>
                </a:solidFill>
              </a:rPr>
              <a:t>у</a:t>
            </a:r>
            <a:r>
              <a:rPr lang="ru-RU" sz="6600" b="1" dirty="0" err="1" smtClean="0"/>
              <a:t>н</a:t>
            </a:r>
            <a:r>
              <a:rPr lang="ru-RU" sz="6600" b="1" dirty="0" err="1" smtClean="0">
                <a:solidFill>
                  <a:srgbClr val="FF0000"/>
                </a:solidFill>
              </a:rPr>
              <a:t>шо</a:t>
            </a:r>
            <a:r>
              <a:rPr lang="ru-RU" sz="6600" b="1" dirty="0" err="1" smtClean="0"/>
              <a:t>я</a:t>
            </a:r>
            <a:r>
              <a:rPr lang="ru-RU" sz="6600" b="1" dirty="0" err="1" smtClean="0">
                <a:solidFill>
                  <a:srgbClr val="FF0000"/>
                </a:solidFill>
              </a:rPr>
              <a:t>к</a:t>
            </a:r>
            <a:r>
              <a:rPr lang="ru-RU" sz="6600" b="1" dirty="0" smtClean="0"/>
              <a:t> </a:t>
            </a:r>
            <a:r>
              <a:rPr lang="ru-RU" sz="6600" b="1" dirty="0" err="1" smtClean="0"/>
              <a:t>о</a:t>
            </a:r>
            <a:r>
              <a:rPr lang="ru-RU" sz="6600" b="1" dirty="0" err="1" smtClean="0">
                <a:solidFill>
                  <a:srgbClr val="FF0000"/>
                </a:solidFill>
              </a:rPr>
              <a:t>и</a:t>
            </a:r>
            <a:r>
              <a:rPr lang="ru-RU" sz="6600" b="1" dirty="0" err="1" smtClean="0"/>
              <a:t>л</a:t>
            </a:r>
            <a:r>
              <a:rPr lang="ru-RU" sz="6600" b="1" dirty="0" smtClean="0"/>
              <a:t> </a:t>
            </a:r>
            <a:r>
              <a:rPr lang="ru-RU" sz="6600" b="1" dirty="0" err="1" smtClean="0">
                <a:solidFill>
                  <a:srgbClr val="FF0000"/>
                </a:solidFill>
              </a:rPr>
              <a:t>бо</a:t>
            </a:r>
            <a:r>
              <a:rPr lang="ru-RU" sz="6600" b="1" dirty="0" err="1" smtClean="0"/>
              <a:t>кр</a:t>
            </a:r>
            <a:r>
              <a:rPr lang="ru-RU" sz="6600" b="1" dirty="0" err="1" smtClean="0">
                <a:solidFill>
                  <a:srgbClr val="FF0000"/>
                </a:solidFill>
              </a:rPr>
              <a:t>бо</a:t>
            </a:r>
            <a:r>
              <a:rPr lang="ru-RU" sz="6600" b="1" dirty="0" err="1" smtClean="0"/>
              <a:t>н</a:t>
            </a:r>
            <a:r>
              <a:rPr lang="ru-RU" sz="6600" b="1" dirty="0" err="1" smtClean="0">
                <a:solidFill>
                  <a:srgbClr val="FF0000"/>
                </a:solidFill>
              </a:rPr>
              <a:t>во</a:t>
            </a:r>
            <a:r>
              <a:rPr lang="ru-RU" sz="6600" b="1" dirty="0" err="1" smtClean="0"/>
              <a:t>я</a:t>
            </a:r>
            <a:r>
              <a:rPr lang="ru-RU" sz="6600" b="1" dirty="0" err="1" smtClean="0">
                <a:solidFill>
                  <a:srgbClr val="FF0000"/>
                </a:solidFill>
              </a:rPr>
              <a:t>е</a:t>
            </a:r>
            <a:r>
              <a:rPr lang="ru-RU" sz="6600" b="1" dirty="0" smtClean="0"/>
              <a:t> </a:t>
            </a:r>
            <a:r>
              <a:rPr lang="ru-RU" sz="6600" b="1" dirty="0" err="1" smtClean="0"/>
              <a:t>у</a:t>
            </a:r>
            <a:r>
              <a:rPr lang="ru-RU" sz="6600" b="1" dirty="0" err="1" smtClean="0">
                <a:solidFill>
                  <a:srgbClr val="FF0000"/>
                </a:solidFill>
              </a:rPr>
              <a:t>зё</a:t>
            </a:r>
            <a:r>
              <a:rPr lang="ru-RU" sz="6600" b="1" dirty="0" err="1" smtClean="0"/>
              <a:t>к</a:t>
            </a:r>
            <a:r>
              <a:rPr lang="ru-RU" sz="6600" b="1" dirty="0" err="1" smtClean="0">
                <a:solidFill>
                  <a:srgbClr val="FF0000"/>
                </a:solidFill>
              </a:rPr>
              <a:t>рны</a:t>
            </a:r>
            <a:r>
              <a:rPr lang="ru-RU" sz="6600" b="1" dirty="0" err="1" smtClean="0"/>
              <a:t>ев</a:t>
            </a:r>
            <a:r>
              <a:rPr lang="ru-RU" sz="6600" b="1" dirty="0" err="1" smtClean="0">
                <a:solidFill>
                  <a:srgbClr val="FF0000"/>
                </a:solidFill>
              </a:rPr>
              <a:t>ш</a:t>
            </a:r>
            <a:r>
              <a:rPr lang="ru-RU" sz="6600" b="1" dirty="0" err="1" smtClean="0"/>
              <a:t>у</a:t>
            </a:r>
            <a:r>
              <a:rPr lang="ru-RU" sz="6600" b="1" dirty="0" err="1" smtClean="0">
                <a:solidFill>
                  <a:srgbClr val="FF0000"/>
                </a:solidFill>
              </a:rPr>
              <a:t>ко</a:t>
            </a:r>
            <a:r>
              <a:rPr lang="ru-RU" sz="6600" b="1" dirty="0" smtClean="0"/>
              <a:t>»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916832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«Петушок и бобовое зернышко»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283968" y="609662"/>
            <a:ext cx="460851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Урок литературного чтения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1-м классе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Автор учебника: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Кубасова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О.В.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 descr="Картинка 19 из 77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04664"/>
            <a:ext cx="3384376" cy="26330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7544" y="4077072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Тема: «Петушок и бобовое                      зёрнышко»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evruka.ru/admin/pictures/91863b.jpg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2656"/>
            <a:ext cx="2409056" cy="2553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-main-pic" descr="Картинка 9 из 120202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2780928"/>
            <a:ext cx="28803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-main-pic" descr="Картинка 10 из 85410">
            <a:hlinkClick r:id="rId7" tgtFrame="_blank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3356992"/>
            <a:ext cx="1790948" cy="2762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://school.xvatit.com/images/3/33/0021-021-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168" y="4581128"/>
            <a:ext cx="2808312" cy="2106234"/>
          </a:xfrm>
          <a:prstGeom prst="rect">
            <a:avLst/>
          </a:prstGeom>
          <a:noFill/>
        </p:spPr>
      </p:pic>
      <p:pic>
        <p:nvPicPr>
          <p:cNvPr id="9220" name="Picture 4" descr="Картинка 22 из 136000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71800" y="332656"/>
            <a:ext cx="2621602" cy="1800200"/>
          </a:xfrm>
          <a:prstGeom prst="rect">
            <a:avLst/>
          </a:prstGeom>
          <a:noFill/>
        </p:spPr>
      </p:pic>
      <p:pic>
        <p:nvPicPr>
          <p:cNvPr id="7" name="Рисунок 6" descr="Картинка 20 из 116241">
            <a:hlinkClick r:id="rId12" tgtFrame="_blank"/>
          </p:cNvPr>
          <p:cNvPicPr/>
          <p:nvPr/>
        </p:nvPicPr>
        <p:blipFill>
          <a:blip r:embed="rId1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149080"/>
            <a:ext cx="2749798" cy="2481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2" name="Picture 6" descr="Картинка 1 из 125291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843808" y="2204864"/>
            <a:ext cx="2376264" cy="1897217"/>
          </a:xfrm>
          <a:prstGeom prst="rect">
            <a:avLst/>
          </a:prstGeom>
          <a:noFill/>
        </p:spPr>
      </p:pic>
      <p:pic>
        <p:nvPicPr>
          <p:cNvPr id="6146" name="Picture 2" descr="Картинка 33 из 4096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156176" y="260648"/>
            <a:ext cx="2304256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836712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Торопился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628800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Второпях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2492896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Подавился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3356992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Бобовое зернышко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4365104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Словно мёртвый лежит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бросилась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4268708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маслице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5157192"/>
            <a:ext cx="3024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смазать горлышко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04048" y="476672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бросилась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860032" y="2852936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голубушка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860032" y="3429000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молочка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860032" y="4293096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маслице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788024" y="5157192"/>
            <a:ext cx="3528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смазать горлышко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12432" y="2780928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голубушка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12432" y="3501008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молочка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6016" y="2204864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свежая трава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4008" y="1340768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коса</a:t>
            </a:r>
            <a:endParaRPr lang="ru-RU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6" grpId="1"/>
      <p:bldP spid="8" grpId="0"/>
      <p:bldP spid="8" grpId="1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51520" y="266936"/>
            <a:ext cx="87129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Кузнец дал хозяину новую косу.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4234" y="1196752"/>
            <a:ext cx="84955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2. Хозяин дал коровушке свежей травы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143116"/>
            <a:ext cx="81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3. Коровушка дала молочка</a:t>
            </a:r>
            <a:endParaRPr lang="ru-RU" sz="3600" b="1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85720" y="3929066"/>
            <a:ext cx="86409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lang="ru-RU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Смазала курочка петушку горлышко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57158" y="3000372"/>
            <a:ext cx="86409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Хозяюшка дала маслица курочке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08518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6. Петушок вскочил и закричал во все горло: «Ку-ка-ре-ку!»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3" grpId="0"/>
      <p:bldP spid="4" grpId="0"/>
      <p:bldP spid="5122" grpId="0"/>
      <p:bldP spid="5123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309</TotalTime>
  <Words>230</Words>
  <Application>Microsoft Office PowerPoint</Application>
  <PresentationFormat>Экран (4:3)</PresentationFormat>
  <Paragraphs>61</Paragraphs>
  <Slides>12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СОШ 1414</cp:lastModifiedBy>
  <cp:revision>17</cp:revision>
  <dcterms:created xsi:type="dcterms:W3CDTF">2011-10-31T04:22:24Z</dcterms:created>
  <dcterms:modified xsi:type="dcterms:W3CDTF">2012-04-19T10:24:36Z</dcterms:modified>
</cp:coreProperties>
</file>