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58" r:id="rId4"/>
    <p:sldId id="259" r:id="rId5"/>
    <p:sldId id="293" r:id="rId6"/>
    <p:sldId id="276" r:id="rId7"/>
    <p:sldId id="275" r:id="rId8"/>
    <p:sldId id="274" r:id="rId9"/>
    <p:sldId id="260" r:id="rId10"/>
    <p:sldId id="261" r:id="rId11"/>
    <p:sldId id="294" r:id="rId12"/>
    <p:sldId id="264" r:id="rId13"/>
    <p:sldId id="267" r:id="rId14"/>
    <p:sldId id="262" r:id="rId15"/>
    <p:sldId id="270" r:id="rId16"/>
    <p:sldId id="298" r:id="rId17"/>
    <p:sldId id="295" r:id="rId18"/>
    <p:sldId id="296" r:id="rId19"/>
    <p:sldId id="269" r:id="rId20"/>
    <p:sldId id="297" r:id="rId21"/>
    <p:sldId id="271" r:id="rId22"/>
    <p:sldId id="263" r:id="rId23"/>
    <p:sldId id="279" r:id="rId24"/>
    <p:sldId id="277" r:id="rId25"/>
    <p:sldId id="257" r:id="rId26"/>
    <p:sldId id="286" r:id="rId27"/>
    <p:sldId id="283" r:id="rId28"/>
    <p:sldId id="282" r:id="rId29"/>
    <p:sldId id="280" r:id="rId30"/>
    <p:sldId id="288" r:id="rId31"/>
    <p:sldId id="289" r:id="rId32"/>
    <p:sldId id="287" r:id="rId33"/>
    <p:sldId id="291" r:id="rId34"/>
    <p:sldId id="292" r:id="rId35"/>
    <p:sldId id="290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454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91" autoAdjust="0"/>
    <p:restoredTop sz="94718" autoAdjust="0"/>
  </p:normalViewPr>
  <p:slideViewPr>
    <p:cSldViewPr>
      <p:cViewPr varScale="1">
        <p:scale>
          <a:sx n="68" d="100"/>
          <a:sy n="68" d="100"/>
        </p:scale>
        <p:origin x="-7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>
                <a:solidFill>
                  <a:srgbClr val="454545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B5D6F-AEEB-46B6-B931-09A45E1D96D4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14A49-9AAE-4BCD-A998-EADD92D9F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B5D6F-AEEB-46B6-B931-09A45E1D96D4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14A49-9AAE-4BCD-A998-EADD92D9F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B5D6F-AEEB-46B6-B931-09A45E1D96D4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14A49-9AAE-4BCD-A998-EADD92D9F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B5D6F-AEEB-46B6-B931-09A45E1D96D4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14A49-9AAE-4BCD-A998-EADD92D9F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B5D6F-AEEB-46B6-B931-09A45E1D96D4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14A49-9AAE-4BCD-A998-EADD92D9F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14414" y="1600200"/>
            <a:ext cx="328138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B5D6F-AEEB-46B6-B931-09A45E1D96D4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14A49-9AAE-4BCD-A998-EADD92D9F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57290" y="1535113"/>
            <a:ext cx="314009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357290" y="2174875"/>
            <a:ext cx="314009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B5D6F-AEEB-46B6-B931-09A45E1D96D4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14A49-9AAE-4BCD-A998-EADD92D9F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B5D6F-AEEB-46B6-B931-09A45E1D96D4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14A49-9AAE-4BCD-A998-EADD92D9F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B5D6F-AEEB-46B6-B931-09A45E1D96D4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14A49-9AAE-4BCD-A998-EADD92D9F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000240"/>
            <a:ext cx="236537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1538" y="3214686"/>
            <a:ext cx="2393975" cy="291147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B5D6F-AEEB-46B6-B931-09A45E1D96D4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14A49-9AAE-4BCD-A998-EADD92D9F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B5D6F-AEEB-46B6-B931-09A45E1D96D4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14A49-9AAE-4BCD-A998-EADD92D9F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85852" y="1600200"/>
            <a:ext cx="74009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AF2B5D6F-AEEB-46B6-B931-09A45E1D96D4}" type="datetimeFigureOut">
              <a:rPr lang="ru-RU" smtClean="0"/>
              <a:pPr/>
              <a:t>19.02.2013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E8114A49-9AAE-4BCD-A998-EADD92D9F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 dir="r"/>
  </p:transition>
  <p:txStyles>
    <p:titleStyle>
      <a:lvl1pPr algn="ctr" defTabSz="914400" rtl="0" eaLnBrk="1" latinLnBrk="0" hangingPunct="1">
        <a:spcBef>
          <a:spcPct val="0"/>
        </a:spcBef>
        <a:buNone/>
        <a:defRPr sz="6000" b="1" kern="120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3;&#1086;&#1090;&#1072;%20&#1056;&#1077;&#1074;&#1072;&#1079;&#1086;&#1074;&#1086;&#1081;\&#1092;&#1077;&#1089;&#1090;&#1080;&#1074;&#1072;&#1083;&#1100;\2013\2279\629395\&#1087;&#1088;&#1080;&#1083;&#1086;&#1078;&#1077;&#1085;&#1080;&#1077;%201\&#1053;&#1086;&#1095;&#1100;%20&#1090;&#1080;&#1093;&#1072;.mp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stranamasterov.ru/files/imagecache/orig_with_logo/i0911/Izobrazhenie_237.jpg" TargetMode="External"/><Relationship Id="rId13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19.jpeg"/><Relationship Id="rId12" Type="http://schemas.openxmlformats.org/officeDocument/2006/relationships/hyperlink" Target="http://vibiri.files.wordpress.com/2009/09/basilius.jpg" TargetMode="External"/><Relationship Id="rId2" Type="http://schemas.openxmlformats.org/officeDocument/2006/relationships/hyperlink" Target="http://www.calend.ru/img/content_images/i0/707_or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club.foto.ru/gallery/images/photo/2004/05/25/211182.jpg" TargetMode="External"/><Relationship Id="rId11" Type="http://schemas.openxmlformats.org/officeDocument/2006/relationships/image" Target="../media/image21.jpeg"/><Relationship Id="rId5" Type="http://schemas.openxmlformats.org/officeDocument/2006/relationships/image" Target="../media/image18.jpeg"/><Relationship Id="rId10" Type="http://schemas.openxmlformats.org/officeDocument/2006/relationships/hyperlink" Target="http://www.medical-promotions.de/images/content/Baden-Baden/hram.jpg" TargetMode="External"/><Relationship Id="rId4" Type="http://schemas.openxmlformats.org/officeDocument/2006/relationships/hyperlink" Target="http://www.ukrfoto.net/rus/photos/bukvar/1215375440.jpg" TargetMode="External"/><Relationship Id="rId9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os1.i.ua/3/1/8485008_6b94c3d.jpg" TargetMode="External"/><Relationship Id="rId3" Type="http://schemas.openxmlformats.org/officeDocument/2006/relationships/image" Target="../media/image23.jpeg"/><Relationship Id="rId7" Type="http://schemas.openxmlformats.org/officeDocument/2006/relationships/image" Target="../media/image25.jpeg"/><Relationship Id="rId12" Type="http://schemas.openxmlformats.org/officeDocument/2006/relationships/image" Target="../media/image22.jpeg"/><Relationship Id="rId2" Type="http://schemas.openxmlformats.org/officeDocument/2006/relationships/hyperlink" Target="http://i080.radikal.ru/1009/fa/0b056d2242ab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sedmitza.ru/data/975/484/1234/11938.jpg" TargetMode="External"/><Relationship Id="rId11" Type="http://schemas.openxmlformats.org/officeDocument/2006/relationships/hyperlink" Target="http://vibiri.files.wordpress.com/2009/09/basilius.jpg" TargetMode="External"/><Relationship Id="rId5" Type="http://schemas.openxmlformats.org/officeDocument/2006/relationships/image" Target="../media/image24.jpeg"/><Relationship Id="rId10" Type="http://schemas.openxmlformats.org/officeDocument/2006/relationships/image" Target="../media/image27.jpeg"/><Relationship Id="rId4" Type="http://schemas.openxmlformats.org/officeDocument/2006/relationships/hyperlink" Target="http://pravaya.ru/files/5267/uzhgorod1.jpg" TargetMode="External"/><Relationship Id="rId9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www.stjohndc.org/Russian/tour/Images/Ch_Iconostasis.jpg" TargetMode="Externa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://www.cnetworks.net/wallpaper/photos/14530.jpg" TargetMode="Externa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://palomnic.org/i/upload/ekatd14.jpg" TargetMode="Externa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&#1056;&#1072;&#1073;&#1086;&#1090;&#1072;%20&#1056;&#1077;&#1074;&#1072;&#1079;&#1086;&#1074;&#1086;&#1081;\&#1092;&#1077;&#1089;&#1090;&#1080;&#1074;&#1072;&#1083;&#1100;\2013\2279\629395\&#1087;&#1088;&#1080;&#1083;&#1086;&#1078;&#1077;&#1085;&#1080;&#1077;%201\007.mp3" TargetMode="External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&#1056;&#1072;&#1073;&#1086;&#1090;&#1072;%20&#1056;&#1077;&#1074;&#1072;&#1079;&#1086;&#1074;&#1086;&#1081;\&#1092;&#1077;&#1089;&#1090;&#1080;&#1074;&#1072;&#1083;&#1100;\2013\2279\629395\&#1087;&#1088;&#1080;&#1083;&#1086;&#1078;&#1077;&#1085;&#1080;&#1077;%201\&#1041;&#1086;&#1075;&#1072;&#1090;&#1099;&#1081;%20&#1080;&#1083;&#1080;%20&#1073;&#1077;&#1076;&#1085;&#1099;&#1081;.mp3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1087;&#1088;&#1072;&#1074;&#1080;&#1083;&#1072;%20&#1087;&#1086;&#1074;&#1077;&#1076;&#1077;&#1085;&#1080;&#1103;%20&#1043;&#1086;&#1088;&#1086;&#1076;&#1085;&#1103;&#1085;&#1089;&#1082;&#1072;&#1103;%20&#1042;&#1080;&#1086;&#1083;&#1077;&#1090;&#1090;&#1072;,%20&#1073;&#1091;&#1088;&#1072;&#1074;&#1083;&#1077;&#1074;&#1072;%20&#1053;&#1072;&#1089;&#1090;&#1103;.ppt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hyperlink" Target="http://sc.tverobr.ru/dlrstore/550631e1-e51a-4c24-8321-e4d7cedc63c1/hram.gif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Урок-экскурсия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«Храм Святителя </a:t>
            </a:r>
            <a:r>
              <a:rPr lang="ru-RU" i="1" dirty="0" err="1" smtClean="0">
                <a:solidFill>
                  <a:schemeClr val="accent3">
                    <a:lumMod val="75000"/>
                  </a:schemeClr>
                </a:solidFill>
              </a:rPr>
              <a:t>Димитрия</a:t>
            </a:r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 Ростовского»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643446"/>
            <a:ext cx="6400800" cy="1928826"/>
          </a:xfrm>
        </p:spPr>
        <p:txBody>
          <a:bodyPr>
            <a:normAutofit/>
          </a:bodyPr>
          <a:lstStyle/>
          <a:p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Автор: учитель истории  </a:t>
            </a:r>
          </a:p>
          <a:p>
            <a:r>
              <a:rPr lang="ru-RU" sz="2200" b="1" i="1" dirty="0" err="1" smtClean="0">
                <a:solidFill>
                  <a:schemeClr val="accent3">
                    <a:lumMod val="50000"/>
                  </a:schemeClr>
                </a:solidFill>
              </a:rPr>
              <a:t>Шматько</a:t>
            </a:r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 Наталья Николаевна.                     </a:t>
            </a:r>
          </a:p>
          <a:p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МБОУ СОШ №7 г. Сальск Ростовской области.</a:t>
            </a:r>
          </a:p>
          <a:p>
            <a:endParaRPr lang="ru-RU" dirty="0"/>
          </a:p>
        </p:txBody>
      </p:sp>
      <p:pic>
        <p:nvPicPr>
          <p:cNvPr id="4" name="Ночь тих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251520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3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548680"/>
            <a:ext cx="705678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chemeClr val="accent3">
                    <a:lumMod val="50000"/>
                  </a:schemeClr>
                </a:solidFill>
              </a:rPr>
              <a:t>Храмовые здания имеют свой, веками устоявшийся, архитектурный облик со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своей глубокой </a:t>
            </a:r>
            <a:r>
              <a:rPr lang="ru-RU" b="1" i="1" dirty="0">
                <a:solidFill>
                  <a:schemeClr val="accent3">
                    <a:lumMod val="50000"/>
                  </a:schemeClr>
                </a:solidFill>
              </a:rPr>
              <a:t>символикой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 algn="ctr"/>
            <a:endParaRPr lang="ru-RU" b="1" i="1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Храм как гора: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подъем в гору - освобождение от земной силы тяжести, приближение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к царству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света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;</a:t>
            </a:r>
          </a:p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Храм как человек: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Дмитрий Лихачев: «Храм - это своего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рода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человек.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Окна-очи человека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купол-глава на шее, основание храма - его подошва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»;</a:t>
            </a:r>
          </a:p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Храм как покров: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купол на четырех опорах - это балдахин - коллективный покров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над народом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. Купол - шлем, участник богослужения- воин Христов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;</a:t>
            </a:r>
          </a:p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Храм как небесный корабль: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на нем верующие плывут в царствие небесное по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бурному житейскому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морю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;</a:t>
            </a:r>
          </a:p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Храм как образ мира: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алтарь - бытие Божие; нефы - ангельский мир; притвор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– область земного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бытия;</a:t>
            </a:r>
          </a:p>
        </p:txBody>
      </p:sp>
    </p:spTree>
    <p:extLst>
      <p:ext uri="{BB962C8B-B14F-4D97-AF65-F5344CB8AC3E}">
        <p14:creationId xmlns:p14="http://schemas.microsoft.com/office/powerpoint/2010/main" xmlns="" val="2072298094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490066"/>
          </a:xfrm>
        </p:spPr>
        <p:txBody>
          <a:bodyPr>
            <a:normAutofit fontScale="90000"/>
          </a:bodyPr>
          <a:lstStyle/>
          <a:p>
            <a:r>
              <a:rPr lang="ru-RU" sz="4400" i="1" dirty="0" smtClean="0"/>
              <a:t>Купола.</a:t>
            </a:r>
            <a:endParaRPr lang="ru-RU" sz="4400" i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3528" y="908720"/>
          <a:ext cx="8496944" cy="576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4236"/>
                <a:gridCol w="2124236"/>
                <a:gridCol w="2124236"/>
                <a:gridCol w="2124236"/>
              </a:tblGrid>
              <a:tr h="28803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6" descr="Картинка 132 из 15661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1052736"/>
            <a:ext cx="3888432" cy="2754402"/>
          </a:xfrm>
          <a:prstGeom prst="rect">
            <a:avLst/>
          </a:prstGeom>
          <a:noFill/>
        </p:spPr>
      </p:pic>
      <p:pic>
        <p:nvPicPr>
          <p:cNvPr id="5" name="Picture 6" descr="Картинка 138 из 156618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7544" y="4005064"/>
            <a:ext cx="1944216" cy="2592288"/>
          </a:xfrm>
          <a:prstGeom prst="rect">
            <a:avLst/>
          </a:prstGeom>
          <a:noFill/>
        </p:spPr>
      </p:pic>
      <p:pic>
        <p:nvPicPr>
          <p:cNvPr id="6" name="Picture 4" descr="Картинка 53 из 156618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355976" y="980728"/>
            <a:ext cx="4356745" cy="2808313"/>
          </a:xfrm>
          <a:prstGeom prst="rect">
            <a:avLst/>
          </a:prstGeom>
          <a:noFill/>
        </p:spPr>
      </p:pic>
      <p:pic>
        <p:nvPicPr>
          <p:cNvPr id="7" name="Picture 4" descr="Картинка 108 из 156618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555776" y="4005064"/>
            <a:ext cx="1944216" cy="2594456"/>
          </a:xfrm>
          <a:prstGeom prst="rect">
            <a:avLst/>
          </a:prstGeom>
          <a:noFill/>
        </p:spPr>
      </p:pic>
      <p:pic>
        <p:nvPicPr>
          <p:cNvPr id="8" name="Picture 2" descr="Картинка 49 из 153583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572000" y="4005064"/>
            <a:ext cx="2055887" cy="2585863"/>
          </a:xfrm>
          <a:prstGeom prst="rect">
            <a:avLst/>
          </a:prstGeom>
          <a:noFill/>
        </p:spPr>
      </p:pic>
      <p:pic>
        <p:nvPicPr>
          <p:cNvPr id="9" name="Picture 2" descr="Картинка 92 из 156618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6804248" y="3991168"/>
            <a:ext cx="1903635" cy="25341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490066"/>
          </a:xfrm>
        </p:spPr>
        <p:txBody>
          <a:bodyPr>
            <a:normAutofit fontScale="90000"/>
          </a:bodyPr>
          <a:lstStyle/>
          <a:p>
            <a:r>
              <a:rPr lang="ru-RU" sz="4000" i="1" dirty="0" smtClean="0"/>
              <a:t>Символика цвета.</a:t>
            </a:r>
            <a:endParaRPr lang="ru-RU" sz="4000" i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95536" y="980728"/>
          <a:ext cx="8424936" cy="5688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6234"/>
                <a:gridCol w="2106234"/>
                <a:gridCol w="2106234"/>
                <a:gridCol w="2106234"/>
              </a:tblGrid>
              <a:tr h="28443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4431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2" descr="Картинка 247 из 15661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1124744"/>
            <a:ext cx="3362968" cy="2592288"/>
          </a:xfrm>
          <a:prstGeom prst="rect">
            <a:avLst/>
          </a:prstGeom>
          <a:noFill/>
        </p:spPr>
      </p:pic>
      <p:pic>
        <p:nvPicPr>
          <p:cNvPr id="8" name="Picture 4" descr="Картинка 38 из 153583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940152" y="1124744"/>
            <a:ext cx="2736304" cy="2592288"/>
          </a:xfrm>
          <a:prstGeom prst="rect">
            <a:avLst/>
          </a:prstGeom>
          <a:noFill/>
        </p:spPr>
      </p:pic>
      <p:pic>
        <p:nvPicPr>
          <p:cNvPr id="9" name="Picture 2" descr="Картинка 81 из 156618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67544" y="3933056"/>
            <a:ext cx="2016224" cy="2664296"/>
          </a:xfrm>
          <a:prstGeom prst="rect">
            <a:avLst/>
          </a:prstGeom>
          <a:noFill/>
        </p:spPr>
      </p:pic>
      <p:pic>
        <p:nvPicPr>
          <p:cNvPr id="10" name="Picture 2" descr="Картинка 96 из 156618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788024" y="4005064"/>
            <a:ext cx="3888432" cy="2592288"/>
          </a:xfrm>
          <a:prstGeom prst="rect">
            <a:avLst/>
          </a:prstGeom>
          <a:noFill/>
        </p:spPr>
      </p:pic>
      <p:pic>
        <p:nvPicPr>
          <p:cNvPr id="11" name="Picture 4" descr="Экскурсия &quot;Православные храмы Петербурга&quot;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699792" y="3933056"/>
            <a:ext cx="1944214" cy="2664296"/>
          </a:xfrm>
          <a:prstGeom prst="rect">
            <a:avLst/>
          </a:prstGeom>
          <a:noFill/>
        </p:spPr>
      </p:pic>
      <p:pic>
        <p:nvPicPr>
          <p:cNvPr id="12" name="Picture 2" descr="Картинка 92 из 156618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3995936" y="1124744"/>
            <a:ext cx="1903635" cy="25341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i="1" dirty="0" smtClean="0"/>
              <a:t>Внутренняя символика православного храма.</a:t>
            </a:r>
            <a:endParaRPr lang="ru-RU" sz="4800" i="1" dirty="0"/>
          </a:p>
        </p:txBody>
      </p:sp>
      <p:pic>
        <p:nvPicPr>
          <p:cNvPr id="2050" name="Picture 2" descr="L:\конкурсы 2011-2012\православие\фото\крестово купольный храм\крестово купольный храм\1306190541_4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35696" y="1754921"/>
            <a:ext cx="5760640" cy="4894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922114"/>
          </a:xfrm>
        </p:spPr>
        <p:txBody>
          <a:bodyPr>
            <a:normAutofit/>
          </a:bodyPr>
          <a:lstStyle/>
          <a:p>
            <a:r>
              <a:rPr lang="ru-RU" sz="4000" i="1" dirty="0" smtClean="0"/>
              <a:t>Иконостас.</a:t>
            </a:r>
            <a:endParaRPr lang="ru-RU" sz="4000" i="1" dirty="0"/>
          </a:p>
        </p:txBody>
      </p:sp>
      <p:pic>
        <p:nvPicPr>
          <p:cNvPr id="27650" name="Picture 2" descr="Картинка 233 из 15661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9593" y="1124744"/>
            <a:ext cx="7610540" cy="5657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922114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solidFill>
                  <a:schemeClr val="accent3">
                    <a:lumMod val="50000"/>
                  </a:schemeClr>
                </a:solidFill>
              </a:rPr>
              <a:t>Икона- «Библия» для неграмотных.</a:t>
            </a:r>
            <a:endParaRPr lang="ru-RU" sz="3200" dirty="0"/>
          </a:p>
        </p:txBody>
      </p:sp>
      <p:pic>
        <p:nvPicPr>
          <p:cNvPr id="4098" name="Picture 2" descr="C:\Users\uzer\Desktop\68816721_52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1150334"/>
            <a:ext cx="8226265" cy="5303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634082"/>
          </a:xfrm>
        </p:spPr>
        <p:txBody>
          <a:bodyPr>
            <a:noAutofit/>
          </a:bodyPr>
          <a:lstStyle/>
          <a:p>
            <a:r>
              <a:rPr lang="ru-RU" sz="3200" i="1" dirty="0" smtClean="0">
                <a:solidFill>
                  <a:schemeClr val="accent3">
                    <a:lumMod val="50000"/>
                  </a:schemeClr>
                </a:solidFill>
              </a:rPr>
              <a:t>Богородичные иконы.</a:t>
            </a:r>
            <a:endParaRPr lang="ru-RU" sz="3200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67544" y="908720"/>
          <a:ext cx="8280918" cy="576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0306"/>
                <a:gridCol w="2760306"/>
                <a:gridCol w="2760306"/>
              </a:tblGrid>
              <a:tr h="250802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2526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Picture 6" descr="C:\Users\uzer\Desktop\Новая папка\конкурсы 2011-2012\открытый урок\открытый урок\иконы Богородицы\icon_bogorodiza_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6" y="3573016"/>
            <a:ext cx="1872208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7" descr="C:\Users\uzer\Desktop\Новая папка\конкурсы 2011-2012\открытый урок\открытый урок\иконы Богородицы\leush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00192" y="3590399"/>
            <a:ext cx="2088232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3" descr="C:\Users\uzer\Desktop\Новая папка\конкурсы 2011-2012\открытый урок\открытый урок\иконы Богородицы\6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91879" y="3620162"/>
            <a:ext cx="2106041" cy="28331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2" descr="C:\Users\uzer\Desktop\Новая папка\конкурсы 2011-2012\открытый урок\открытый урок\иконы Богородицы\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99592" y="1052736"/>
            <a:ext cx="1728192" cy="23042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5" descr="C:\Users\uzer\Desktop\Новая папка\конкурсы 2011-2012\открытый урок\открытый урок\иконы Богородицы\ib167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491880" y="1052736"/>
            <a:ext cx="2016224" cy="23042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4" descr="C:\Users\uzer\Desktop\Новая папка\конкурсы 2011-2012\открытый урок\открытый урок\иконы Богородицы\boj_mat_donska5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372200" y="1052736"/>
            <a:ext cx="1944216" cy="22819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i="1" dirty="0" err="1" smtClean="0"/>
              <a:t>Христос-Пантократор</a:t>
            </a:r>
            <a:r>
              <a:rPr lang="ru-RU" sz="4400" i="1" dirty="0" smtClean="0"/>
              <a:t>.</a:t>
            </a:r>
            <a:endParaRPr lang="ru-RU" sz="4400" i="1" dirty="0"/>
          </a:p>
        </p:txBody>
      </p:sp>
      <p:pic>
        <p:nvPicPr>
          <p:cNvPr id="2051" name="Picture 3" descr="C:\Users\uzer\Desktop\Новая папка\конкурсы 2011-2012\открытый урок\открытый урок\4ba628860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75656" y="1196752"/>
            <a:ext cx="6408712" cy="5461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901014" cy="792088"/>
          </a:xfrm>
        </p:spPr>
        <p:txBody>
          <a:bodyPr>
            <a:normAutofit/>
          </a:bodyPr>
          <a:lstStyle/>
          <a:p>
            <a:r>
              <a:rPr lang="ru-RU" sz="4000" i="1" dirty="0" smtClean="0"/>
              <a:t>Бог </a:t>
            </a:r>
            <a:r>
              <a:rPr lang="ru-RU" sz="4000" i="1" dirty="0" err="1" smtClean="0"/>
              <a:t>Саваоф</a:t>
            </a:r>
            <a:r>
              <a:rPr lang="ru-RU" sz="4000" i="1" dirty="0" smtClean="0"/>
              <a:t>.</a:t>
            </a:r>
            <a:endParaRPr lang="ru-RU" sz="4000" i="1" dirty="0"/>
          </a:p>
        </p:txBody>
      </p:sp>
      <p:pic>
        <p:nvPicPr>
          <p:cNvPr id="26626" name="Picture 2" descr="Картинка 217 из 15661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9592" y="980728"/>
            <a:ext cx="7560840" cy="5508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706090"/>
          </a:xfrm>
        </p:spPr>
        <p:txBody>
          <a:bodyPr>
            <a:normAutofit fontScale="90000"/>
          </a:bodyPr>
          <a:lstStyle/>
          <a:p>
            <a:r>
              <a:rPr lang="ru-RU" sz="4400" i="1" dirty="0" smtClean="0"/>
              <a:t>Страшный суд.</a:t>
            </a:r>
            <a:endParaRPr lang="ru-RU" sz="4400" i="1" dirty="0"/>
          </a:p>
        </p:txBody>
      </p:sp>
      <p:pic>
        <p:nvPicPr>
          <p:cNvPr id="3074" name="Picture 2" descr="C:\Users\uzer\Desktop\1264947464_AZZ5051-str-10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87624" y="1077630"/>
            <a:ext cx="7344816" cy="5780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496944" cy="4392488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solidFill>
                  <a:schemeClr val="accent3">
                    <a:lumMod val="50000"/>
                  </a:schemeClr>
                </a:solidFill>
              </a:rPr>
              <a:t>«Национальные особенности </a:t>
            </a:r>
            <a:br>
              <a:rPr lang="ru-RU" sz="2800" i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i="1" dirty="0" smtClean="0">
                <a:solidFill>
                  <a:schemeClr val="accent3">
                    <a:lumMod val="50000"/>
                  </a:schemeClr>
                </a:solidFill>
              </a:rPr>
              <a:t>сближают людей, заинтересовывают людей других национальностей, а не изымают людей из национального окружения других народов, не замыкают народы в себе».</a:t>
            </a:r>
            <a:br>
              <a:rPr lang="ru-RU" sz="2800" i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i="1" dirty="0" smtClean="0">
                <a:solidFill>
                  <a:schemeClr val="accent3">
                    <a:lumMod val="50000"/>
                  </a:schemeClr>
                </a:solidFill>
              </a:rPr>
              <a:t>Д.С.Лихачев.</a:t>
            </a:r>
            <a:endParaRPr lang="ru-RU" sz="2800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850106"/>
          </a:xfrm>
        </p:spPr>
        <p:txBody>
          <a:bodyPr>
            <a:normAutofit/>
          </a:bodyPr>
          <a:lstStyle/>
          <a:p>
            <a:r>
              <a:rPr lang="ru-RU" sz="4000" i="1" dirty="0" smtClean="0"/>
              <a:t>Паникадило.</a:t>
            </a:r>
            <a:endParaRPr lang="ru-RU" sz="4000" i="1" dirty="0"/>
          </a:p>
        </p:txBody>
      </p:sp>
      <p:pic>
        <p:nvPicPr>
          <p:cNvPr id="28674" name="Picture 2" descr="Картинка 237 из 15661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1124745"/>
            <a:ext cx="8135697" cy="540161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i="1" dirty="0" smtClean="0"/>
              <a:t>Экскурсия в Храм </a:t>
            </a:r>
            <a:r>
              <a:rPr lang="ru-RU" sz="4000" i="1" dirty="0" err="1" smtClean="0"/>
              <a:t>Св.Димитрия</a:t>
            </a:r>
            <a:r>
              <a:rPr lang="ru-RU" sz="4000" i="1" dirty="0" smtClean="0"/>
              <a:t> Ростовского.</a:t>
            </a:r>
            <a:endParaRPr lang="ru-RU" sz="4000" i="1" dirty="0"/>
          </a:p>
        </p:txBody>
      </p:sp>
      <p:pic>
        <p:nvPicPr>
          <p:cNvPr id="8" name="00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395536" y="6381328"/>
            <a:ext cx="304800" cy="304800"/>
          </a:xfrm>
          <a:prstGeom prst="rect">
            <a:avLst/>
          </a:prstGeom>
        </p:spPr>
      </p:pic>
      <p:pic>
        <p:nvPicPr>
          <p:cNvPr id="7171" name="Picture 3" descr="G:\конкурсы 2011-2012\православие\фото\Исследовательская работа по истории линник алла\2130018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5576" y="1628800"/>
            <a:ext cx="7776864" cy="4944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11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конкурсы 2011-2012\православие\фото\Исследовательская работа по истории линник алла\1834465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584" y="1412776"/>
            <a:ext cx="3385182" cy="5221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706090"/>
          </a:xfrm>
        </p:spPr>
        <p:txBody>
          <a:bodyPr>
            <a:normAutofit/>
          </a:bodyPr>
          <a:lstStyle/>
          <a:p>
            <a:r>
              <a:rPr lang="ru-RU" sz="4000" i="1" dirty="0" smtClean="0"/>
              <a:t>Колокольня.</a:t>
            </a:r>
            <a:endParaRPr lang="ru-RU" sz="4000" i="1" dirty="0"/>
          </a:p>
        </p:txBody>
      </p:sp>
      <p:pic>
        <p:nvPicPr>
          <p:cNvPr id="5" name="Picture 2" descr="G:\конкурсы 2011-2012\православие\фото\Исследовательская работа по истории линник алла\1807445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8024" y="1412775"/>
            <a:ext cx="3456384" cy="52565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конкурсы 2011-2012\православие\фото\Исследовательская работа по истории линник алла\0574365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600" y="1343119"/>
            <a:ext cx="3384376" cy="5076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G:\конкурсы 2011-2012\православие\фото\Исследовательская работа по истории линник алла\1068870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2041" y="1340768"/>
            <a:ext cx="3385943" cy="5078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850106"/>
          </a:xfrm>
        </p:spPr>
        <p:txBody>
          <a:bodyPr>
            <a:normAutofit/>
          </a:bodyPr>
          <a:lstStyle/>
          <a:p>
            <a:r>
              <a:rPr lang="ru-RU" sz="4000" i="1" dirty="0" smtClean="0"/>
              <a:t>Купола.</a:t>
            </a:r>
            <a:endParaRPr lang="ru-RU" sz="4000" i="1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конкурсы 2011-2012\православие\фото\Исследовательская работа по истории линник алла\8246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1340768"/>
            <a:ext cx="4824536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G:\конкурсы 2011-2012\православие\фото\Исследовательская работа по истории линник алла\1399129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36096" y="1340768"/>
            <a:ext cx="3434708" cy="5224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778098"/>
          </a:xfrm>
        </p:spPr>
        <p:txBody>
          <a:bodyPr>
            <a:normAutofit/>
          </a:bodyPr>
          <a:lstStyle/>
          <a:p>
            <a:r>
              <a:rPr lang="ru-RU" sz="4000" i="1" dirty="0" smtClean="0"/>
              <a:t>Кресты.</a:t>
            </a:r>
            <a:endParaRPr lang="ru-RU" sz="4000" i="1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G:\конкурсы 2011-2012\православие\фото\храм Св.Димитрия Ростовского\DSCN177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2420888"/>
            <a:ext cx="5119828" cy="4167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9" name="Picture 3" descr="G:\конкурсы 2011-2012\православие\фото\храм Св.Димитрия Ростовского\DSCN177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24128" y="2420888"/>
            <a:ext cx="2948510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i="1" dirty="0" smtClean="0"/>
              <a:t>Портал и апсида.</a:t>
            </a:r>
            <a:endParaRPr lang="ru-RU" sz="4800" i="1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конкурсы 2011-2012\православие\фото\храм Св.Димитрия Ростовского\DSCN178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056" y="1700808"/>
            <a:ext cx="3474386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3" name="Picture 3" descr="G:\конкурсы 2011-2012\православие\фото\храм Св.Димитрия Ростовского\DSCN178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576" y="1717439"/>
            <a:ext cx="3600400" cy="48005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Притвор.</a:t>
            </a:r>
            <a:endParaRPr lang="ru-RU" i="1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конкурсы 2011-2012\православие\фото\Исследовательская работа по истории линник алла\4189103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0" y="260648"/>
            <a:ext cx="8572500" cy="6192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922114"/>
          </a:xfrm>
        </p:spPr>
        <p:txBody>
          <a:bodyPr>
            <a:normAutofit/>
          </a:bodyPr>
          <a:lstStyle/>
          <a:p>
            <a:r>
              <a:rPr lang="ru-RU" sz="4800" i="1" dirty="0" smtClean="0"/>
              <a:t>Центральный неф.</a:t>
            </a:r>
            <a:endParaRPr lang="ru-RU" sz="4800" i="1" dirty="0"/>
          </a:p>
        </p:txBody>
      </p:sp>
      <p:pic>
        <p:nvPicPr>
          <p:cNvPr id="8194" name="Picture 2" descr="G:\конкурсы 2011-2012\православие\фото\Исследовательская работа по истории линник алла\306338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68" y="1268760"/>
            <a:ext cx="8021736" cy="5347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G:\конкурсы 2011-2012\православие\фото\храм Св.Димитрия Ростовского\DSCN179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8523" y="1124744"/>
            <a:ext cx="8436937" cy="54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850106"/>
          </a:xfrm>
        </p:spPr>
        <p:txBody>
          <a:bodyPr>
            <a:normAutofit/>
          </a:bodyPr>
          <a:lstStyle/>
          <a:p>
            <a:r>
              <a:rPr lang="ru-RU" sz="4000" i="1" dirty="0" smtClean="0"/>
              <a:t>Царские врата.</a:t>
            </a:r>
            <a:endParaRPr lang="ru-RU" sz="4000" i="1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7901014" cy="1584176"/>
          </a:xfrm>
        </p:spPr>
        <p:txBody>
          <a:bodyPr>
            <a:normAutofit/>
          </a:bodyPr>
          <a:lstStyle/>
          <a:p>
            <a:r>
              <a:rPr lang="ru-RU" sz="4800" i="1" dirty="0" smtClean="0">
                <a:solidFill>
                  <a:schemeClr val="accent3">
                    <a:lumMod val="50000"/>
                  </a:schemeClr>
                </a:solidFill>
              </a:rPr>
              <a:t>Историческая справка.</a:t>
            </a:r>
            <a:endParaRPr lang="ru-RU" sz="4800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Picture 2" descr="G:\конкурсы 2011-2012\православие\фото\Исследовательская работа по истории линник алла\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8624" y="2032193"/>
            <a:ext cx="7053776" cy="4431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G:\конкурсы 2011-2012\православие\фото\храм Св.Димитрия Ростовского\DSCN179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1196752"/>
            <a:ext cx="3107535" cy="4143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5" name="Picture 3" descr="G:\конкурсы 2011-2012\православие\фото\храм Св.Димитрия Ростовского\DSCN179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15816" y="2204864"/>
            <a:ext cx="6228184" cy="4653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994122"/>
          </a:xfrm>
        </p:spPr>
        <p:txBody>
          <a:bodyPr>
            <a:normAutofit/>
          </a:bodyPr>
          <a:lstStyle/>
          <a:p>
            <a:r>
              <a:rPr lang="ru-RU" sz="4400" i="1" dirty="0" smtClean="0"/>
              <a:t>Храмовая икона.</a:t>
            </a:r>
            <a:endParaRPr lang="ru-RU" sz="4400" i="1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850106"/>
          </a:xfrm>
        </p:spPr>
        <p:txBody>
          <a:bodyPr>
            <a:normAutofit/>
          </a:bodyPr>
          <a:lstStyle/>
          <a:p>
            <a:r>
              <a:rPr lang="ru-RU" sz="4800" i="1" dirty="0" smtClean="0"/>
              <a:t>Хоры.</a:t>
            </a:r>
            <a:endParaRPr lang="ru-RU" sz="4800" i="1" dirty="0"/>
          </a:p>
        </p:txBody>
      </p:sp>
      <p:pic>
        <p:nvPicPr>
          <p:cNvPr id="16386" name="Picture 2" descr="G:\конкурсы 2011-2012\православие\фото\храм Св.Димитрия Ростовского\DSCN179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3169" y="1124744"/>
            <a:ext cx="8318061" cy="5525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свиток 1"/>
          <p:cNvSpPr/>
          <p:nvPr/>
        </p:nvSpPr>
        <p:spPr>
          <a:xfrm>
            <a:off x="1821515" y="260648"/>
            <a:ext cx="5040560" cy="6264695"/>
          </a:xfrm>
          <a:prstGeom prst="verticalScroll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chemeClr val="accent2">
                    <a:lumMod val="75000"/>
                  </a:schemeClr>
                </a:solidFill>
                <a:latin typeface="Mistral" pitchFamily="66" charset="0"/>
              </a:rPr>
              <a:t>Творческое задание.</a:t>
            </a:r>
            <a:endParaRPr lang="ru-RU" sz="7200" dirty="0">
              <a:solidFill>
                <a:schemeClr val="accent2">
                  <a:lumMod val="75000"/>
                </a:schemeClr>
              </a:solidFill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14962" y="2276872"/>
            <a:ext cx="285366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b="1" dirty="0" smtClean="0">
                <a:latin typeface="Mistral" pitchFamily="66" charset="0"/>
              </a:rPr>
              <a:t>Творческое</a:t>
            </a:r>
          </a:p>
          <a:p>
            <a:pPr algn="ctr"/>
            <a:r>
              <a:rPr lang="ru-RU" sz="6600" b="1" dirty="0">
                <a:latin typeface="Mistral" pitchFamily="66" charset="0"/>
              </a:rPr>
              <a:t>з</a:t>
            </a:r>
            <a:r>
              <a:rPr lang="ru-RU" sz="6600" b="1" dirty="0" smtClean="0">
                <a:latin typeface="Mistral" pitchFamily="66" charset="0"/>
              </a:rPr>
              <a:t>адание.</a:t>
            </a:r>
            <a:endParaRPr lang="ru-RU" sz="6600" b="1" dirty="0">
              <a:latin typeface="Mistral" pitchFamily="66" charset="0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5124196"/>
              </p:ext>
            </p:extLst>
          </p:nvPr>
        </p:nvGraphicFramePr>
        <p:xfrm>
          <a:off x="251520" y="188641"/>
          <a:ext cx="8496944" cy="63527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440"/>
                <a:gridCol w="4536504"/>
              </a:tblGrid>
              <a:tr h="624005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Внешняя символика православного храма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Внутренняя символика православного храма</a:t>
                      </a:r>
                      <a:endParaRPr lang="ru-RU" dirty="0"/>
                    </a:p>
                  </a:txBody>
                  <a:tcPr/>
                </a:tc>
              </a:tr>
              <a:tr h="5712698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Одноглавый храм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единство Бога. Совершенство творения;</a:t>
                      </a:r>
                      <a:b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Трехглавый храм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Пресвятая Троица;</a:t>
                      </a:r>
                    </a:p>
                    <a:p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Пятиглавый храм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Иисус Христос и четыре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евангелиста; </a:t>
                      </a:r>
                    </a:p>
                    <a:p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Семиглавый храм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- 7 Таинств Церкви, 7 добродетелей; </a:t>
                      </a:r>
                    </a:p>
                    <a:p>
                      <a:r>
                        <a:rPr lang="ru-RU" sz="16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Тринадцатиглавый</a:t>
                      </a: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храм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Иисус Христос и 12 апостолов;</a:t>
                      </a:r>
                    </a:p>
                    <a:p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Золото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символизирует Небесную Славу, посвящены Иисусу Христу и двунадесятым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праздникам;</a:t>
                      </a:r>
                    </a:p>
                    <a:p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Синие со звездами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посвящены Богородице;</a:t>
                      </a:r>
                    </a:p>
                    <a:p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Зеленые купола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Пресвятая Троица и русским святым;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Преграда, отделяющая алтарь от центральной части храма называется </a:t>
                      </a: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иконостас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состоит из 5 рядов. В нижнем ряду находятся </a:t>
                      </a: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Царские врата,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боковые называются </a:t>
                      </a:r>
                      <a:r>
                        <a:rPr lang="ru-RU" sz="16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диаконскими</a:t>
                      </a: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нижнем ряду располагаются иконы Спасителя, Богородицы, храмовая икона, то есть икона того праздника или святого, в честь которого освящен храм.</a:t>
                      </a:r>
                    </a:p>
                    <a:p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Икону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называли «Библия» для неграмотных. Православная икона создает впечатление ирреальное. Золотой фон заменяет трехмерное пространство, перспектива - обратная, фигуры - бесплотные тени. Главное в Византийской иконе - привлечь внимание к одной точке - это глаза святых. Названия икон - удивительные, например, Богородичные - «Всех скорбящих радость», «Взыскание погибших», «Утоление печалей»; В центре купола - Христос 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Пантократор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(Вседержитель), на западной части храма - Страшный суд;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61576616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9966153">
            <a:off x="-71466" y="2177741"/>
            <a:ext cx="9404124" cy="1866148"/>
          </a:xfrm>
        </p:spPr>
        <p:txBody>
          <a:bodyPr/>
          <a:lstStyle/>
          <a:p>
            <a:r>
              <a:rPr lang="ru-RU" dirty="0" smtClean="0"/>
              <a:t>До новых встреч!!!</a:t>
            </a:r>
            <a:endParaRPr lang="ru-RU" dirty="0"/>
          </a:p>
        </p:txBody>
      </p:sp>
      <p:pic>
        <p:nvPicPr>
          <p:cNvPr id="3" name="Богатый или бедны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323528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5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i="1" dirty="0" smtClean="0">
                <a:solidFill>
                  <a:schemeClr val="accent3">
                    <a:lumMod val="50000"/>
                  </a:schemeClr>
                </a:solidFill>
              </a:rPr>
              <a:t>Святитель Димитрий </a:t>
            </a:r>
            <a:br>
              <a:rPr lang="ru-RU" sz="4400" i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400" i="1" dirty="0" smtClean="0">
                <a:solidFill>
                  <a:schemeClr val="accent3">
                    <a:lumMod val="50000"/>
                  </a:schemeClr>
                </a:solidFill>
              </a:rPr>
              <a:t>Ростовский.</a:t>
            </a:r>
            <a:endParaRPr lang="ru-RU" sz="4400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Рисунок 2" descr="http://www.e-gorod.ru/documents/mag/towns/rostov_on_don/img_141_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11760" y="1628800"/>
            <a:ext cx="4248472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137883363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901014" cy="792088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Строительство.</a:t>
            </a:r>
            <a:endParaRPr lang="ru-RU" i="1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1520" y="1052736"/>
          <a:ext cx="8640960" cy="5616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320480"/>
              </a:tblGrid>
              <a:tr h="28083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8083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3" descr="G:\конкурсы 2011-2012\православие\фото\Исследовательская работа по истории линник алла\1234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1412776"/>
            <a:ext cx="3672408" cy="2286000"/>
          </a:xfrm>
          <a:prstGeom prst="rect">
            <a:avLst/>
          </a:prstGeom>
          <a:noFill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3933056"/>
            <a:ext cx="1584176" cy="2428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 descr="G:\конкурсы 2011-2012\православие\фото\Исследовательская работа по истории линник алла\13480_20091116_15441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11760" y="3933056"/>
            <a:ext cx="1872208" cy="2498498"/>
          </a:xfrm>
          <a:prstGeom prst="rect">
            <a:avLst/>
          </a:prstGeom>
          <a:noFill/>
        </p:spPr>
      </p:pic>
      <p:pic>
        <p:nvPicPr>
          <p:cNvPr id="11" name="Picture 6" descr="G:\конкурсы 2011-2012\православие\фото\Исследовательская работа по истории линник алла\IMGP352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88024" y="1412776"/>
            <a:ext cx="3744416" cy="2232248"/>
          </a:xfrm>
          <a:prstGeom prst="rect">
            <a:avLst/>
          </a:prstGeom>
          <a:noFill/>
        </p:spPr>
      </p:pic>
      <p:pic>
        <p:nvPicPr>
          <p:cNvPr id="1026" name="Picture 2" descr="L:\конкурсы 2011-2012\православие\фото\Исследовательская работа по истории линник алла\00000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88024" y="4000500"/>
            <a:ext cx="3816424" cy="25248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654032"/>
          </a:xfrm>
        </p:spPr>
        <p:txBody>
          <a:bodyPr>
            <a:normAutofit fontScale="90000"/>
          </a:bodyPr>
          <a:lstStyle/>
          <a:p>
            <a:r>
              <a:rPr lang="ru-RU" sz="4000" i="1" dirty="0" smtClean="0"/>
              <a:t>Освящение Храма.</a:t>
            </a:r>
            <a:endParaRPr lang="ru-RU" sz="4000" i="1" dirty="0"/>
          </a:p>
        </p:txBody>
      </p:sp>
      <p:pic>
        <p:nvPicPr>
          <p:cNvPr id="5" name="Picture 2" descr="G:\конкурсы 2011-2012\православие\фото\Исследовательская работа по истории линник алла\_04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980728"/>
            <a:ext cx="4296981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6" name="Picture 2" descr="G:\конкурсы 2011-2012\православие\фото\Исследовательская работа по истории линник алла\7 (1)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4008" y="980729"/>
            <a:ext cx="4212468" cy="2664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L:\конкурсы 2011-2012\православие\фото\Исследовательская работа по истории линник алла\3 (1)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0" y="3789040"/>
            <a:ext cx="4304252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L:\конкурсы 2011-2012\православие\фото\Исследовательская работа по истории линник алла\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6016" y="3789040"/>
            <a:ext cx="4032448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конкурсы 2011-2012\православие\фото\7.11.2010 открытие храма\DSCN175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28992" y="1412776"/>
            <a:ext cx="5547234" cy="45680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G:\конкурсы 2011-2012\православие\фото\7.11.2010 открытие храма\DSCN172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1412776"/>
            <a:ext cx="3162183" cy="458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850106"/>
          </a:xfrm>
        </p:spPr>
        <p:txBody>
          <a:bodyPr>
            <a:normAutofit/>
          </a:bodyPr>
          <a:lstStyle/>
          <a:p>
            <a:r>
              <a:rPr lang="ru-RU" sz="4800" i="1" dirty="0" smtClean="0"/>
              <a:t>7 ноября 2010г.</a:t>
            </a:r>
            <a:endParaRPr lang="ru-RU" sz="4800" i="1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492896"/>
            <a:ext cx="7901014" cy="1143000"/>
          </a:xfrm>
        </p:spPr>
        <p:txBody>
          <a:bodyPr>
            <a:noAutofit/>
          </a:bodyPr>
          <a:lstStyle/>
          <a:p>
            <a:r>
              <a:rPr lang="ru-RU" sz="4800" i="1" dirty="0" smtClean="0">
                <a:hlinkClick r:id="rId2" action="ppaction://hlinkpres?slideindex=1&amp;slidetitle="/>
              </a:rPr>
              <a:t>Правила поведения в православном храме.</a:t>
            </a:r>
            <a:endParaRPr lang="ru-RU" sz="4800" i="1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i="1" dirty="0" smtClean="0"/>
              <a:t>Внешняя символика православного храма.</a:t>
            </a:r>
            <a:endParaRPr lang="ru-RU" sz="4800" i="1" dirty="0"/>
          </a:p>
        </p:txBody>
      </p:sp>
      <p:pic>
        <p:nvPicPr>
          <p:cNvPr id="3" name="Picture 2" descr="Картинка 1 из 15358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03648" y="1700808"/>
            <a:ext cx="6608470" cy="4797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SC(2)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Поэт">
      <a:majorFont>
        <a:latin typeface="ArtScript"/>
        <a:ea typeface=""/>
        <a:cs typeface=""/>
      </a:majorFont>
      <a:minorFont>
        <a:latin typeface="Cansellaris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24BDAE3-7B6F-42F9-A29F-FB528BFE827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CSC(2)</Template>
  <TotalTime>397</TotalTime>
  <Words>397</Words>
  <Application>Microsoft Office PowerPoint</Application>
  <PresentationFormat>Экран (4:3)</PresentationFormat>
  <Paragraphs>60</Paragraphs>
  <Slides>34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CSC(2)</vt:lpstr>
      <vt:lpstr>Урок-экскурсия «Храм Святителя Димитрия Ростовского»</vt:lpstr>
      <vt:lpstr>«Национальные особенности  сближают людей, заинтересовывают людей других национальностей, а не изымают людей из национального окружения других народов, не замыкают народы в себе». Д.С.Лихачев.</vt:lpstr>
      <vt:lpstr>Историческая справка.</vt:lpstr>
      <vt:lpstr>Святитель Димитрий  Ростовский.</vt:lpstr>
      <vt:lpstr>Строительство.</vt:lpstr>
      <vt:lpstr>Освящение Храма.</vt:lpstr>
      <vt:lpstr>7 ноября 2010г.</vt:lpstr>
      <vt:lpstr>Правила поведения в православном храме.</vt:lpstr>
      <vt:lpstr>Внешняя символика православного храма.</vt:lpstr>
      <vt:lpstr>Слайд 10</vt:lpstr>
      <vt:lpstr>Купола.</vt:lpstr>
      <vt:lpstr>Символика цвета.</vt:lpstr>
      <vt:lpstr>Внутренняя символика православного храма.</vt:lpstr>
      <vt:lpstr>Иконостас.</vt:lpstr>
      <vt:lpstr>Икона- «Библия» для неграмотных.</vt:lpstr>
      <vt:lpstr>Богородичные иконы.</vt:lpstr>
      <vt:lpstr>Христос-Пантократор.</vt:lpstr>
      <vt:lpstr>Бог Саваоф.</vt:lpstr>
      <vt:lpstr>Страшный суд.</vt:lpstr>
      <vt:lpstr>Паникадило.</vt:lpstr>
      <vt:lpstr>Экскурсия в Храм Св.Димитрия Ростовского.</vt:lpstr>
      <vt:lpstr>Колокольня.</vt:lpstr>
      <vt:lpstr>Купола.</vt:lpstr>
      <vt:lpstr>Кресты.</vt:lpstr>
      <vt:lpstr>Портал и апсида.</vt:lpstr>
      <vt:lpstr>Притвор.</vt:lpstr>
      <vt:lpstr>Слайд 27</vt:lpstr>
      <vt:lpstr>Центральный неф.</vt:lpstr>
      <vt:lpstr>Царские врата.</vt:lpstr>
      <vt:lpstr>Храмовая икона.</vt:lpstr>
      <vt:lpstr>Хоры.</vt:lpstr>
      <vt:lpstr>Слайд 32</vt:lpstr>
      <vt:lpstr>Слайд 33</vt:lpstr>
      <vt:lpstr>До новых встреч!!!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revaz</cp:lastModifiedBy>
  <cp:revision>42</cp:revision>
  <dcterms:created xsi:type="dcterms:W3CDTF">2012-04-24T07:07:29Z</dcterms:created>
  <dcterms:modified xsi:type="dcterms:W3CDTF">2013-02-19T15:28:31Z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TC030005980</vt:lpwstr>
  </property>
</Properties>
</file>