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6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  <p:sldMasterId id="2147483708" r:id="rId2"/>
    <p:sldMasterId id="2147483721" r:id="rId3"/>
    <p:sldMasterId id="2147483733" r:id="rId4"/>
    <p:sldMasterId id="2147483745" r:id="rId5"/>
    <p:sldMasterId id="2147483758" r:id="rId6"/>
  </p:sldMasterIdLst>
  <p:notesMasterIdLst>
    <p:notesMasterId r:id="rId18"/>
  </p:notesMasterIdLst>
  <p:sldIdLst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6" r:id="rId15"/>
    <p:sldId id="265" r:id="rId16"/>
    <p:sldId id="267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102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8DB6A84-3A66-4D45-86FD-B8FCAF05767E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FF7F3F8-0FD9-4A7B-B45A-6768444181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909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8909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9FC6DDB-B851-4EBF-AFF3-2BB1FFCA40D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7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7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7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9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8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2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3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3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9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grpSp>
            <p:nvGrpSpPr>
              <p:cNvPr id="17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8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</p:grpSp>
        </p:grpSp>
      </p:grpSp>
      <p:sp>
        <p:nvSpPr>
          <p:cNvPr id="17474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7475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68" name="Rectangle 68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E9E41B5-ECD8-4B16-9586-BBB515BBAD10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1251E54-10A7-41F8-BA22-BA2C353595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74" grpId="0" autoUpdateAnimBg="0"/>
      <p:bldP spid="17475" grpId="0" build="p" autoUpdateAnimBg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B72D7E-3B28-493A-8433-4B77AB0BF44C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D3CD5D-7003-4702-816A-DBCDC9EED4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BA9153-D12E-401D-AA92-4BA4A27D4514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C770DF-9DAC-4A48-9362-286BD5EE4C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CAF1FC-0D4C-4FEA-BAB8-259B0FE675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5F4902-7867-4EB9-B603-02FE87BA25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0AE268-C927-4B91-8932-59D2B4D1DB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DD6C9B-B64E-4450-A706-5801809F27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3168B2-5567-4C59-8AF7-72DF95E4F0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6B3D67-897F-4855-A401-721A4839A6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57900A-169B-47E5-9E2A-3BADC0E119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DE9D60-C020-4B3E-840F-4BF90DFED9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5CAAD4-9C7F-4898-8064-E462B034CDF6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AC1668-D8A6-4E5C-B1B9-DE40716F05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321B5A-EE28-48C9-A2F4-39EFFFA452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C4023B-855A-46BA-9810-1C9EDFC6E9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D921FC-769E-4B78-A9A5-7866AA401B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0B65E6-3D97-4339-A8E8-04A74C8947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7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12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13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559BDA-FB92-4DE9-83DD-37DB2F35DBD7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626EC-626F-4271-9EFF-CC939E8FE4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utoUpdateAnimBg="0"/>
      <p:bldP spid="28" grpId="0" autoUpdateAnimBg="0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7C3A88-5F11-4F60-BBCD-99C0527C9B20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DA4B7-AA52-43B0-AA89-C8B3FF51B5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6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E143C8-8AD9-48CB-A256-BBF406492274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CC9D76-1F1A-4163-A76F-216A6A5F04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B3A6C8-8422-446C-8CF6-3CF698DE83D6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9F3FF6-9BB4-406E-B029-92BAF5F25D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9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16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BC1C1-7D62-4B27-8917-C47476AA50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F39FF-33B1-4241-ABBF-6BEAABCD9228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32" grpId="0" build="p" autoUpdateAnimBg="0"/>
      <p:bldP spid="34" grpId="0" build="p" autoUpdateAnimBg="0"/>
      <p:bldP spid="2" grpId="0" autoUpdateAnimBg="0"/>
      <p:bldP spid="12" grpId="0" build="p" autoUpdateAnimBg="0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9B2847-EE17-415E-8113-31957E3F49E6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4B30C-2F4A-47F6-83E6-F0860C81C6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8CC96C-558D-41CE-93B3-418663B9409C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F94B67-A266-4A34-AB0D-8D41C50D43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133805-B426-4308-810F-5124296A6B1D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FF4AC-FF8C-4543-8FD7-E4A8004B0A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63F21-EF77-44E6-BD2A-025337956D22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20647E-DAFA-4E6B-B7A3-8053289459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uild="p" autoUpdateAnimBg="0"/>
      <p:bldP spid="3" grpId="0" build="p" autoUpdateAnimBg="0"/>
      <p:bldP spid="31" grpId="0" autoUpdateAnimBg="0"/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BF4EA-A17B-4D12-97FC-0D01ED4F023F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3D1F3-A6DF-45AE-8A87-F83695BC5A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39FA8-A6DB-417F-BD66-A3434D95F96C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6C28C-021F-4C28-AFAF-9672F2295E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4006C7-02DB-4F5B-8BCC-B5F0E1A7B31E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E7C30-491B-41D6-AA67-95F720E604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7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7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7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9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8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2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3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3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9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grpSp>
            <p:nvGrpSpPr>
              <p:cNvPr id="17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8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</p:grpSp>
        </p:grpSp>
      </p:grpSp>
      <p:sp>
        <p:nvSpPr>
          <p:cNvPr id="17474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7475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68" name="Rectangle 68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7FB6CC0-BBDD-49CE-8C26-96BA5E747C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74" grpId="0" autoUpdateAnimBg="0"/>
      <p:bldP spid="17475" grpId="0" build="p" autoUpdateAnimBg="0"/>
    </p:bld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2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7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8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8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7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7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9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3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3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9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10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7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grpSp>
            <p:nvGrpSpPr>
              <p:cNvPr id="18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22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</p:grp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3C4A824-A7BD-44FF-8866-156F8B1E65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2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7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8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8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7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7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9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3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3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9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10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7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grpSp>
            <p:nvGrpSpPr>
              <p:cNvPr id="18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22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</p:grp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2E31F6A-65B9-4272-B88A-C3D878A8F9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grpSp>
        <p:nvGrpSpPr>
          <p:cNvPr id="6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7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grpSp>
          <p:nvGrpSpPr>
            <p:cNvPr id="8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9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0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1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2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3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4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5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6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7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8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9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9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41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2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3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4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5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6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7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8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9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0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1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2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3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4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5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6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7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8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10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4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5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6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7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8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9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0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1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2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3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4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5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6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7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8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9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0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11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2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3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4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5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7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8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grpSp>
            <p:nvGrpSpPr>
              <p:cNvPr id="19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20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21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22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23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</p:grp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0" name="Rectangle 6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2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B9F2FB5-DF73-45F7-8EB5-8EFA95333F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grpSp>
        <p:nvGrpSpPr>
          <p:cNvPr id="8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9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grpSp>
          <p:nvGrpSpPr>
            <p:cNvPr id="10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61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2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3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4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5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6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7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8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9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71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11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43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4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5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6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7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8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9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0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1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2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3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4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5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6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7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8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9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0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12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6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7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8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9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0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1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2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3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4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5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6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7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8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9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0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1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2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13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4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5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7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8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9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0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grpSp>
            <p:nvGrpSpPr>
              <p:cNvPr id="21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22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23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24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25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</p:grp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2" name="Rectangle 6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3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4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EB35C17-6859-4A32-9832-DE4DB27C2D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  <p:bldP spid="5" grpId="0" build="p" autoUpdateAnimBg="0"/>
      <p:bldP spid="6" grpId="0" build="p" autoUpdateAnimBg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3BB902-98CE-4635-A30A-69AF1CF838E9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33BA21-8F38-45D2-B7F1-0240FEBFB0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5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grpSp>
          <p:nvGrpSpPr>
            <p:cNvPr id="6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7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8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9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0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1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2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3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4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5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6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7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7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9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0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1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2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3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4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5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6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7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8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9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0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1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2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3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4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5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6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8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2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3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4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5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6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7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8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9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0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1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2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3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4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5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6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7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8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9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1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2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3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4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5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grpSp>
            <p:nvGrpSpPr>
              <p:cNvPr id="17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8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9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20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21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</p:grp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68" name="Rectangle 6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9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0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65346DC-142A-4A0E-9678-B5CCABF431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4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grpSp>
          <p:nvGrpSpPr>
            <p:cNvPr id="5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6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7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8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9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0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1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2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3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4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5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6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6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8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9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0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1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2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3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4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5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6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7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8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9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0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1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2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3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4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5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7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1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2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3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4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5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6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7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8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9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0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1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2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3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4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5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6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7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8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9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0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1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2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3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4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5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grpSp>
            <p:nvGrpSpPr>
              <p:cNvPr id="16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7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8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9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20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</p:grpSp>
        </p:grpSp>
      </p:grpSp>
      <p:sp>
        <p:nvSpPr>
          <p:cNvPr id="67" name="Rectangle 6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8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9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BF9CEE5-C943-40A8-91C3-AAFB71F2BC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grpSp>
        <p:nvGrpSpPr>
          <p:cNvPr id="6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7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grpSp>
          <p:nvGrpSpPr>
            <p:cNvPr id="8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9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0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1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2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3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4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5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6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7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8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9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9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41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2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3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4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5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6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7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8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9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0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1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2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3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4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5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6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7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8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10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4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5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6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7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8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9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0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1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2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3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4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5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6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7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8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9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0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11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2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3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4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5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7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8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grpSp>
            <p:nvGrpSpPr>
              <p:cNvPr id="19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20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21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22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23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</p:grp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0" name="Rectangle 6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2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7CE6F81-8A63-452D-9BA6-595F5D64F2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grpSp>
        <p:nvGrpSpPr>
          <p:cNvPr id="6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7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grpSp>
          <p:nvGrpSpPr>
            <p:cNvPr id="8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9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0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1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2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3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4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5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6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7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8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9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9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41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2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3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4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5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6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7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8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9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0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1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2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3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4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5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6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7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8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10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4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5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6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7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8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9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0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1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2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3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4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5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6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7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8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9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0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11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2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3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4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5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7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8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grpSp>
            <p:nvGrpSpPr>
              <p:cNvPr id="19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20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21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22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23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</p:grp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0" name="Rectangle 6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2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E5A4E3C-092D-43E5-8B7B-F11B19B232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2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7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8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8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7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7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9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3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3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9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10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7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grpSp>
            <p:nvGrpSpPr>
              <p:cNvPr id="18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22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</p:grpSp>
        </p:grp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7D16235D-5AAE-4DFB-94B4-09D66114A8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2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7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68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8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7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57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9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3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3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39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10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7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grpSp>
            <p:nvGrpSpPr>
              <p:cNvPr id="18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22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</p:grpSp>
        </p:grpSp>
      </p:grp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D40467F-630B-480E-A4E0-D7EDD289BC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43C305-E66D-49A3-AEE4-75AB039AB1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90BD91-C453-486D-9B50-BC348E9D18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F208B3-F3E8-428D-BC0C-DBBFE85595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C4A8CF-587B-4868-BF30-ECC36FD6DC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200B4E-8E0D-46A3-B1F7-A3C94DB381B3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8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0F0683-7C6C-4D92-AC1D-2597A984A3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E84B8D-FD84-4FCE-BB9B-4119A5E287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B5D2B5-2C13-431C-9058-806E983E4E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FD04EB-ACC7-4360-8352-5B24183C9F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927E8E-A241-42A5-B432-3F87EB2D86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D2C84C-3000-48D5-9805-86EE2A3652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66A855-CF63-4928-8EF8-EF18FB1FD1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56542-E839-4557-8F66-3195358D35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381000"/>
            <a:ext cx="82296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B9901F-D17E-405E-AC9B-042A52A445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A451C-01F7-4593-A6D4-80C44967BF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1DB0E-0589-4839-9C5E-552C44734D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7EEE5B-6628-4F0F-86AC-0253D17558C8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4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BE3C02-7347-4E30-BA92-280B3653A3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2EAA82-C018-4806-ABF0-E0FE1C5B4D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3923D5-6B6B-4F34-A9FD-B25CADC33A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F7D6D5-7F2A-403D-87B5-BBB2489C2C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1C9111-CAC9-426E-9282-F2C245E4C1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DE8DF-FF8B-49E0-882A-4291329D75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40FC5-2265-462B-BEA6-E81AA84318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B01483-00BC-4FBF-89B7-FBDB2ECC6C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B07466-F9F4-4018-BC2B-8CBB9BB442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436644-F3C9-4F1A-B39F-F9E938EB40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61A543-CEF0-4C7E-9C36-79A4B9F0F06C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3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81E5FA-6AE2-43AD-8C00-8352961CC5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1EE51C-6443-4D5D-951B-4E9826634102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04BBB1-7F70-485F-AB0A-5D85A1D364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FEBD55-1F90-42BF-8242-6EAE89037BF7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BC149A-0A70-4C2D-8687-42FBB520FB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image" Target="../media/image1.jpe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grpSp>
        <p:nvGrpSpPr>
          <p:cNvPr id="1027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16388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grpSp>
          <p:nvGrpSpPr>
            <p:cNvPr id="1034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16390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391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392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393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394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395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396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397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398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399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00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1035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16402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03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04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05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06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07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08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09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10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11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12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13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14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15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16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17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18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19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1036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16421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22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23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24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25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26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27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28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29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30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31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32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33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34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35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36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37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1037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6439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40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41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42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43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44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45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grpSp>
            <p:nvGrpSpPr>
              <p:cNvPr id="1045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6447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6448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6449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6450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</p:grpSp>
        </p:grpSp>
      </p:grpSp>
      <p:sp>
        <p:nvSpPr>
          <p:cNvPr id="16451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452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453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1FBE52A4-5A9A-4756-8B7F-AED399B477EB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16454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455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4D14FC83-63FB-4426-BBB3-B0250FCB00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27" r:id="rId1"/>
    <p:sldLayoutId id="2147483796" r:id="rId2"/>
    <p:sldLayoutId id="2147483795" r:id="rId3"/>
    <p:sldLayoutId id="2147483794" r:id="rId4"/>
    <p:sldLayoutId id="2147483793" r:id="rId5"/>
    <p:sldLayoutId id="2147483792" r:id="rId6"/>
    <p:sldLayoutId id="2147483791" r:id="rId7"/>
    <p:sldLayoutId id="2147483790" r:id="rId8"/>
    <p:sldLayoutId id="2147483789" r:id="rId9"/>
    <p:sldLayoutId id="2147483788" r:id="rId10"/>
    <p:sldLayoutId id="2147483787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6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6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6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64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51" grpId="0"/>
      <p:bldP spid="16452" grpId="0" build="p"/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610143C5-E5F3-4F70-B4B3-38ABB43702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08" r:id="rId1"/>
    <p:sldLayoutId id="2147483807" r:id="rId2"/>
    <p:sldLayoutId id="2147483806" r:id="rId3"/>
    <p:sldLayoutId id="2147483805" r:id="rId4"/>
    <p:sldLayoutId id="2147483804" r:id="rId5"/>
    <p:sldLayoutId id="2147483803" r:id="rId6"/>
    <p:sldLayoutId id="2147483802" r:id="rId7"/>
    <p:sldLayoutId id="2147483801" r:id="rId8"/>
    <p:sldLayoutId id="2147483800" r:id="rId9"/>
    <p:sldLayoutId id="2147483799" r:id="rId10"/>
    <p:sldLayoutId id="2147483798" r:id="rId11"/>
    <p:sldLayoutId id="2147483797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47B7E50E-898B-4D31-A88A-70BF65AAA274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5139DCC1-63E7-44F8-BE5D-0649BAC777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14" r:id="rId2"/>
    <p:sldLayoutId id="2147483829" r:id="rId3"/>
    <p:sldLayoutId id="2147483813" r:id="rId4"/>
    <p:sldLayoutId id="2147483830" r:id="rId5"/>
    <p:sldLayoutId id="2147483812" r:id="rId6"/>
    <p:sldLayoutId id="2147483811" r:id="rId7"/>
    <p:sldLayoutId id="2147483831" r:id="rId8"/>
    <p:sldLayoutId id="2147483832" r:id="rId9"/>
    <p:sldLayoutId id="2147483810" r:id="rId10"/>
    <p:sldLayoutId id="214748380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5" grpId="0"/>
    </p:bldLst>
  </p:timing>
  <p:txStyles>
    <p:titleStyle>
      <a:lvl1pPr algn="l" rtl="0" fontAlgn="base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fontAlgn="base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grpSp>
        <p:nvGrpSpPr>
          <p:cNvPr id="38915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16388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grpSp>
          <p:nvGrpSpPr>
            <p:cNvPr id="38922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16390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391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392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393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394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395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396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397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398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399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00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38923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16402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03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04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05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06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07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08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09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10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11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12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13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14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15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16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17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18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19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38924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16421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22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23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24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25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26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27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28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29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30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31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32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33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34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35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36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37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38925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6439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40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41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42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43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44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sp>
            <p:nvSpPr>
              <p:cNvPr id="16445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  <p:grpSp>
            <p:nvGrpSpPr>
              <p:cNvPr id="38933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6447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6448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6449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  <p:sp>
              <p:nvSpPr>
                <p:cNvPr id="16450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>
                    <a:latin typeface="+mn-lt"/>
                  </a:endParaRPr>
                </a:p>
              </p:txBody>
            </p:sp>
          </p:grpSp>
        </p:grpSp>
      </p:grpSp>
      <p:sp>
        <p:nvSpPr>
          <p:cNvPr id="16451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452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453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41EC72B7-3E6A-4775-90F3-6FFA04F6945A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16454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455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85F2D8CC-4162-48F3-8D24-3995579865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64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64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64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64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51" grpId="0"/>
      <p:bldP spid="16452" grpId="0" build="p"/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19B62A8B-CE21-4FD6-8257-1600733F26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26" r:id="rId1"/>
    <p:sldLayoutId id="2147483825" r:id="rId2"/>
    <p:sldLayoutId id="2147483824" r:id="rId3"/>
    <p:sldLayoutId id="2147483823" r:id="rId4"/>
    <p:sldLayoutId id="2147483822" r:id="rId5"/>
    <p:sldLayoutId id="2147483821" r:id="rId6"/>
    <p:sldLayoutId id="2147483820" r:id="rId7"/>
    <p:sldLayoutId id="2147483819" r:id="rId8"/>
    <p:sldLayoutId id="2147483818" r:id="rId9"/>
    <p:sldLayoutId id="2147483817" r:id="rId10"/>
    <p:sldLayoutId id="2147483816" r:id="rId11"/>
    <p:sldLayoutId id="2147483815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64515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B3782C0-4698-4CF2-AF40-BB20672D8906}" type="datetimeFigureOut">
              <a:rPr lang="ru-RU"/>
              <a:pPr>
                <a:defRPr/>
              </a:pPr>
              <a:t>01.03.2013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67BDC52-EB1A-4F72-B072-AC8FFFAB0F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fontAlgn="base">
        <a:spcBef>
          <a:spcPct val="20000"/>
        </a:spcBef>
        <a:spcAft>
          <a:spcPct val="0"/>
        </a:spcAft>
        <a:buClr>
          <a:srgbClr val="000000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2.xml"/><Relationship Id="rId1" Type="http://schemas.openxmlformats.org/officeDocument/2006/relationships/audio" Target="file:///D:\&#1053;&#1072;&#1089;&#1090;&#1103;\&#1056;&#1040;&#1041;&#1054;&#1058;&#1067;\&#1074;&#1077;&#1088;&#1089;&#1090;&#1082;&#1072;\&#1089;&#1076;&#1077;&#1083;&#1072;&#1085;&#1086;\630172\pril4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audio" Target="file:///D:\&#1053;&#1072;&#1089;&#1090;&#1103;\&#1056;&#1040;&#1041;&#1054;&#1058;&#1067;\&#1074;&#1077;&#1088;&#1089;&#1090;&#1082;&#1072;\&#1089;&#1076;&#1077;&#1083;&#1072;&#1085;&#1086;\630172\pril3.mp3" TargetMode="External"/><Relationship Id="rId1" Type="http://schemas.openxmlformats.org/officeDocument/2006/relationships/audio" Target="file:///C:\Documents%20and%20Settings\&#1086;&#1083;&#1100;&#1075;&#1072;\&#1056;&#1072;&#1073;&#1086;&#1095;&#1080;&#1081;%20&#1089;&#1090;&#1086;&#1083;\&#1091;&#1088;&#1086;&#1082;\&#1089;&#1084;&#1103;&#1090;&#1077;&#1085;&#1080;&#1077;1-2&#1089;&#1090;&#1088;&#1086;&#1092;&#1099;.mp3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30.xml"/><Relationship Id="rId1" Type="http://schemas.openxmlformats.org/officeDocument/2006/relationships/audio" Target="file:///C:\Documents%20and%20Settings\&#1086;&#1083;&#1100;&#1075;&#1072;\&#1056;&#1072;&#1073;&#1086;&#1095;&#1080;&#1081;%20&#1089;&#1090;&#1086;&#1083;\&#1091;&#1088;&#1086;&#1082;\097_&#1041;&#1077;&#1090;&#1093;&#1086;&#1074;&#1077;&#1085;%20-%20&#1050;%20&#1069;&#1083;&#1080;&#1079;&#1077;%20(&#1041;&#1072;&#1075;&#1072;&#1090;&#1077;&#1083;&#1100;%20&#1083;&#1103;-&#1084;&#1080;&#1085;&#1086;&#1088;).mp3" TargetMode="Externa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C:\Documents%20and%20Settings\&#1086;&#1083;&#1100;&#1075;&#1072;\&#1056;&#1072;&#1073;&#1086;&#1095;&#1080;&#1081;%20&#1089;&#1090;&#1086;&#1083;\&#1091;&#1088;&#1086;&#1082;\097_&#1041;&#1077;&#1090;&#1093;&#1086;&#1074;&#1077;&#1085;%20-%20&#1050;%20&#1069;&#1083;&#1080;&#1079;&#1077;%20(&#1041;&#1072;&#1075;&#1072;&#1090;&#1077;&#1083;&#1100;%20&#1083;&#1103;-&#1084;&#1080;&#1085;&#1086;&#1088;).mp3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58.xml"/><Relationship Id="rId1" Type="http://schemas.openxmlformats.org/officeDocument/2006/relationships/audio" Target="file:///C:\Documents%20and%20Settings\&#1086;&#1083;&#1100;&#1075;&#1072;\&#1056;&#1072;&#1073;&#1086;&#1095;&#1080;&#1081;%20&#1089;&#1090;&#1086;&#1083;\&#1091;&#1088;&#1086;&#1082;\097_&#1041;&#1077;&#1090;&#1093;&#1086;&#1074;&#1077;&#1085;%20-%20&#1050;%20&#1069;&#1083;&#1080;&#1079;&#1077;%20(&#1041;&#1072;&#1075;&#1072;&#1090;&#1077;&#1083;&#1100;%20&#1083;&#1103;-&#1084;&#1080;&#1085;&#1086;&#1088;).mp3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214313"/>
            <a:ext cx="8858250" cy="6286500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sz="3600" u="sng" smtClean="0"/>
              <a:t>Петербург. Конец 1913 года. Подвал «Бродячей собаки»</a:t>
            </a:r>
          </a:p>
          <a:p>
            <a:pPr>
              <a:buFont typeface="Wingdings 2" pitchFamily="18" charset="2"/>
              <a:buNone/>
            </a:pPr>
            <a:r>
              <a:rPr lang="ru-RU" sz="3600" smtClean="0"/>
              <a:t>        «Анна Ахматова, застенчивая и элегантно небрежная красавица, со своей «незавитой чёлкой», прикрывающей лоб и с редкостной грацией полудвижений и полужестов – читала, почти напевая, свои стихи».</a:t>
            </a:r>
          </a:p>
          <a:p>
            <a:pPr algn="r">
              <a:buFont typeface="Wingdings 2" pitchFamily="18" charset="2"/>
              <a:buNone/>
            </a:pPr>
            <a:r>
              <a:rPr lang="ru-RU" sz="3600" i="1" smtClean="0"/>
              <a:t>Воспоминания Ю. Анненкова «Дневник моих встреч»</a:t>
            </a:r>
            <a:endParaRPr lang="ru-RU" sz="360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14313" y="357188"/>
            <a:ext cx="8643937" cy="6143625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sz="3600" u="sng" smtClean="0"/>
              <a:t>Петербург. Конец 1913 года. Подвал «Бродячей собаки»</a:t>
            </a:r>
          </a:p>
          <a:p>
            <a:pPr algn="ctr">
              <a:buFont typeface="Wingdings 2" pitchFamily="18" charset="2"/>
              <a:buNone/>
            </a:pPr>
            <a:r>
              <a:rPr lang="ru-RU" sz="3600" smtClean="0"/>
              <a:t>«Я не помню никого другого, кто владел бы таким умением и такой музыкальной тонкостью чтения, какими располагала Ахматова. И этого не отвергал ни один слушающий её человек».</a:t>
            </a:r>
          </a:p>
          <a:p>
            <a:pPr algn="r">
              <a:buFont typeface="Wingdings 2" pitchFamily="18" charset="2"/>
              <a:buNone/>
            </a:pPr>
            <a:r>
              <a:rPr lang="ru-RU" sz="3600" i="1" smtClean="0"/>
              <a:t>Воспоминания Ю. Анненкова «Дневник моих встреч»</a:t>
            </a:r>
            <a:endParaRPr lang="ru-RU" sz="3600" smtClean="0"/>
          </a:p>
          <a:p>
            <a:pPr>
              <a:buFont typeface="Wingdings 2" pitchFamily="18" charset="2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68" name="pril4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675688" y="638175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353" fill="hold"/>
                                        <p:tgtEl>
                                          <p:spTgt spid="880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8068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мятение1-2строф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572500" y="635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0" name="Picture 4" descr="Кардрвская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3" name="pril3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515350" y="6381750"/>
            <a:ext cx="304800" cy="304800"/>
          </a:xfrm>
          <a:prstGeom prst="rect">
            <a:avLst/>
          </a:prstGeom>
          <a:noFill/>
        </p:spPr>
      </p:pic>
      <p:pic>
        <p:nvPicPr>
          <p:cNvPr id="78854" name="pril3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532813" y="638175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76" fill="hold"/>
                                        <p:tgtEl>
                                          <p:spTgt spid="788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0076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0076" fill="hold"/>
                                        <p:tgtEl>
                                          <p:spTgt spid="788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8853"/>
                </p:tgtEl>
              </p:cMediaNode>
            </p:audio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885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0" y="1071563"/>
            <a:ext cx="9144000" cy="4214812"/>
          </a:xfrm>
        </p:spPr>
        <p:txBody>
          <a:bodyPr/>
          <a:lstStyle/>
          <a:p>
            <a:pPr>
              <a:defRPr/>
            </a:pPr>
            <a:r>
              <a:rPr lang="ru-RU" sz="4400" b="1" dirty="0" smtClean="0">
                <a:solidFill>
                  <a:schemeClr val="bg1">
                    <a:lumMod val="75000"/>
                  </a:schemeClr>
                </a:solidFill>
              </a:rPr>
              <a:t>«Вестью душу мою окропи,-</a:t>
            </a:r>
            <a:br>
              <a:rPr lang="ru-RU" sz="4400" b="1" dirty="0" smtClean="0">
                <a:solidFill>
                  <a:schemeClr val="bg1">
                    <a:lumMod val="75000"/>
                  </a:schemeClr>
                </a:solidFill>
              </a:rPr>
            </a:br>
            <a:r>
              <a:rPr lang="ru-RU" sz="4400" b="1" dirty="0" smtClean="0">
                <a:solidFill>
                  <a:schemeClr val="bg1">
                    <a:lumMod val="75000"/>
                  </a:schemeClr>
                </a:solidFill>
              </a:rPr>
              <a:t>Не для страсти, не для забавы,</a:t>
            </a:r>
            <a:br>
              <a:rPr lang="ru-RU" sz="4400" b="1" dirty="0" smtClean="0">
                <a:solidFill>
                  <a:schemeClr val="bg1">
                    <a:lumMod val="75000"/>
                  </a:schemeClr>
                </a:solidFill>
              </a:rPr>
            </a:br>
            <a:r>
              <a:rPr lang="ru-RU" sz="4400" b="1" dirty="0" smtClean="0">
                <a:solidFill>
                  <a:schemeClr val="bg1">
                    <a:lumMod val="75000"/>
                  </a:schemeClr>
                </a:solidFill>
              </a:rPr>
              <a:t>Для великой земной любви»</a:t>
            </a:r>
            <a:br>
              <a:rPr lang="ru-RU" sz="4400" b="1" dirty="0" smtClean="0">
                <a:solidFill>
                  <a:schemeClr val="bg1">
                    <a:lumMod val="75000"/>
                  </a:schemeClr>
                </a:solidFill>
              </a:rPr>
            </a:br>
            <a:r>
              <a:rPr lang="ru-RU" sz="4400" b="1" dirty="0" smtClean="0">
                <a:solidFill>
                  <a:schemeClr val="bg1">
                    <a:lumMod val="75000"/>
                  </a:schemeClr>
                </a:solidFill>
              </a:rPr>
              <a:t>(Любовная лирика </a:t>
            </a:r>
            <a:br>
              <a:rPr lang="ru-RU" sz="4400" b="1" dirty="0" smtClean="0">
                <a:solidFill>
                  <a:schemeClr val="bg1">
                    <a:lumMod val="75000"/>
                  </a:schemeClr>
                </a:solidFill>
              </a:rPr>
            </a:br>
            <a:r>
              <a:rPr lang="ru-RU" sz="4400" b="1" dirty="0" smtClean="0">
                <a:solidFill>
                  <a:schemeClr val="bg1">
                    <a:lumMod val="75000"/>
                  </a:schemeClr>
                </a:solidFill>
              </a:rPr>
              <a:t>А.А. Ахматовой)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sz="4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ольга\Мои документы\Мои рисунки\гумилёв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38" y="285750"/>
            <a:ext cx="3071812" cy="341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C:\Documents and Settings\ольга\Мои документы\Мои рисунки\ml_objects139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214313"/>
            <a:ext cx="314325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C:\Documents and Settings\ольга\Мои документы\Мои рисунки\05lit001i.bmp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38" y="2857500"/>
            <a:ext cx="3298825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ольга\Рабочий стол\фотографии\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357188"/>
            <a:ext cx="2928937" cy="395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 descr="C:\Documents and Settings\ольга\Мои документы\Мои рисунки\пунин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5000" y="428625"/>
            <a:ext cx="2928938" cy="374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C:\Documents and Settings\ольга\Мои документы\Мои рисунки\ахматова и пунин в саду у фонтанного дома.192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1813" y="2357438"/>
            <a:ext cx="3214687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097_Бетховен - К Элизе (Багатель ля-минор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358188" y="61436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0335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ердце 2"/>
          <p:cNvSpPr/>
          <p:nvPr/>
        </p:nvSpPr>
        <p:spPr bwMode="auto">
          <a:xfrm>
            <a:off x="3214688" y="2571750"/>
            <a:ext cx="2500312" cy="1428750"/>
          </a:xfrm>
          <a:prstGeom prst="heart">
            <a:avLst/>
          </a:prstGeom>
          <a:solidFill>
            <a:schemeClr val="bg1">
              <a:lumMod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ЛЮБОВЬ </a:t>
            </a:r>
          </a:p>
        </p:txBody>
      </p:sp>
      <p:cxnSp>
        <p:nvCxnSpPr>
          <p:cNvPr id="82946" name="Прямая со стрелкой 4"/>
          <p:cNvCxnSpPr>
            <a:cxnSpLocks noChangeShapeType="1"/>
          </p:cNvCxnSpPr>
          <p:nvPr/>
        </p:nvCxnSpPr>
        <p:spPr bwMode="auto">
          <a:xfrm>
            <a:off x="2071688" y="1500188"/>
            <a:ext cx="1071562" cy="100012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cxnSp>
        <p:nvCxnSpPr>
          <p:cNvPr id="82947" name="Прямая со стрелкой 5"/>
          <p:cNvCxnSpPr>
            <a:cxnSpLocks noChangeShapeType="1"/>
          </p:cNvCxnSpPr>
          <p:nvPr/>
        </p:nvCxnSpPr>
        <p:spPr bwMode="auto">
          <a:xfrm>
            <a:off x="1571625" y="2643188"/>
            <a:ext cx="1428750" cy="42862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428750" y="1071563"/>
            <a:ext cx="1447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B0F0"/>
                </a:solidFill>
              </a:rPr>
              <a:t>ТЯЖЕСТЬ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00063" y="2286000"/>
            <a:ext cx="14319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B0F0"/>
                </a:solidFill>
              </a:rPr>
              <a:t>РАДОСТЬ</a:t>
            </a:r>
          </a:p>
        </p:txBody>
      </p:sp>
      <p:cxnSp>
        <p:nvCxnSpPr>
          <p:cNvPr id="82950" name="Прямая со стрелкой 10"/>
          <p:cNvCxnSpPr>
            <a:cxnSpLocks noChangeShapeType="1"/>
          </p:cNvCxnSpPr>
          <p:nvPr/>
        </p:nvCxnSpPr>
        <p:spPr bwMode="auto">
          <a:xfrm flipV="1">
            <a:off x="2071688" y="3786188"/>
            <a:ext cx="1428750" cy="71437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cxnSp>
        <p:nvCxnSpPr>
          <p:cNvPr id="82951" name="Прямая со стрелкой 11"/>
          <p:cNvCxnSpPr>
            <a:cxnSpLocks noChangeShapeType="1"/>
          </p:cNvCxnSpPr>
          <p:nvPr/>
        </p:nvCxnSpPr>
        <p:spPr bwMode="auto">
          <a:xfrm rot="5400000">
            <a:off x="3500438" y="4500563"/>
            <a:ext cx="1071562" cy="50006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cxnSp>
        <p:nvCxnSpPr>
          <p:cNvPr id="82952" name="Прямая со стрелкой 12"/>
          <p:cNvCxnSpPr>
            <a:cxnSpLocks noChangeShapeType="1"/>
          </p:cNvCxnSpPr>
          <p:nvPr/>
        </p:nvCxnSpPr>
        <p:spPr bwMode="auto">
          <a:xfrm rot="16200000" flipH="1">
            <a:off x="5000625" y="4000500"/>
            <a:ext cx="1071563" cy="1071563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cxnSp>
        <p:nvCxnSpPr>
          <p:cNvPr id="82953" name="Прямая со стрелкой 13"/>
          <p:cNvCxnSpPr>
            <a:cxnSpLocks noChangeShapeType="1"/>
          </p:cNvCxnSpPr>
          <p:nvPr/>
        </p:nvCxnSpPr>
        <p:spPr bwMode="auto">
          <a:xfrm>
            <a:off x="5643563" y="3357563"/>
            <a:ext cx="1571625" cy="5715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cxnSp>
        <p:nvCxnSpPr>
          <p:cNvPr id="82954" name="Прямая со стрелкой 14"/>
          <p:cNvCxnSpPr>
            <a:cxnSpLocks noChangeShapeType="1"/>
          </p:cNvCxnSpPr>
          <p:nvPr/>
        </p:nvCxnSpPr>
        <p:spPr bwMode="auto">
          <a:xfrm rot="5400000">
            <a:off x="3786982" y="1928019"/>
            <a:ext cx="1428750" cy="158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cxnSp>
        <p:nvCxnSpPr>
          <p:cNvPr id="82955" name="Прямая со стрелкой 15"/>
          <p:cNvCxnSpPr>
            <a:cxnSpLocks noChangeShapeType="1"/>
          </p:cNvCxnSpPr>
          <p:nvPr/>
        </p:nvCxnSpPr>
        <p:spPr bwMode="auto">
          <a:xfrm rot="10800000" flipV="1">
            <a:off x="5000625" y="1500188"/>
            <a:ext cx="1285875" cy="1000125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cxnSp>
        <p:nvCxnSpPr>
          <p:cNvPr id="82956" name="Прямая со стрелкой 16"/>
          <p:cNvCxnSpPr>
            <a:cxnSpLocks noChangeShapeType="1"/>
          </p:cNvCxnSpPr>
          <p:nvPr/>
        </p:nvCxnSpPr>
        <p:spPr bwMode="auto">
          <a:xfrm rot="10800000" flipV="1">
            <a:off x="6000750" y="2143125"/>
            <a:ext cx="1357313" cy="64293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 type="arrow" w="med" len="med"/>
            <a:tailEnd type="arrow" w="med" len="med"/>
          </a:ln>
        </p:spPr>
      </p:cxn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428625" y="4214813"/>
            <a:ext cx="17732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B0F0"/>
                </a:solidFill>
              </a:rPr>
              <a:t>НЕСЧАСТЬЕ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2571750" y="5357813"/>
            <a:ext cx="14208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B0F0"/>
                </a:solidFill>
              </a:rPr>
              <a:t>БЕЗУМИЕ</a:t>
            </a: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5214938" y="5143500"/>
            <a:ext cx="1422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B0F0"/>
                </a:solidFill>
              </a:rPr>
              <a:t>ЗАВИСТЬ</a:t>
            </a:r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6643688" y="4143375"/>
            <a:ext cx="19637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B0F0"/>
                </a:solidFill>
              </a:rPr>
              <a:t>ОТКРОВЕНИЕ</a:t>
            </a: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7286625" y="1785938"/>
            <a:ext cx="15843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B0F0"/>
                </a:solidFill>
              </a:rPr>
              <a:t>ГОРДОСТЬ</a:t>
            </a: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6215063" y="1071563"/>
            <a:ext cx="11207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solidFill>
                  <a:srgbClr val="00B0F0"/>
                </a:solidFill>
              </a:rPr>
              <a:t>ПЫТКА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857500" y="428625"/>
            <a:ext cx="3387725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ВЕЛИКАЯ ЗЕМНАЯ ЛЮБОВЬ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21" name="097_Бетховен - К Элизе (Багатель ля-минор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429625" y="61436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203353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5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3" grpId="0" animBg="1"/>
      <p:bldP spid="9" grpId="0"/>
      <p:bldP spid="10" grpId="0"/>
      <p:bldP spid="34" grpId="0"/>
      <p:bldP spid="35" grpId="0"/>
      <p:bldP spid="36" grpId="0"/>
      <p:bldP spid="38" grpId="0"/>
      <p:bldP spid="39" grpId="0"/>
      <p:bldP spid="40" grpId="0"/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ru-RU" smtClean="0"/>
          </a:p>
          <a:p>
            <a:r>
              <a:rPr lang="ru-RU" smtClean="0"/>
              <a:t>Сжала руки под темной вуалью…</a:t>
            </a:r>
            <a:br>
              <a:rPr lang="ru-RU" smtClean="0"/>
            </a:br>
            <a:r>
              <a:rPr lang="ru-RU" smtClean="0"/>
              <a:t>“Отчего ты сегодня бледна?”</a:t>
            </a:r>
            <a:br>
              <a:rPr lang="ru-RU" smtClean="0"/>
            </a:br>
            <a:r>
              <a:rPr lang="ru-RU" smtClean="0"/>
              <a:t>- Оттого, что я терпкой печалью</a:t>
            </a:r>
            <a:br>
              <a:rPr lang="ru-RU" smtClean="0"/>
            </a:br>
            <a:r>
              <a:rPr lang="ru-RU" smtClean="0"/>
              <a:t>Напоила его допьяна.</a:t>
            </a:r>
          </a:p>
          <a:p>
            <a:r>
              <a:rPr lang="ru-RU" smtClean="0"/>
              <a:t>Как забуду? Он вышел, шатаясь.</a:t>
            </a:r>
            <a:br>
              <a:rPr lang="ru-RU" smtClean="0"/>
            </a:br>
            <a:r>
              <a:rPr lang="ru-RU" smtClean="0"/>
              <a:t>Искривился мучительно рот...</a:t>
            </a:r>
            <a:br>
              <a:rPr lang="ru-RU" smtClean="0"/>
            </a:br>
            <a:r>
              <a:rPr lang="ru-RU" smtClean="0"/>
              <a:t>Я сбежала, перил не касаясь,</a:t>
            </a:r>
            <a:br>
              <a:rPr lang="ru-RU" smtClean="0"/>
            </a:br>
            <a:r>
              <a:rPr lang="ru-RU" smtClean="0"/>
              <a:t>Я бежала за ним до ворот.</a:t>
            </a:r>
          </a:p>
          <a:p>
            <a:r>
              <a:rPr lang="ru-RU" smtClean="0"/>
              <a:t>Задыхаясь, я крикнула: “Шутка</a:t>
            </a:r>
            <a:br>
              <a:rPr lang="ru-RU" smtClean="0"/>
            </a:br>
            <a:r>
              <a:rPr lang="ru-RU" smtClean="0"/>
              <a:t>Все, что было. Уйдешь, я умру”.</a:t>
            </a:r>
            <a:br>
              <a:rPr lang="ru-RU" smtClean="0"/>
            </a:br>
            <a:r>
              <a:rPr lang="ru-RU" smtClean="0"/>
              <a:t>Улыбнулся спокойно и жутко</a:t>
            </a:r>
            <a:br>
              <a:rPr lang="ru-RU" smtClean="0"/>
            </a:br>
            <a:r>
              <a:rPr lang="ru-RU" smtClean="0"/>
              <a:t>И сказал мне: “Не стой на ветру”.</a:t>
            </a:r>
          </a:p>
          <a:p>
            <a:pPr algn="r"/>
            <a:r>
              <a:rPr lang="ru-RU" i="1" smtClean="0"/>
              <a:t> 8 января 1911 г. Киев</a:t>
            </a:r>
          </a:p>
          <a:p>
            <a:endParaRPr lang="ru-RU" smtClean="0"/>
          </a:p>
        </p:txBody>
      </p:sp>
      <p:pic>
        <p:nvPicPr>
          <p:cNvPr id="5" name="097_Бетховен - К Элизе (Багатель ля-минор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501063" y="62865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0335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222375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Особенности любовной лирики Ахматовой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Психологизм лирики;</a:t>
            </a:r>
          </a:p>
          <a:p>
            <a:pPr>
              <a:defRPr/>
            </a:pPr>
            <a:r>
              <a:rPr lang="ru-RU" dirty="0" smtClean="0"/>
              <a:t>чувство героев передаётся через внешние проявления: мимика, жесты, поступки героини и героя;</a:t>
            </a:r>
          </a:p>
          <a:p>
            <a:pPr>
              <a:defRPr/>
            </a:pPr>
            <a:r>
              <a:rPr lang="ru-RU" dirty="0" smtClean="0"/>
              <a:t>драматургия стихотворения;</a:t>
            </a:r>
          </a:p>
          <a:p>
            <a:pPr>
              <a:defRPr/>
            </a:pPr>
            <a:r>
              <a:rPr lang="ru-RU" dirty="0" smtClean="0"/>
              <a:t>выявляется сюжет стихотворения;</a:t>
            </a:r>
          </a:p>
          <a:p>
            <a:pPr>
              <a:defRPr/>
            </a:pPr>
            <a:r>
              <a:rPr lang="ru-RU" dirty="0" smtClean="0"/>
              <a:t>близость стихотворения к прозе и кино;</a:t>
            </a:r>
          </a:p>
          <a:p>
            <a:pPr>
              <a:defRPr/>
            </a:pPr>
            <a:r>
              <a:rPr lang="ru-RU" dirty="0" smtClean="0"/>
              <a:t>говорящие детали, через которые передаются чувства героини. </a:t>
            </a:r>
          </a:p>
          <a:p>
            <a:pPr>
              <a:buFont typeface="Wingdings" pitchFamily="2" charset="2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ольга\Мои документы\Мои рисунки\7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0" y="0"/>
            <a:ext cx="59467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714625" y="2714625"/>
            <a:ext cx="37211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 b="1">
                <a:solidFill>
                  <a:srgbClr val="FF0000"/>
                </a:solidFill>
                <a:latin typeface="Tahoma" pitchFamily="34" charset="0"/>
              </a:rPr>
              <a:t>ВЕЛИКАЯ  ЗЕМНАЯ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357813" y="4286250"/>
            <a:ext cx="13922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7030A0"/>
                </a:solidFill>
                <a:latin typeface="Tahoma" pitchFamily="34" charset="0"/>
              </a:rPr>
              <a:t>ЖАЛОСТЬ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357813" y="4643438"/>
            <a:ext cx="19129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7030A0"/>
                </a:solidFill>
                <a:latin typeface="Tahoma" pitchFamily="34" charset="0"/>
              </a:rPr>
              <a:t>РАВНОДУШИЕ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715000" y="5000625"/>
            <a:ext cx="1955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7030A0"/>
                </a:solidFill>
                <a:latin typeface="Tahoma" pitchFamily="34" charset="0"/>
              </a:rPr>
              <a:t>СОСТРАДАНИЕ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715125" y="5357813"/>
            <a:ext cx="9493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7030A0"/>
                </a:solidFill>
                <a:latin typeface="Tahoma" pitchFamily="34" charset="0"/>
              </a:rPr>
              <a:t>СТРАХ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</p:bldLst>
  </p:timing>
</p:sld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Круги">
  <a:themeElements>
    <a:clrScheme name="Круги 10">
      <a:dk1>
        <a:srgbClr val="008AE8"/>
      </a:dk1>
      <a:lt1>
        <a:srgbClr val="FFFFFF"/>
      </a:lt1>
      <a:dk2>
        <a:srgbClr val="FFCCCC"/>
      </a:dk2>
      <a:lt2>
        <a:srgbClr val="CCECFF"/>
      </a:lt2>
      <a:accent1>
        <a:srgbClr val="009999"/>
      </a:accent1>
      <a:accent2>
        <a:srgbClr val="0088E4"/>
      </a:accent2>
      <a:accent3>
        <a:srgbClr val="FFE2E2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Круг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10">
        <a:dk1>
          <a:srgbClr val="008AE8"/>
        </a:dk1>
        <a:lt1>
          <a:srgbClr val="FFFFFF"/>
        </a:lt1>
        <a:dk2>
          <a:srgbClr val="FFCCCC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FFE2E2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11">
        <a:dk1>
          <a:srgbClr val="003366"/>
        </a:dk1>
        <a:lt1>
          <a:srgbClr val="FFFFFF"/>
        </a:lt1>
        <a:dk2>
          <a:srgbClr val="CC9900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E2CAAA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12">
        <a:dk1>
          <a:srgbClr val="003366"/>
        </a:dk1>
        <a:lt1>
          <a:srgbClr val="FFFFFF"/>
        </a:lt1>
        <a:dk2>
          <a:srgbClr val="FFFFCC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FFFFE2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кстура">
  <a:themeElements>
    <a:clrScheme name="Текстура 10">
      <a:dk1>
        <a:srgbClr val="003366"/>
      </a:dk1>
      <a:lt1>
        <a:srgbClr val="FFFFFF"/>
      </a:lt1>
      <a:dk2>
        <a:srgbClr val="FFFFCC"/>
      </a:dk2>
      <a:lt2>
        <a:srgbClr val="E5FFFF"/>
      </a:lt2>
      <a:accent1>
        <a:srgbClr val="009999"/>
      </a:accent1>
      <a:accent2>
        <a:srgbClr val="336699"/>
      </a:accent2>
      <a:accent3>
        <a:srgbClr val="FFFFE2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9">
        <a:dk1>
          <a:srgbClr val="003366"/>
        </a:dk1>
        <a:lt1>
          <a:srgbClr val="FFFFFF"/>
        </a:lt1>
        <a:dk2>
          <a:srgbClr val="CC9900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E2CAAA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10">
        <a:dk1>
          <a:srgbClr val="003366"/>
        </a:dk1>
        <a:lt1>
          <a:srgbClr val="FFFFFF"/>
        </a:lt1>
        <a:dk2>
          <a:srgbClr val="FFFFCC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FFFFE2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11">
  <a:themeElements>
    <a:clrScheme name="Круги 10">
      <a:dk1>
        <a:srgbClr val="008AE8"/>
      </a:dk1>
      <a:lt1>
        <a:srgbClr val="FFFFFF"/>
      </a:lt1>
      <a:dk2>
        <a:srgbClr val="FFCCCC"/>
      </a:dk2>
      <a:lt2>
        <a:srgbClr val="CCECFF"/>
      </a:lt2>
      <a:accent1>
        <a:srgbClr val="009999"/>
      </a:accent1>
      <a:accent2>
        <a:srgbClr val="0088E4"/>
      </a:accent2>
      <a:accent3>
        <a:srgbClr val="FFE2E2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Круг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10">
        <a:dk1>
          <a:srgbClr val="008AE8"/>
        </a:dk1>
        <a:lt1>
          <a:srgbClr val="FFFFFF"/>
        </a:lt1>
        <a:dk2>
          <a:srgbClr val="FFCCCC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FFE2E2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11">
        <a:dk1>
          <a:srgbClr val="003366"/>
        </a:dk1>
        <a:lt1>
          <a:srgbClr val="FFFFFF"/>
        </a:lt1>
        <a:dk2>
          <a:srgbClr val="CC9900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E2CAAA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12">
        <a:dk1>
          <a:srgbClr val="003366"/>
        </a:dk1>
        <a:lt1>
          <a:srgbClr val="FFFFFF"/>
        </a:lt1>
        <a:dk2>
          <a:srgbClr val="FFFFCC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FFFFE2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Текстура">
  <a:themeElements>
    <a:clrScheme name="Текстура 10">
      <a:dk1>
        <a:srgbClr val="003366"/>
      </a:dk1>
      <a:lt1>
        <a:srgbClr val="FFFFFF"/>
      </a:lt1>
      <a:dk2>
        <a:srgbClr val="FFFFCC"/>
      </a:dk2>
      <a:lt2>
        <a:srgbClr val="E5FFFF"/>
      </a:lt2>
      <a:accent1>
        <a:srgbClr val="009999"/>
      </a:accent1>
      <a:accent2>
        <a:srgbClr val="336699"/>
      </a:accent2>
      <a:accent3>
        <a:srgbClr val="FFFFE2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9">
        <a:dk1>
          <a:srgbClr val="003366"/>
        </a:dk1>
        <a:lt1>
          <a:srgbClr val="FFFFFF"/>
        </a:lt1>
        <a:dk2>
          <a:srgbClr val="CC9900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E2CAAA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10">
        <a:dk1>
          <a:srgbClr val="003366"/>
        </a:dk1>
        <a:lt1>
          <a:srgbClr val="FFFFFF"/>
        </a:lt1>
        <a:dk2>
          <a:srgbClr val="FFFFCC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FFFFE2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А.А.Ахматова в живописи и фото</Template>
  <TotalTime>237</TotalTime>
  <Words>213</Words>
  <Application>Microsoft Office PowerPoint</Application>
  <PresentationFormat>On-screen Show (4:3)</PresentationFormat>
  <Paragraphs>35</Paragraphs>
  <Slides>11</Slides>
  <Notes>1</Notes>
  <HiddenSlides>0</HiddenSlides>
  <MMClips>7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Шаблон оформления</vt:lpstr>
      </vt:variant>
      <vt:variant>
        <vt:i4>34</vt:i4>
      </vt:variant>
      <vt:variant>
        <vt:lpstr>Заголовки слайдов</vt:lpstr>
      </vt:variant>
      <vt:variant>
        <vt:i4>11</vt:i4>
      </vt:variant>
    </vt:vector>
  </HeadingPairs>
  <TitlesOfParts>
    <vt:vector size="53" baseType="lpstr">
      <vt:lpstr>Arial</vt:lpstr>
      <vt:lpstr>Wingdings</vt:lpstr>
      <vt:lpstr>Calibri</vt:lpstr>
      <vt:lpstr>Tahoma</vt:lpstr>
      <vt:lpstr>Constantia</vt:lpstr>
      <vt:lpstr>Wingdings 2</vt:lpstr>
      <vt:lpstr>Times New Roman</vt:lpstr>
      <vt:lpstr>Wingdings 3</vt:lpstr>
      <vt:lpstr>Круги</vt:lpstr>
      <vt:lpstr>Текстура</vt:lpstr>
      <vt:lpstr>Бумажная</vt:lpstr>
      <vt:lpstr>Тема11</vt:lpstr>
      <vt:lpstr>1_Текстура</vt:lpstr>
      <vt:lpstr>Апекс</vt:lpstr>
      <vt:lpstr>Круги</vt:lpstr>
      <vt:lpstr>Бумажная</vt:lpstr>
      <vt:lpstr>Бумажная</vt:lpstr>
      <vt:lpstr>Бумажная</vt:lpstr>
      <vt:lpstr>Бумажная</vt:lpstr>
      <vt:lpstr>Бумажная</vt:lpstr>
      <vt:lpstr>Тема11</vt:lpstr>
      <vt:lpstr>Тема11</vt:lpstr>
      <vt:lpstr>Тема11</vt:lpstr>
      <vt:lpstr>Тема11</vt:lpstr>
      <vt:lpstr>Тема11</vt:lpstr>
      <vt:lpstr>Тема11</vt:lpstr>
      <vt:lpstr>Тема11</vt:lpstr>
      <vt:lpstr>Тема11</vt:lpstr>
      <vt:lpstr>Тема11</vt:lpstr>
      <vt:lpstr>Тема11</vt:lpstr>
      <vt:lpstr>Тема11</vt:lpstr>
      <vt:lpstr>Апекс</vt:lpstr>
      <vt:lpstr>Апекс</vt:lpstr>
      <vt:lpstr>Апекс</vt:lpstr>
      <vt:lpstr>Апекс</vt:lpstr>
      <vt:lpstr>Апекс</vt:lpstr>
      <vt:lpstr>Апекс</vt:lpstr>
      <vt:lpstr>Апекс</vt:lpstr>
      <vt:lpstr>Апекс</vt:lpstr>
      <vt:lpstr>Апекс</vt:lpstr>
      <vt:lpstr>Апекс</vt:lpstr>
      <vt:lpstr>Апекс</vt:lpstr>
      <vt:lpstr>Слайд 1</vt:lpstr>
      <vt:lpstr>Слайд 2</vt:lpstr>
      <vt:lpstr>«Вестью душу мою окропи,- Не для страсти, не для забавы, Для великой земной любви» (Любовная лирика  А.А. Ахматовой) </vt:lpstr>
      <vt:lpstr>Слайд 4</vt:lpstr>
      <vt:lpstr>Слайд 5</vt:lpstr>
      <vt:lpstr>Слайд 6</vt:lpstr>
      <vt:lpstr>Слайд 7</vt:lpstr>
      <vt:lpstr>Особенности любовной лирики Ахматовой</vt:lpstr>
      <vt:lpstr>Слайд 9</vt:lpstr>
      <vt:lpstr>Слайд 10</vt:lpstr>
      <vt:lpstr>Слайд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nastya.cherepneva</cp:lastModifiedBy>
  <cp:revision>23</cp:revision>
  <dcterms:created xsi:type="dcterms:W3CDTF">2010-01-30T10:30:24Z</dcterms:created>
  <dcterms:modified xsi:type="dcterms:W3CDTF">2013-03-01T09:01:54Z</dcterms:modified>
</cp:coreProperties>
</file>