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67" r:id="rId3"/>
    <p:sldId id="268" r:id="rId4"/>
    <p:sldId id="256" r:id="rId5"/>
    <p:sldId id="257" r:id="rId6"/>
    <p:sldId id="270" r:id="rId7"/>
    <p:sldId id="259" r:id="rId8"/>
    <p:sldId id="278" r:id="rId9"/>
    <p:sldId id="272" r:id="rId10"/>
    <p:sldId id="260" r:id="rId11"/>
    <p:sldId id="279" r:id="rId12"/>
    <p:sldId id="280" r:id="rId13"/>
    <p:sldId id="281" r:id="rId14"/>
    <p:sldId id="262" r:id="rId15"/>
    <p:sldId id="261" r:id="rId16"/>
    <p:sldId id="273" r:id="rId17"/>
    <p:sldId id="263" r:id="rId18"/>
    <p:sldId id="274" r:id="rId19"/>
    <p:sldId id="275" r:id="rId20"/>
    <p:sldId id="277" r:id="rId21"/>
    <p:sldId id="26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8C00"/>
    <a:srgbClr val="00642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loraMaster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078724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0876936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249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249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542452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641756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37756022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2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2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692324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561742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45267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1795511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11526198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91832904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loraSlaid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1%D0%B0%D0%BA%D1%83%D0%BD%D0%B8%D0%BD,_%D0%9C%D0%B8%D1%85%D0%B0%D0%B8%D0%BB_%D0%90%D0%BB%D0%B5%D0%BA%D1%81%D0%B0%D0%BD%D0%B4%D1%80%D0%BE%D0%B2%D0%B8%D1%87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ru.wikipedia.org/wiki/%D0%93%D0%BE%D0%BB%D0%B5%D0%BD%D0%B8%D1%89%D0%B5%D0%B2-%D0%9A%D1%83%D1%82%D1%83%D0%B7%D0%BE%D0%B2,_%D0%98%D0%B2%D0%B0%D0%BD_%D0%9B%D0%BE%D0%B3%D0%B8%D0%BD%D0%BE%D0%B2%D0%B8%D1%87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4%D0%BE%D0%BC_%D0%A0%D0%BE%D0%BC%D0%B0%D0%BD%D0%BE%D0%B2%D1%8B%D1%85" TargetMode="External"/><Relationship Id="rId3" Type="http://schemas.openxmlformats.org/officeDocument/2006/relationships/image" Target="../media/image15.jpeg"/><Relationship Id="rId7" Type="http://schemas.openxmlformats.org/officeDocument/2006/relationships/hyperlink" Target="http://ru.wikipedia.org/wiki/%D0%98%D0%BC%D0%BF%D0%B5%D1%80%D0%B0%D1%82%D0%BE%D1%80_%D0%B2%D1%81%D0%B5%D1%80%D0%BE%D1%81%D1%81%D0%B8%D0%B9%D1%81%D0%BA%D0%B8%D0%B9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A1%D0%B5%D1%80%D0%B3%D0%B5%D0%B9_%D0%90%D0%BB%D0%B5%D0%BA%D1%81%D0%B0%D0%BD%D0%B4%D1%80%D0%BE%D0%B2%D0%B8%D1%87" TargetMode="External"/><Relationship Id="rId11" Type="http://schemas.openxmlformats.org/officeDocument/2006/relationships/hyperlink" Target="http://ru.wikipedia.org/wiki/%D0%9A%D0%B0%D0%B7%D0%B0%D0%BD%D1%81%D0%BA%D0%B0%D1%8F_%D0%B4%D1%83%D1%85%D0%BE%D0%B2%D0%BD%D0%B0%D1%8F_%D0%B0%D0%BA%D0%B0%D0%B4%D0%B5%D0%BC%D0%B8%D1%8F" TargetMode="External"/><Relationship Id="rId5" Type="http://schemas.openxmlformats.org/officeDocument/2006/relationships/hyperlink" Target="http://ru.wikipedia.org/wiki/%D0%A0%D0%BE%D1%81%D1%81%D0%B8%D0%B9%D1%81%D0%BA%D0%B0%D1%8F_%D0%B8%D0%BC%D0%BF%D0%B5%D1%80%D0%B8%D1%8F" TargetMode="External"/><Relationship Id="rId10" Type="http://schemas.openxmlformats.org/officeDocument/2006/relationships/hyperlink" Target="http://ru.wikipedia.org/wiki/%D0%9C%D0%BE%D1%81%D0%BA%D0%B2%D0%B0" TargetMode="External"/><Relationship Id="rId4" Type="http://schemas.openxmlformats.org/officeDocument/2006/relationships/hyperlink" Target="http://ru.wikipedia.org/wiki/%D0%92%D0%B5%D0%BB%D0%B8%D0%BA%D0%BE%D0%B5_%D0%B3%D0%B5%D1%80%D1%86%D0%BE%D0%B3%D1%81%D1%82%D0%B2%D0%BE_%D0%93%D0%B5%D1%81%D1%81%D0%B5%D0%BD" TargetMode="External"/><Relationship Id="rId9" Type="http://schemas.openxmlformats.org/officeDocument/2006/relationships/hyperlink" Target="http://ru.wikipedia.org/wiki/%D0%9C%D0%B0%D1%80%D1%84%D0%BE-%D0%9C%D0%B0%D1%80%D0%B8%D0%B8%D0%BD%D1%81%D0%BA%D0%B0%D1%8F_%D0%BE%D0%B1%D0%B8%D1%82%D0%B5%D0%BB%D1%8C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" TargetMode="External"/><Relationship Id="rId3" Type="http://schemas.openxmlformats.org/officeDocument/2006/relationships/hyperlink" Target="http://nsc.1september.ru/" TargetMode="External"/><Relationship Id="rId7" Type="http://schemas.openxmlformats.org/officeDocument/2006/relationships/hyperlink" Target="http://borodina.mrezha.ru/kurs-opk/index.php" TargetMode="External"/><Relationship Id="rId2" Type="http://schemas.openxmlformats.org/officeDocument/2006/relationships/hyperlink" Target="http://viki.rdf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vetoch.ucoz.ru/load/uchenie_cerkvi/ponijatie_o_cerkvi/29" TargetMode="External"/><Relationship Id="rId5" Type="http://schemas.openxmlformats.org/officeDocument/2006/relationships/hyperlink" Target="http://www.k-istine.ru/base_faith/opk/opk.htm" TargetMode="External"/><Relationship Id="rId4" Type="http://schemas.openxmlformats.org/officeDocument/2006/relationships/hyperlink" Target="http://experiment-opk.pravolimp.ru/lesson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hristianlife.ucoz.ru/load/pritcha_o_dobrom_samaritjanine/1-1-0-5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predanie.ru/film/teleperedachi/liki_miloserdia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85750" y="214313"/>
            <a:ext cx="8715375" cy="1214437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7030A0"/>
                </a:solidFill>
              </a:rPr>
              <a:t>«Основы православной культуры»</a:t>
            </a:r>
            <a:br>
              <a:rPr lang="ru-RU" sz="3600" b="1" smtClean="0">
                <a:solidFill>
                  <a:srgbClr val="7030A0"/>
                </a:solidFill>
              </a:rPr>
            </a:br>
            <a:endParaRPr lang="ru-RU" sz="3200" b="1" smtClean="0">
              <a:solidFill>
                <a:srgbClr val="C0000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14313" y="3571875"/>
            <a:ext cx="8643937" cy="3071813"/>
          </a:xfrm>
        </p:spPr>
        <p:txBody>
          <a:bodyPr/>
          <a:lstStyle/>
          <a:p>
            <a:pPr eaLnBrk="1" hangingPunct="1"/>
            <a:endParaRPr lang="ru-RU" b="1" i="1" dirty="0" smtClean="0">
              <a:solidFill>
                <a:srgbClr val="0070C0"/>
              </a:solidFill>
            </a:endParaRPr>
          </a:p>
          <a:p>
            <a:pPr eaLnBrk="1" hangingPunct="1"/>
            <a:endParaRPr lang="ru-RU" b="1" i="1" dirty="0" smtClean="0">
              <a:solidFill>
                <a:srgbClr val="0070C0"/>
              </a:solidFill>
            </a:endParaRPr>
          </a:p>
          <a:p>
            <a:pPr eaLnBrk="1" hangingPunct="1">
              <a:buFontTx/>
              <a:buNone/>
            </a:pPr>
            <a:r>
              <a:rPr lang="ru-RU" sz="1800" b="1" i="1" dirty="0" smtClean="0">
                <a:solidFill>
                  <a:srgbClr val="0070C0"/>
                </a:solidFill>
              </a:rPr>
              <a:t>Подготовила:</a:t>
            </a:r>
          </a:p>
          <a:p>
            <a:pPr eaLnBrk="1" hangingPunct="1">
              <a:buFontTx/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Серова Ирина Евгеньевна, </a:t>
            </a:r>
          </a:p>
          <a:p>
            <a:pPr eaLnBrk="1" hangingPunct="1">
              <a:buFontTx/>
              <a:buNone/>
            </a:pPr>
            <a:r>
              <a:rPr lang="ru-RU" sz="2000" b="1" dirty="0" smtClean="0">
                <a:solidFill>
                  <a:srgbClr val="B88C00"/>
                </a:solidFill>
              </a:rPr>
              <a:t>учитель начальных классов </a:t>
            </a:r>
          </a:p>
          <a:p>
            <a:pPr eaLnBrk="1" hangingPunct="1">
              <a:buFontTx/>
              <a:buNone/>
            </a:pPr>
            <a:r>
              <a:rPr lang="ru-RU" sz="2000" b="1" dirty="0" smtClean="0">
                <a:solidFill>
                  <a:srgbClr val="B88C00"/>
                </a:solidFill>
              </a:rPr>
              <a:t>МБОУ </a:t>
            </a:r>
            <a:r>
              <a:rPr lang="ru-RU" sz="2000" b="1" smtClean="0">
                <a:solidFill>
                  <a:srgbClr val="B88C00"/>
                </a:solidFill>
              </a:rPr>
              <a:t>кадетская школа </a:t>
            </a:r>
            <a:endParaRPr lang="ru-RU" sz="2000" b="1" dirty="0" smtClean="0">
              <a:solidFill>
                <a:srgbClr val="B88C00"/>
              </a:solidFill>
            </a:endParaRPr>
          </a:p>
          <a:p>
            <a:pPr eaLnBrk="1" hangingPunct="1">
              <a:buFontTx/>
              <a:buNone/>
            </a:pPr>
            <a:r>
              <a:rPr lang="ru-RU" sz="2000" b="1" dirty="0" smtClean="0">
                <a:solidFill>
                  <a:srgbClr val="B88C00"/>
                </a:solidFill>
              </a:rPr>
              <a:t>имени генерала Ермолова А.П. города Ставрополя</a:t>
            </a:r>
          </a:p>
        </p:txBody>
      </p:sp>
      <p:sp>
        <p:nvSpPr>
          <p:cNvPr id="4" name="Овал 3"/>
          <p:cNvSpPr/>
          <p:nvPr/>
        </p:nvSpPr>
        <p:spPr>
          <a:xfrm>
            <a:off x="428625" y="1143000"/>
            <a:ext cx="2214563" cy="2000250"/>
          </a:xfrm>
          <a:prstGeom prst="ellipse">
            <a:avLst/>
          </a:prstGeom>
          <a:solidFill>
            <a:srgbClr val="FFC000"/>
          </a:solidFill>
          <a:ln>
            <a:solidFill>
              <a:srgbClr val="B88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B88C00"/>
                </a:solidFill>
              </a:rPr>
              <a:t>Урок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B88C00"/>
                </a:solidFill>
              </a:rPr>
              <a:t>12</a:t>
            </a:r>
          </a:p>
        </p:txBody>
      </p:sp>
      <p:pic>
        <p:nvPicPr>
          <p:cNvPr id="13317" name="Рисунок 4" descr="Эмблема 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714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nogo_raznyh_prev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5786" y="571480"/>
            <a:ext cx="7572428" cy="50129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1357313" y="5857875"/>
            <a:ext cx="66309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000" b="1" i="1">
                <a:solidFill>
                  <a:srgbClr val="0070C0"/>
                </a:solidFill>
              </a:rPr>
              <a:t>Сестры  милосердия</a:t>
            </a:r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5786" y="285728"/>
            <a:ext cx="7572428" cy="56844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214313" y="214313"/>
            <a:ext cx="8643937" cy="500062"/>
          </a:xfrm>
        </p:spPr>
        <p:txBody>
          <a:bodyPr/>
          <a:lstStyle/>
          <a:p>
            <a:r>
              <a:rPr lang="ru-RU" sz="3200" b="1" smtClean="0">
                <a:solidFill>
                  <a:srgbClr val="C00000"/>
                </a:solidFill>
              </a:rPr>
              <a:t>БАКУНИНА ЕКАТЕРИНА МИХАЙЛОВНА</a:t>
            </a:r>
          </a:p>
        </p:txBody>
      </p:sp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214313" y="642938"/>
            <a:ext cx="8786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0070C0"/>
                </a:solidFill>
              </a:rPr>
              <a:t>Знаменитая сестра милосердия, героиня двух войн XIX века</a:t>
            </a:r>
          </a:p>
        </p:txBody>
      </p:sp>
      <p:pic>
        <p:nvPicPr>
          <p:cNvPr id="23556" name="Рисунок 4" descr="бак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1000125"/>
            <a:ext cx="4143375" cy="5653088"/>
          </a:xfrm>
          <a:prstGeom prst="rect">
            <a:avLst/>
          </a:prstGeom>
          <a:noFill/>
          <a:ln w="9525">
            <a:solidFill>
              <a:srgbClr val="B88C00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557" name="Прямоугольник 5"/>
          <p:cNvSpPr>
            <a:spLocks noChangeArrowheads="1"/>
          </p:cNvSpPr>
          <p:nvPr/>
        </p:nvSpPr>
        <p:spPr bwMode="auto">
          <a:xfrm>
            <a:off x="4357688" y="1071563"/>
            <a:ext cx="45720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Родилась </a:t>
            </a:r>
            <a:r>
              <a:rPr lang="ru-RU" b="1"/>
              <a:t>Екатерина Михайловна </a:t>
            </a:r>
            <a:r>
              <a:rPr lang="ru-RU"/>
              <a:t>в 1810 году в семье дворянина, отец был губернатором Санкт-Петербурга и сенатором.</a:t>
            </a:r>
          </a:p>
          <a:p>
            <a:r>
              <a:rPr lang="ru-RU"/>
              <a:t>Е. М. Бакунина приходилась двоюродной сестрой знаменитому анархисту </a:t>
            </a:r>
            <a:r>
              <a:rPr lang="ru-RU">
                <a:hlinkClick r:id="rId3" tooltip="Бакунин, Михаил Александрович"/>
              </a:rPr>
              <a:t>Михаилу Бакунину</a:t>
            </a:r>
            <a:r>
              <a:rPr lang="ru-RU" baseline="30000"/>
              <a:t> </a:t>
            </a:r>
            <a:r>
              <a:rPr lang="ru-RU"/>
              <a:t>и внучкой </a:t>
            </a:r>
            <a:r>
              <a:rPr lang="ru-RU">
                <a:hlinkClick r:id="rId4" tooltip="Голенищев-Кутузов, Иван Логинович"/>
              </a:rPr>
              <a:t>И. Л. Голенищеву-Кутузову</a:t>
            </a:r>
            <a:endParaRPr lang="ru-RU"/>
          </a:p>
          <a:p>
            <a:r>
              <a:rPr lang="ru-RU"/>
              <a:t>Е. М. Бакунина получила прекрасное, всестороннее образование. В своих воспоминаниях Бакунина пишет, что в юности была скорее «кисейной барышней»: занималась музыкой, танцами, рисованием, обожала морские купания в Крыму, домашние балы, где с удовольствием танцевала. Вовсе не слушала прежде лекций по естественным наукам и не ходила в анатомические театры.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214313" y="214313"/>
            <a:ext cx="8715375" cy="571500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Баронесса  Юлия  Вревская </a:t>
            </a:r>
          </a:p>
        </p:txBody>
      </p:sp>
      <p:pic>
        <p:nvPicPr>
          <p:cNvPr id="24579" name="Рисунок 2" descr="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1071563"/>
            <a:ext cx="2971800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3429000" y="1000125"/>
            <a:ext cx="5500688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/>
              <a:t>«Баронесса Юлия Петровна Вревская... считалась почти в продолжение двадцати лет одной из первых петербургских красавиц... Я во всю свою жизнь не встречал такой пленительной женщины. Пленительной не только своей наружностью, но своей женственностью, грацией, бесконечной приветливостью и бесконечной добротой... Никогда эта женщина не сказала ни о ком ничего дурного и у себя не позволяла злословить, а, напротив, всегда и в каждом старалась выдвинуть его хорошие стороны... Всю жизнь свою она жертвовала собою для родных, для чужих, для всех...»</a:t>
            </a:r>
            <a:br>
              <a:rPr lang="ru-RU" sz="2000"/>
            </a:br>
            <a:r>
              <a:rPr lang="ru-RU" sz="2000" b="1" i="1">
                <a:solidFill>
                  <a:srgbClr val="0070C0"/>
                </a:solidFill>
              </a:rPr>
              <a:t>(Писатель В.А. Соллогуб)</a:t>
            </a:r>
            <a:endParaRPr lang="ru-RU" sz="20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8715375" cy="642938"/>
          </a:xfrm>
        </p:spPr>
        <p:txBody>
          <a:bodyPr/>
          <a:lstStyle/>
          <a:p>
            <a:r>
              <a:rPr lang="ru-RU" sz="4000" b="1" smtClean="0">
                <a:solidFill>
                  <a:srgbClr val="C00000"/>
                </a:solidFill>
              </a:rPr>
              <a:t>Княгиня  Елизавета  Федоровна </a:t>
            </a:r>
          </a:p>
        </p:txBody>
      </p:sp>
      <p:pic>
        <p:nvPicPr>
          <p:cNvPr id="25603" name="Рисунок 2" descr="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188" y="928688"/>
            <a:ext cx="4389437" cy="565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1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928688"/>
            <a:ext cx="428625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Прямоугольник 4"/>
          <p:cNvSpPr>
            <a:spLocks noChangeArrowheads="1"/>
          </p:cNvSpPr>
          <p:nvPr/>
        </p:nvSpPr>
        <p:spPr bwMode="auto">
          <a:xfrm>
            <a:off x="4643438" y="928688"/>
            <a:ext cx="4286250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/>
              <a:t>Великая княгиня Елизавета Фёдоровна</a:t>
            </a:r>
            <a:r>
              <a:rPr lang="ru-RU" sz="2400"/>
              <a:t> — принцесса </a:t>
            </a:r>
            <a:r>
              <a:rPr lang="ru-RU" sz="2400">
                <a:hlinkClick r:id="rId4" tooltip="Великое герцогство Гессен"/>
              </a:rPr>
              <a:t>Гессен-Дармштадтская</a:t>
            </a:r>
            <a:r>
              <a:rPr lang="ru-RU" sz="2400"/>
              <a:t>; в супружестве (за </a:t>
            </a:r>
            <a:r>
              <a:rPr lang="ru-RU" sz="2400">
                <a:hlinkClick r:id="rId5" tooltip="Российская империя"/>
              </a:rPr>
              <a:t>русским</a:t>
            </a:r>
            <a:r>
              <a:rPr lang="ru-RU" sz="2400"/>
              <a:t> великим князем </a:t>
            </a:r>
            <a:r>
              <a:rPr lang="ru-RU" sz="2400">
                <a:hlinkClick r:id="rId6" tooltip="Сергей Александрович"/>
              </a:rPr>
              <a:t>Сергеем Александровичем</a:t>
            </a:r>
            <a:r>
              <a:rPr lang="ru-RU" sz="2400"/>
              <a:t>) великая княгиня </a:t>
            </a:r>
            <a:r>
              <a:rPr lang="ru-RU" sz="2400">
                <a:hlinkClick r:id="rId7" tooltip="Император всероссийский"/>
              </a:rPr>
              <a:t>царствующего</a:t>
            </a:r>
            <a:r>
              <a:rPr lang="ru-RU" sz="2400"/>
              <a:t> </a:t>
            </a:r>
            <a:r>
              <a:rPr lang="ru-RU" sz="2400">
                <a:hlinkClick r:id="rId8" tooltip="Дом Романовых"/>
              </a:rPr>
              <a:t>дома Романовых</a:t>
            </a:r>
            <a:r>
              <a:rPr lang="ru-RU" sz="2400"/>
              <a:t>. Основательница </a:t>
            </a:r>
            <a:r>
              <a:rPr lang="ru-RU" sz="2400">
                <a:hlinkClick r:id="rId9" tooltip="Марфо-Мариинская обитель"/>
              </a:rPr>
              <a:t>Марфо-Мариинской обители</a:t>
            </a:r>
            <a:r>
              <a:rPr lang="ru-RU" sz="2400"/>
              <a:t> в </a:t>
            </a:r>
            <a:r>
              <a:rPr lang="ru-RU" sz="2400">
                <a:hlinkClick r:id="rId10" tooltip="Москва"/>
              </a:rPr>
              <a:t>Москве</a:t>
            </a:r>
            <a:r>
              <a:rPr lang="ru-RU" sz="2400"/>
              <a:t>. Почётный член </a:t>
            </a:r>
            <a:r>
              <a:rPr lang="ru-RU" sz="2400">
                <a:hlinkClick r:id="rId11" tooltip="Казанская духовная академия"/>
              </a:rPr>
              <a:t>Императорской Казанской духовной академии</a:t>
            </a:r>
            <a:r>
              <a:rPr lang="ru-RU" sz="2400"/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142875" y="142875"/>
            <a:ext cx="85725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200" b="1" i="1">
                <a:solidFill>
                  <a:srgbClr val="0070C0"/>
                </a:solidFill>
              </a:rPr>
              <a:t>Ближний – это тот, </a:t>
            </a:r>
          </a:p>
          <a:p>
            <a:pPr algn="ctr" eaLnBrk="1" hangingPunct="1"/>
            <a:r>
              <a:rPr lang="ru-RU" sz="3200" b="1" i="1">
                <a:solidFill>
                  <a:srgbClr val="0070C0"/>
                </a:solidFill>
              </a:rPr>
              <a:t>кто нуждается  в твоей помощи</a:t>
            </a:r>
          </a:p>
        </p:txBody>
      </p:sp>
      <p:pic>
        <p:nvPicPr>
          <p:cNvPr id="5" name="Рисунок 4" descr="d364ad43446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1357298"/>
            <a:ext cx="3319940" cy="4000528"/>
          </a:xfrm>
          <a:prstGeom prst="roundRect">
            <a:avLst>
              <a:gd name="adj" fmla="val 16667"/>
            </a:avLst>
          </a:prstGeom>
          <a:ln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7413c4cc17da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29058" y="1214422"/>
            <a:ext cx="4738684" cy="2455500"/>
          </a:xfrm>
          <a:prstGeom prst="roundRect">
            <a:avLst>
              <a:gd name="adj" fmla="val 16667"/>
            </a:avLst>
          </a:prstGeom>
          <a:ln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miloserd500_124272215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500694" y="3857628"/>
            <a:ext cx="3431441" cy="2820644"/>
          </a:xfrm>
          <a:prstGeom prst="roundRect">
            <a:avLst>
              <a:gd name="adj" fmla="val 16667"/>
            </a:avLst>
          </a:prstGeom>
          <a:ln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630" name="Рисунок 7" descr="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286250"/>
            <a:ext cx="184785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e3a1b2cb1de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00100" y="857232"/>
            <a:ext cx="7286676" cy="49710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3"/>
          <p:cNvSpPr>
            <a:spLocks noChangeArrowheads="1"/>
          </p:cNvSpPr>
          <p:nvPr/>
        </p:nvSpPr>
        <p:spPr bwMode="auto">
          <a:xfrm>
            <a:off x="214313" y="357188"/>
            <a:ext cx="8929687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</a:rPr>
              <a:t>МИЛОСТЫНЯ </a:t>
            </a:r>
            <a:r>
              <a:rPr lang="ru-RU" sz="4000"/>
              <a:t>– </a:t>
            </a:r>
          </a:p>
          <a:p>
            <a:pPr algn="ctr"/>
            <a:r>
              <a:rPr lang="ru-RU" sz="3600" b="1">
                <a:solidFill>
                  <a:srgbClr val="0070C0"/>
                </a:solidFill>
              </a:rPr>
              <a:t>подаяние нищему, нуждающемуся</a:t>
            </a:r>
          </a:p>
        </p:txBody>
      </p:sp>
      <p:pic>
        <p:nvPicPr>
          <p:cNvPr id="28675" name="Рисунок 4" descr="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714500"/>
            <a:ext cx="6572250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C00000"/>
                </a:solidFill>
              </a:rPr>
              <a:t>Милостыня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47355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i="1" smtClean="0">
                <a:solidFill>
                  <a:srgbClr val="0070C0"/>
                </a:solidFill>
              </a:rPr>
              <a:t>«Всякому просящему у тебя – дай»</a:t>
            </a:r>
          </a:p>
        </p:txBody>
      </p:sp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785938"/>
            <a:ext cx="6880225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м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643063"/>
            <a:ext cx="6929438" cy="506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мм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500188"/>
            <a:ext cx="6215063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ммм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428750"/>
            <a:ext cx="7000875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Милостыня_Витас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email"/>
          <a:stretch>
            <a:fillRect/>
          </a:stretch>
        </p:blipFill>
        <p:spPr>
          <a:xfrm>
            <a:off x="251520" y="551723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205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785812"/>
          </a:xfrm>
        </p:spPr>
        <p:txBody>
          <a:bodyPr/>
          <a:lstStyle/>
          <a:p>
            <a:r>
              <a:rPr lang="ru-RU" sz="4800" b="1" smtClean="0">
                <a:solidFill>
                  <a:srgbClr val="0070C0"/>
                </a:solidFill>
              </a:rPr>
              <a:t>Святой  Дорофей</a:t>
            </a:r>
          </a:p>
        </p:txBody>
      </p:sp>
      <p:pic>
        <p:nvPicPr>
          <p:cNvPr id="30723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85750" y="1285875"/>
            <a:ext cx="4818063" cy="5138738"/>
          </a:xfrm>
          <a:ln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30724" name="Прямоугольник 4"/>
          <p:cNvSpPr>
            <a:spLocks noChangeArrowheads="1"/>
          </p:cNvSpPr>
          <p:nvPr/>
        </p:nvSpPr>
        <p:spPr bwMode="auto">
          <a:xfrm>
            <a:off x="5286375" y="1214438"/>
            <a:ext cx="3643313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>
                <a:solidFill>
                  <a:srgbClr val="0070C0"/>
                </a:solidFill>
              </a:rPr>
              <a:t>Когда ты подал милостыню, ты умножил количество добра в мире. Но бедняк, которому ты помог, получил лишь десятую часть добра, произведённого твоим добрым поступком. Остальное добро ты принёс самому себе. Ведь от этого твоя душа стала светлее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3" descr="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4572000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Прямоугольник 4"/>
          <p:cNvSpPr>
            <a:spLocks noChangeArrowheads="1"/>
          </p:cNvSpPr>
          <p:nvPr/>
        </p:nvSpPr>
        <p:spPr bwMode="auto">
          <a:xfrm>
            <a:off x="5000625" y="1000125"/>
            <a:ext cx="385762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70C0"/>
                </a:solidFill>
              </a:rPr>
              <a:t>«И слепому, и прокаженному, и повреждённому рассудком, и грудному младенцу, и уголовному преступнику, и язычнику окажу почтение, как образу Божию. Что тебе до их немощей и недостатков! Наблюдай за собою, чтоб тебе не иметь недостатка в любви»</a:t>
            </a:r>
            <a:endParaRPr lang="ru-RU" sz="2400">
              <a:solidFill>
                <a:srgbClr val="0070C0"/>
              </a:solidFill>
            </a:endParaRPr>
          </a:p>
        </p:txBody>
      </p:sp>
      <p:sp>
        <p:nvSpPr>
          <p:cNvPr id="31748" name="Прямоугольник 5"/>
          <p:cNvSpPr>
            <a:spLocks noChangeArrowheads="1"/>
          </p:cNvSpPr>
          <p:nvPr/>
        </p:nvSpPr>
        <p:spPr bwMode="auto">
          <a:xfrm>
            <a:off x="5143500" y="214313"/>
            <a:ext cx="3786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Святитель Игнатий</a:t>
            </a:r>
            <a:endParaRPr lang="ru-RU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4572000" y="214313"/>
            <a:ext cx="4357688" cy="603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3600" b="1">
                <a:solidFill>
                  <a:srgbClr val="C00000"/>
                </a:solidFill>
                <a:cs typeface="Times New Roman" pitchFamily="18" charset="0"/>
              </a:rPr>
              <a:t>Милосердие и сострадание</a:t>
            </a:r>
            <a:r>
              <a:rPr lang="ru-RU" sz="3600" b="1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ru-RU" sz="2000" b="1">
                <a:solidFill>
                  <a:srgbClr val="0070C0"/>
                </a:solidFill>
                <a:cs typeface="Times New Roman" pitchFamily="18" charset="0"/>
              </a:rPr>
              <a:t>– </a:t>
            </a:r>
          </a:p>
          <a:p>
            <a:pPr eaLnBrk="0" hangingPunct="0"/>
            <a:r>
              <a:rPr lang="ru-RU" sz="2800" b="1">
                <a:solidFill>
                  <a:srgbClr val="0070C0"/>
                </a:solidFill>
                <a:cs typeface="Times New Roman" pitchFamily="18" charset="0"/>
              </a:rPr>
              <a:t>это те главные ориентиры, соотнося с которыми свою жизнь, человек  сможет сохранить не только себя как личность, но воссоздать на земле Царствие Божие, мир добра, красоты и справедливости.</a:t>
            </a:r>
          </a:p>
          <a:p>
            <a:pPr algn="r" eaLnBrk="0" hangingPunct="0"/>
            <a:r>
              <a:rPr lang="ru-RU" sz="2000" b="1" i="1">
                <a:cs typeface="Times New Roman" pitchFamily="18" charset="0"/>
              </a:rPr>
              <a:t>Св. Иоанн Кронштадский</a:t>
            </a:r>
            <a:endParaRPr lang="ru-RU" sz="2000"/>
          </a:p>
        </p:txBody>
      </p:sp>
      <p:pic>
        <p:nvPicPr>
          <p:cNvPr id="14339" name="Рисунок 2" descr="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571500"/>
            <a:ext cx="4062412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142984"/>
            <a:ext cx="8215369" cy="390876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Пусть полученные знания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помогут вам в жизни!</a:t>
            </a:r>
          </a:p>
          <a:p>
            <a:pPr algn="ctr">
              <a:defRPr/>
            </a:pP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5400" b="1" dirty="0">
                <a:ln w="11430"/>
                <a:solidFill>
                  <a:srgbClr val="B88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работу!</a:t>
            </a:r>
          </a:p>
        </p:txBody>
      </p:sp>
      <p:pic>
        <p:nvPicPr>
          <p:cNvPr id="32771" name="Рисунок 2" descr="125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285750"/>
            <a:ext cx="11906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3"/>
          <p:cNvSpPr>
            <a:spLocks noGrp="1"/>
          </p:cNvSpPr>
          <p:nvPr>
            <p:ph idx="1"/>
          </p:nvPr>
        </p:nvSpPr>
        <p:spPr>
          <a:xfrm>
            <a:off x="357188" y="142875"/>
            <a:ext cx="8429625" cy="6715125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b="1" dirty="0" smtClean="0">
                <a:solidFill>
                  <a:srgbClr val="0070C0"/>
                </a:solidFill>
                <a:latin typeface="+mj-lt"/>
              </a:rPr>
              <a:t>Интернет ресурсы:</a:t>
            </a:r>
          </a:p>
          <a:p>
            <a:pPr>
              <a:defRPr/>
            </a:pPr>
            <a:r>
              <a:rPr lang="en-US" b="1" dirty="0" smtClean="0">
                <a:solidFill>
                  <a:srgbClr val="0070C0"/>
                </a:solidFill>
                <a:latin typeface="+mj-lt"/>
                <a:hlinkClick r:id="rId2"/>
              </a:rPr>
              <a:t>http://viki.rdf.ru</a:t>
            </a:r>
            <a:r>
              <a:rPr lang="ru-RU" b="1" dirty="0" smtClean="0">
                <a:solidFill>
                  <a:srgbClr val="0070C0"/>
                </a:solidFill>
                <a:latin typeface="+mj-lt"/>
              </a:rPr>
              <a:t> </a:t>
            </a:r>
            <a:endParaRPr lang="en-US" b="1" dirty="0" smtClean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en-US" b="1" dirty="0" smtClean="0">
                <a:solidFill>
                  <a:srgbClr val="0070C0"/>
                </a:solidFill>
                <a:latin typeface="+mj-lt"/>
                <a:hlinkClick r:id="rId3"/>
              </a:rPr>
              <a:t>http://nsc.1september.ru</a:t>
            </a:r>
            <a:endParaRPr lang="en-US" b="1" dirty="0" smtClean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en-US" b="1" dirty="0" smtClean="0">
                <a:solidFill>
                  <a:srgbClr val="0070C0"/>
                </a:solidFill>
                <a:latin typeface="+mj-lt"/>
                <a:hlinkClick r:id="rId4"/>
              </a:rPr>
              <a:t>http://experiment-opk.pravolimp.ru/lessons</a:t>
            </a:r>
            <a:endParaRPr lang="en-US" b="1" dirty="0" smtClean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en-US" b="1" dirty="0" smtClean="0">
                <a:solidFill>
                  <a:srgbClr val="0070C0"/>
                </a:solidFill>
                <a:latin typeface="+mj-lt"/>
                <a:hlinkClick r:id="rId5"/>
              </a:rPr>
              <a:t>http://www.k-istine.ru/base_faith/opk/opk.htm</a:t>
            </a:r>
            <a:endParaRPr lang="en-US" b="1" dirty="0" smtClean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en-US" b="1" dirty="0" smtClean="0">
                <a:solidFill>
                  <a:srgbClr val="0070C0"/>
                </a:solidFill>
                <a:latin typeface="+mj-lt"/>
                <a:hlinkClick r:id="rId6"/>
              </a:rPr>
              <a:t>http://svetoch.ucoz.ru/load/uchenie_cerkvi/ponijatie_o_cerkvi/29</a:t>
            </a:r>
            <a:endParaRPr lang="en-US" b="1" dirty="0" smtClean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en-US" b="1" dirty="0" smtClean="0">
                <a:solidFill>
                  <a:srgbClr val="0070C0"/>
                </a:solidFill>
                <a:latin typeface="+mj-lt"/>
                <a:hlinkClick r:id="rId7"/>
              </a:rPr>
              <a:t>http://borodina.mrezha.ru/kurs-opk/index.php</a:t>
            </a:r>
            <a:endParaRPr lang="en-US" b="1" dirty="0" smtClean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en-US" b="1" dirty="0" smtClean="0">
                <a:solidFill>
                  <a:srgbClr val="0070C0"/>
                </a:solidFill>
                <a:latin typeface="+mj-lt"/>
                <a:hlinkClick r:id="rId8"/>
              </a:rPr>
              <a:t>http://images.yandex.ru</a:t>
            </a:r>
            <a:endParaRPr lang="en-US" b="1" dirty="0" smtClean="0">
              <a:solidFill>
                <a:srgbClr val="0070C0"/>
              </a:solidFill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5643563" y="4000500"/>
            <a:ext cx="328612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200" b="1">
                <a:solidFill>
                  <a:srgbClr val="C00000"/>
                </a:solidFill>
                <a:cs typeface="Times New Roman" pitchFamily="18" charset="0"/>
              </a:rPr>
              <a:t>«Блаженны милостивые, </a:t>
            </a:r>
          </a:p>
          <a:p>
            <a:pPr algn="ctr" eaLnBrk="0" hangingPunct="0"/>
            <a:r>
              <a:rPr lang="ru-RU" sz="3200" b="1">
                <a:solidFill>
                  <a:srgbClr val="C00000"/>
                </a:solidFill>
                <a:cs typeface="Times New Roman" pitchFamily="18" charset="0"/>
              </a:rPr>
              <a:t>ибо они помилованы будут» </a:t>
            </a:r>
            <a:endParaRPr lang="ru-RU" sz="3200">
              <a:solidFill>
                <a:srgbClr val="C00000"/>
              </a:solidFill>
            </a:endParaRPr>
          </a:p>
        </p:txBody>
      </p:sp>
      <p:pic>
        <p:nvPicPr>
          <p:cNvPr id="15363" name="Рисунок 2" descr="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5357812" cy="644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4" descr="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63" y="214313"/>
            <a:ext cx="2571750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57188" y="214313"/>
            <a:ext cx="8786812" cy="157162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7030A0"/>
                </a:solidFill>
              </a:rPr>
              <a:t>«Основы православной культуры»</a:t>
            </a:r>
            <a:br>
              <a:rPr lang="ru-RU" sz="3600" b="1" smtClean="0">
                <a:solidFill>
                  <a:srgbClr val="7030A0"/>
                </a:solidFill>
              </a:rPr>
            </a:br>
            <a:endParaRPr lang="ru-RU" sz="3200" b="1" smtClean="0">
              <a:solidFill>
                <a:srgbClr val="C0000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00063" y="2428875"/>
            <a:ext cx="8358187" cy="3209925"/>
          </a:xfrm>
        </p:spPr>
        <p:txBody>
          <a:bodyPr/>
          <a:lstStyle/>
          <a:p>
            <a:pPr eaLnBrk="1" hangingPunct="1"/>
            <a:endParaRPr lang="ru-RU" b="1" i="1" smtClean="0">
              <a:solidFill>
                <a:srgbClr val="0070C0"/>
              </a:solidFill>
            </a:endParaRPr>
          </a:p>
          <a:p>
            <a:pPr eaLnBrk="1" hangingPunct="1"/>
            <a:endParaRPr lang="ru-RU" b="1" i="1" smtClean="0">
              <a:solidFill>
                <a:srgbClr val="0070C0"/>
              </a:solidFill>
            </a:endParaRPr>
          </a:p>
          <a:p>
            <a:pPr eaLnBrk="1" hangingPunct="1">
              <a:buFontTx/>
              <a:buNone/>
            </a:pPr>
            <a:r>
              <a:rPr lang="ru-RU" b="1" i="1" smtClean="0">
                <a:solidFill>
                  <a:srgbClr val="0070C0"/>
                </a:solidFill>
              </a:rPr>
              <a:t>Тема урока:</a:t>
            </a:r>
          </a:p>
          <a:p>
            <a:pPr eaLnBrk="1" hangingPunct="1">
              <a:buFontTx/>
              <a:buNone/>
            </a:pPr>
            <a:r>
              <a:rPr lang="ru-RU" sz="4000" b="1" smtClean="0">
                <a:solidFill>
                  <a:srgbClr val="C00000"/>
                </a:solidFill>
              </a:rPr>
              <a:t>«Милосердие и сострадание»</a:t>
            </a:r>
          </a:p>
        </p:txBody>
      </p:sp>
      <p:sp>
        <p:nvSpPr>
          <p:cNvPr id="4" name="Овал 3"/>
          <p:cNvSpPr/>
          <p:nvPr/>
        </p:nvSpPr>
        <p:spPr>
          <a:xfrm>
            <a:off x="3571875" y="1285875"/>
            <a:ext cx="2143125" cy="1928813"/>
          </a:xfrm>
          <a:prstGeom prst="ellipse">
            <a:avLst/>
          </a:prstGeom>
          <a:solidFill>
            <a:srgbClr val="FFC000"/>
          </a:solidFill>
          <a:ln>
            <a:solidFill>
              <a:srgbClr val="B88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B88C00"/>
                </a:solidFill>
              </a:rPr>
              <a:t>Урок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B88C00"/>
                </a:solidFill>
              </a:rPr>
              <a:t>12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14313"/>
            <a:ext cx="8786812" cy="1214437"/>
          </a:xfrm>
        </p:spPr>
        <p:txBody>
          <a:bodyPr/>
          <a:lstStyle/>
          <a:p>
            <a:pPr eaLnBrk="1" hangingPunct="1"/>
            <a:r>
              <a:rPr lang="ru-RU" sz="3200" b="1" i="1" u="sng" smtClean="0">
                <a:solidFill>
                  <a:srgbClr val="C00000"/>
                </a:solidFill>
              </a:rPr>
              <a:t>Милосердие</a:t>
            </a:r>
            <a:r>
              <a:rPr lang="ru-RU" sz="3200" b="1" i="1" smtClean="0">
                <a:solidFill>
                  <a:srgbClr val="C00000"/>
                </a:solidFill>
              </a:rPr>
              <a:t>  </a:t>
            </a:r>
            <a:r>
              <a:rPr lang="ru-RU" sz="3200" b="1" i="1" smtClean="0">
                <a:solidFill>
                  <a:srgbClr val="0070C0"/>
                </a:solidFill>
              </a:rPr>
              <a:t>говорит о сердце, которое    милует, любит и жалеет</a:t>
            </a:r>
          </a:p>
        </p:txBody>
      </p:sp>
      <p:pic>
        <p:nvPicPr>
          <p:cNvPr id="4" name="Рисунок 3" descr="067008cc91502ace1a2df5b2e2860ac2_ful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71736" y="1412776"/>
            <a:ext cx="3726283" cy="47863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412" name="TextBox 1"/>
          <p:cNvSpPr txBox="1">
            <a:spLocks noChangeArrowheads="1"/>
          </p:cNvSpPr>
          <p:nvPr/>
        </p:nvSpPr>
        <p:spPr bwMode="auto">
          <a:xfrm>
            <a:off x="107950" y="6340475"/>
            <a:ext cx="8928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b="1">
                <a:solidFill>
                  <a:schemeClr val="accent2"/>
                </a:solidFill>
              </a:rPr>
              <a:t>Просмотр фильма </a:t>
            </a:r>
            <a:r>
              <a:rPr lang="ru-RU" sz="1400"/>
              <a:t>«Притча о добром самаритянине» </a:t>
            </a:r>
            <a:r>
              <a:rPr lang="en-US" sz="1000">
                <a:hlinkClick r:id="rId3"/>
              </a:rPr>
              <a:t>http://christianlife.ucoz.ru/load/pritcha_o_dobrom_samaritjanine/1-1-0-5</a:t>
            </a:r>
            <a:r>
              <a:rPr lang="ru-RU" sz="1000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85750" y="428625"/>
            <a:ext cx="86439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70C0"/>
                </a:solidFill>
              </a:rPr>
              <a:t>Предположи, что мог сказать простой человек, покидая гостиницу</a:t>
            </a: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85750" y="1714500"/>
            <a:ext cx="85010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3200" b="1">
                <a:solidFill>
                  <a:srgbClr val="7030A0"/>
                </a:solidFill>
                <a:cs typeface="Times New Roman" pitchFamily="18" charset="0"/>
              </a:rPr>
              <a:t>Чему учит нас притча о милосердном человеке?</a:t>
            </a:r>
            <a:endParaRPr lang="ru-RU" sz="3200" b="1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85750" y="3105150"/>
            <a:ext cx="86439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70C0"/>
                </a:solidFill>
              </a:rPr>
              <a:t>Знаешь ли ты случаи в своей жизни, похожие на эту притчу?</a:t>
            </a: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42875" y="4286250"/>
            <a:ext cx="878681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2800" b="1">
                <a:solidFill>
                  <a:srgbClr val="C00000"/>
                </a:solidFill>
                <a:cs typeface="Times New Roman" pitchFamily="18" charset="0"/>
              </a:rPr>
              <a:t>Каждый из нас либо словом, либо делом может сеять семена милосердия и сострадания. А урожай будет. По закону сеяния и жатвы, что посеешь, то и пожнёшь.</a:t>
            </a:r>
            <a:endParaRPr lang="ru-RU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889" grpId="0"/>
      <p:bldP spid="6" grpId="0"/>
      <p:bldP spid="378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14313" y="214313"/>
            <a:ext cx="8715375" cy="857250"/>
          </a:xfrm>
        </p:spPr>
        <p:txBody>
          <a:bodyPr/>
          <a:lstStyle/>
          <a:p>
            <a:pPr eaLnBrk="1" hangingPunct="1"/>
            <a:r>
              <a:rPr lang="ru-RU" sz="3600" b="1" i="1" smtClean="0">
                <a:solidFill>
                  <a:srgbClr val="0070C0"/>
                </a:solidFill>
              </a:rPr>
              <a:t>«Люби ближнего, как самого себя»</a:t>
            </a:r>
          </a:p>
        </p:txBody>
      </p:sp>
      <p:pic>
        <p:nvPicPr>
          <p:cNvPr id="5" name="Рисунок 4" descr="Рисунок1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00298" y="1239883"/>
            <a:ext cx="4572032" cy="53076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3" descr="1.jpe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3756025" cy="645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Прямоугольник 4"/>
          <p:cNvSpPr>
            <a:spLocks noChangeArrowheads="1"/>
          </p:cNvSpPr>
          <p:nvPr/>
        </p:nvSpPr>
        <p:spPr bwMode="auto">
          <a:xfrm>
            <a:off x="4286250" y="214313"/>
            <a:ext cx="464343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</a:rPr>
              <a:t>Старец </a:t>
            </a:r>
          </a:p>
          <a:p>
            <a:pPr algn="ctr"/>
            <a:r>
              <a:rPr lang="ru-RU" sz="3200" b="1">
                <a:solidFill>
                  <a:srgbClr val="C00000"/>
                </a:solidFill>
              </a:rPr>
              <a:t>Амвросий Оптинский </a:t>
            </a:r>
          </a:p>
        </p:txBody>
      </p:sp>
      <p:sp>
        <p:nvSpPr>
          <p:cNvPr id="20484" name="Прямоугольник 5"/>
          <p:cNvSpPr>
            <a:spLocks noChangeArrowheads="1"/>
          </p:cNvSpPr>
          <p:nvPr/>
        </p:nvSpPr>
        <p:spPr bwMode="auto">
          <a:xfrm>
            <a:off x="4214813" y="1857375"/>
            <a:ext cx="4572000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70C0"/>
                </a:solidFill>
              </a:rPr>
              <a:t>«Если хочешь иметь любовь, то делай дела любви, хотя сначала и без любви»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3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785812"/>
          </a:xfrm>
        </p:spPr>
        <p:txBody>
          <a:bodyPr/>
          <a:lstStyle/>
          <a:p>
            <a:r>
              <a:rPr lang="ru-RU" b="1" smtClean="0">
                <a:solidFill>
                  <a:srgbClr val="0070C0"/>
                </a:solidFill>
              </a:rPr>
              <a:t>История красного креста</a:t>
            </a:r>
          </a:p>
        </p:txBody>
      </p:sp>
      <p:sp>
        <p:nvSpPr>
          <p:cNvPr id="21507" name="Прямоугольник 1"/>
          <p:cNvSpPr>
            <a:spLocks noChangeArrowheads="1"/>
          </p:cNvSpPr>
          <p:nvPr/>
        </p:nvSpPr>
        <p:spPr bwMode="auto">
          <a:xfrm>
            <a:off x="265113" y="1268413"/>
            <a:ext cx="8208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Просмотр видео «Лики милосердия» </a:t>
            </a:r>
          </a:p>
          <a:p>
            <a:r>
              <a:rPr lang="en-US">
                <a:hlinkClick r:id="rId2"/>
              </a:rPr>
              <a:t>http://predanie.ru/film/teleperedachi/liki_miloserdia/</a:t>
            </a:r>
            <a:r>
              <a:rPr lang="ru-RU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lora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Flora</Template>
  <TotalTime>451</TotalTime>
  <Words>505</Words>
  <Application>Microsoft Office PowerPoint</Application>
  <PresentationFormat>Экран (4:3)</PresentationFormat>
  <Paragraphs>67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Flora</vt:lpstr>
      <vt:lpstr>«Основы православной культуры» </vt:lpstr>
      <vt:lpstr>Слайд 2</vt:lpstr>
      <vt:lpstr>Слайд 3</vt:lpstr>
      <vt:lpstr>«Основы православной культуры» </vt:lpstr>
      <vt:lpstr>Милосердие  говорит о сердце, которое    милует, любит и жалеет</vt:lpstr>
      <vt:lpstr>Слайд 6</vt:lpstr>
      <vt:lpstr>«Люби ближнего, как самого себя»</vt:lpstr>
      <vt:lpstr>Слайд 8</vt:lpstr>
      <vt:lpstr>История красного креста</vt:lpstr>
      <vt:lpstr>Слайд 10</vt:lpstr>
      <vt:lpstr>БАКУНИНА ЕКАТЕРИНА МИХАЙЛОВНА</vt:lpstr>
      <vt:lpstr>Баронесса  Юлия  Вревская </vt:lpstr>
      <vt:lpstr>Княгиня  Елизавета  Федоровна </vt:lpstr>
      <vt:lpstr>Слайд 14</vt:lpstr>
      <vt:lpstr>Слайд 15</vt:lpstr>
      <vt:lpstr>Слайд 16</vt:lpstr>
      <vt:lpstr>Милостыня</vt:lpstr>
      <vt:lpstr>Святой  Дорофей</vt:lpstr>
      <vt:lpstr>Слайд 19</vt:lpstr>
      <vt:lpstr>Слайд 20</vt:lpstr>
      <vt:lpstr>Слайд 21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«Основы православной культуры» 12 урок</dc:title>
  <dc:creator>Елена</dc:creator>
  <cp:lastModifiedBy>revaz</cp:lastModifiedBy>
  <cp:revision>61</cp:revision>
  <dcterms:created xsi:type="dcterms:W3CDTF">2010-05-11T13:30:54Z</dcterms:created>
  <dcterms:modified xsi:type="dcterms:W3CDTF">2013-03-17T20:00:01Z</dcterms:modified>
</cp:coreProperties>
</file>