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87" r:id="rId12"/>
    <p:sldId id="270" r:id="rId13"/>
    <p:sldId id="269" r:id="rId14"/>
    <p:sldId id="271" r:id="rId15"/>
    <p:sldId id="272" r:id="rId16"/>
    <p:sldId id="274" r:id="rId17"/>
    <p:sldId id="273" r:id="rId18"/>
    <p:sldId id="277" r:id="rId19"/>
    <p:sldId id="278" r:id="rId20"/>
    <p:sldId id="276" r:id="rId21"/>
    <p:sldId id="275" r:id="rId22"/>
    <p:sldId id="279" r:id="rId23"/>
    <p:sldId id="280" r:id="rId24"/>
    <p:sldId id="285" r:id="rId25"/>
    <p:sldId id="282" r:id="rId26"/>
    <p:sldId id="284" r:id="rId27"/>
    <p:sldId id="286" r:id="rId28"/>
    <p:sldId id="283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250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660"/>
  </p:normalViewPr>
  <p:slideViewPr>
    <p:cSldViewPr>
      <p:cViewPr varScale="1">
        <p:scale>
          <a:sx n="38" d="100"/>
          <a:sy n="38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42088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73EA1-687D-4E29-8D62-5E72523A0EAB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4FC2C-0B38-4E23-8D35-14F58C853F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81120-1DE2-435D-A9C7-9B5EAE7CDCD9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291CB-42FA-4A75-8B9E-F8329C248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69D41-470F-4446-BE35-3109E8725350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C7B82-E171-49A4-BACB-3375C8E18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E2E70-36DE-4EA3-8717-AAC1F29D1214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13091-0436-4E24-AF28-E2588C2067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467544" y="1700808"/>
            <a:ext cx="8280920" cy="43195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66837-6B9B-42C3-81F6-97508EB1DDFB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323F6-A75A-4ED0-A4BC-2687499FC4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20A9D-FC5D-4BB1-A4AA-B2B6D423FCC9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9A440-9814-4956-B16C-D9A46290E2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81580-AF93-443B-B81F-3F3149C286E7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96B85-3159-4545-A174-C18F71FC9F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ADECE-7E45-4590-AA65-126628E4F2F9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A7EBF-0B58-4F39-A828-03704CD92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5A768-0F90-40B9-A635-0827D08EB4EF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B8D4A-04AD-4E31-81F1-705794422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CD9EE-2FDC-499F-890D-ADE5344F6D76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8E472-3A3F-4309-903D-EA5049FF2F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screen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0D31092-EA88-4ACA-82A9-1BBC9855D936}" type="datetimeFigureOut">
              <a:rPr lang="ru-RU"/>
              <a:pPr>
                <a:defRPr/>
              </a:pPr>
              <a:t>27.05.2013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81725C1-516A-4B83-B027-D3718A9A03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S Greece" pitchFamily="66" charset="-5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S Greece" pitchFamily="66" charset="-5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S Greece" pitchFamily="66" charset="-5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DS Greece" pitchFamily="66" charset="-5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9;&#1056;&#1054;&#1050;%20&#1040;&#1056;&#1058;&#1045;&#1060;&#1040;&#1050;&#1058;\&#1084;&#1091;&#1079;&#1099;&#1082;&#1072;%20&#1092;&#1080;&#1079;&#1084;&#1080;&#1085;&#1091;&#1090;&#1082;&#1072;\Muzyka-gor-Al_piyskaya-melodiya(muzofon.com).mp3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8.xml"/><Relationship Id="rId1" Type="http://schemas.openxmlformats.org/officeDocument/2006/relationships/audio" Target="file:///F:\&#1059;&#1056;&#1054;&#1050;%20&#1040;&#1056;&#1058;&#1045;&#1060;&#1040;&#1050;&#1058;\Duduk-Muzyka-gor(muzofon.com)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&#1059;&#1056;&#1054;&#1050;%20&#1040;&#1056;&#1058;&#1045;&#1060;&#1040;&#1050;&#1058;\&#1043;&#1080;&#1084;&#1072;&#1083;&#1072;&#1080;.wm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esktop\фотки к уроку\i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3857620" y="642918"/>
            <a:ext cx="4807333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Admin\Desktop\фотки к уроку\ANCIENT WRITINGS B&amp;W(1).JPG"/>
          <p:cNvPicPr>
            <a:picLocks noChangeAspect="1" noChangeArrowheads="1"/>
          </p:cNvPicPr>
          <p:nvPr/>
        </p:nvPicPr>
        <p:blipFill>
          <a:blip r:embed="rId3" cstate="print">
            <a:lum bright="-20000"/>
          </a:blip>
          <a:srcRect/>
          <a:stretch>
            <a:fillRect/>
          </a:stretch>
        </p:blipFill>
        <p:spPr bwMode="auto">
          <a:xfrm>
            <a:off x="285720" y="2643182"/>
            <a:ext cx="3805237" cy="30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2700338" y="3443288"/>
            <a:ext cx="6143625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latin typeface="Monotype Corsiva" pitchFamily="66" charset="0"/>
                <a:cs typeface="Times New Roman" pitchFamily="18" charset="0"/>
              </a:rPr>
              <a:t>Кругом налево и направо,</a:t>
            </a:r>
          </a:p>
          <a:p>
            <a:pPr algn="just"/>
            <a:r>
              <a:rPr lang="ru-RU" sz="2000" b="1">
                <a:latin typeface="Monotype Corsiva" pitchFamily="66" charset="0"/>
                <a:cs typeface="Times New Roman" pitchFamily="18" charset="0"/>
              </a:rPr>
              <a:t>Как  бы остатки пирамид,</a:t>
            </a:r>
          </a:p>
          <a:p>
            <a:pPr algn="just"/>
            <a:r>
              <a:rPr lang="ru-RU" sz="2000" b="1">
                <a:latin typeface="Monotype Corsiva" pitchFamily="66" charset="0"/>
                <a:cs typeface="Times New Roman" pitchFamily="18" charset="0"/>
              </a:rPr>
              <a:t>Подъемлясь к небу величаво,</a:t>
            </a:r>
          </a:p>
          <a:p>
            <a:pPr algn="just"/>
            <a:r>
              <a:rPr lang="ru-RU" sz="2000" b="1">
                <a:latin typeface="Monotype Corsiva" pitchFamily="66" charset="0"/>
                <a:cs typeface="Times New Roman" pitchFamily="18" charset="0"/>
              </a:rPr>
              <a:t>Гора из - за горы глядит;</a:t>
            </a:r>
          </a:p>
          <a:p>
            <a:pPr algn="just"/>
            <a:r>
              <a:rPr lang="ru-RU" sz="2000" b="1">
                <a:latin typeface="Monotype Corsiva" pitchFamily="66" charset="0"/>
                <a:cs typeface="Times New Roman" pitchFamily="18" charset="0"/>
              </a:rPr>
              <a:t>А доле царь их пятиглавый,</a:t>
            </a:r>
          </a:p>
          <a:p>
            <a:pPr algn="just"/>
            <a:r>
              <a:rPr lang="ru-RU" sz="2000" b="1">
                <a:latin typeface="Monotype Corsiva" pitchFamily="66" charset="0"/>
                <a:cs typeface="Times New Roman" pitchFamily="18" charset="0"/>
              </a:rPr>
              <a:t>Туманный, сизо -голубой,</a:t>
            </a:r>
          </a:p>
          <a:p>
            <a:pPr algn="just"/>
            <a:r>
              <a:rPr lang="ru-RU" sz="2000" b="1">
                <a:latin typeface="Monotype Corsiva" pitchFamily="66" charset="0"/>
                <a:cs typeface="Times New Roman" pitchFamily="18" charset="0"/>
              </a:rPr>
              <a:t>Пугает чудной вышиной.</a:t>
            </a:r>
          </a:p>
          <a:p>
            <a:pPr algn="just"/>
            <a:r>
              <a:rPr lang="ru-RU" sz="2000" b="1">
                <a:latin typeface="Segoe Script" pitchFamily="34" charset="0"/>
                <a:cs typeface="Times New Roman" pitchFamily="18" charset="0"/>
              </a:rPr>
              <a:t>                              </a:t>
            </a:r>
            <a:r>
              <a:rPr lang="ru-RU" sz="2000" b="1">
                <a:latin typeface="Monotype Corsiva" pitchFamily="66" charset="0"/>
                <a:cs typeface="Times New Roman" pitchFamily="18" charset="0"/>
              </a:rPr>
              <a:t>М.Ю. Лермонтов</a:t>
            </a:r>
          </a:p>
          <a:p>
            <a:pPr algn="just"/>
            <a:r>
              <a:rPr lang="ru-RU" sz="2000" b="1">
                <a:latin typeface="Segoe Script" pitchFamily="34" charset="0"/>
                <a:cs typeface="Times New Roman" pitchFamily="18" charset="0"/>
              </a:rPr>
              <a:t>                                 </a:t>
            </a:r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</p:txBody>
      </p:sp>
      <p:pic>
        <p:nvPicPr>
          <p:cNvPr id="28677" name="Picture 5" descr="C:\Users\Admin\Desktop\1294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7678919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500063" y="2786063"/>
            <a:ext cx="8229600" cy="1143000"/>
          </a:xfrm>
        </p:spPr>
        <p:txBody>
          <a:bodyPr/>
          <a:lstStyle/>
          <a:p>
            <a:r>
              <a:rPr lang="ru-RU" sz="2400" smtClean="0"/>
              <a:t>«Ленивые восьмёрки</a:t>
            </a:r>
            <a:br>
              <a:rPr lang="ru-RU" sz="2400" smtClean="0"/>
            </a:br>
            <a:r>
              <a:rPr lang="ru-RU" sz="2400" smtClean="0"/>
              <a:t>Нарисовать в воздухе в горизонтальной плоскости «восьмёрки» по три раза каждой рукой, а затем обеими руками. 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  <p:pic>
        <p:nvPicPr>
          <p:cNvPr id="3" name="Muzyka-gor-Al_piyskaya-melodiy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8188" y="5715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5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C:\Users\Admin\Desktop\4c3d85c26aece8b5b982efdfb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428625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4" descr="C:\Users\Admin\Desktop\shou_muzyka_peska_ot_Sand_Art_proeyk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8" y="2786063"/>
            <a:ext cx="5181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3125" y="428625"/>
            <a:ext cx="4686300" cy="10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i="1" u="sng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Выветривание</a:t>
            </a:r>
            <a:r>
              <a:rPr lang="ru-RU" sz="6000" b="1" i="1" u="sng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.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1357313" y="1500188"/>
            <a:ext cx="484187" cy="977900"/>
          </a:xfrm>
          <a:prstGeom prst="downArrow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071938" y="2286000"/>
            <a:ext cx="484187" cy="977900"/>
          </a:xfrm>
          <a:prstGeom prst="downArrow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858000" y="1571625"/>
            <a:ext cx="484188" cy="977900"/>
          </a:xfrm>
          <a:prstGeom prst="downArrow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57188" y="2571750"/>
            <a:ext cx="2805112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Физическое.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71813" y="3571875"/>
            <a:ext cx="2852737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Химическое.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00688" y="2643188"/>
            <a:ext cx="3451225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Биологическое.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TextBox 1"/>
          <p:cNvSpPr txBox="1"/>
          <p:nvPr/>
        </p:nvSpPr>
        <p:spPr>
          <a:xfrm>
            <a:off x="1071538" y="357166"/>
            <a:ext cx="7215238" cy="707886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>
            <a:bevelT w="165100" prst="coolSlant"/>
            <a:extrusionClr>
              <a:srgbClr val="92D050"/>
            </a:extrusionClr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Действие силы тяжести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3" name="Picture 2" descr="F:\Документы\Фотобанк\Природа\ущелье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357298"/>
            <a:ext cx="3333492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 descr="F:\Документы\Фотобанк\Природа\плато бермамы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714752"/>
            <a:ext cx="3518322" cy="23574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F:\Документы\Фотобанк\Природа\горы\горы\морена 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071678"/>
            <a:ext cx="3000396" cy="200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F:\Документы\Фотобанк\Природа\рельеф\курум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4143380"/>
            <a:ext cx="3000396" cy="20533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500563" y="1071563"/>
            <a:ext cx="4024312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Обвалы, осыпи, оползни, сели.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C:\Users\Admin\Desktop\_MG_08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928688"/>
            <a:ext cx="76200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14375" y="428625"/>
            <a:ext cx="79295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Оползневые процессы в Ставропольском крае</a:t>
            </a:r>
          </a:p>
        </p:txBody>
      </p:sp>
      <p:pic>
        <p:nvPicPr>
          <p:cNvPr id="44036" name="Picture 4" descr="C:\Users\Admin\Desktop\opolzen-7_displa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928688"/>
            <a:ext cx="4017962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Admin\Desktop\vf_311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75" y="2643188"/>
            <a:ext cx="5357813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TextBox 12"/>
          <p:cNvSpPr txBox="1"/>
          <p:nvPr/>
        </p:nvSpPr>
        <p:spPr>
          <a:xfrm>
            <a:off x="928662" y="357166"/>
            <a:ext cx="7215238" cy="707886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>
            <a:bevelT w="165100" prst="coolSlant"/>
            <a:extrusionClr>
              <a:srgbClr val="92D050"/>
            </a:extrusionClr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Деятельность текучих вод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14938" y="1357313"/>
            <a:ext cx="2576512" cy="18161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Каньоны</a:t>
            </a: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, </a:t>
            </a:r>
          </a:p>
          <a:p>
            <a:pPr algn="ctr">
              <a:defRPr/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овраги, </a:t>
            </a:r>
          </a:p>
          <a:p>
            <a:pPr algn="ctr">
              <a:defRPr/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балки</a:t>
            </a:r>
            <a:endParaRPr lang="ru-RU" sz="3600" b="1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15" name="Picture 2" descr="F:\Документы\Фотобанк\Природа\рельеф\парк штата юта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357298"/>
            <a:ext cx="4143404" cy="31075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Picture 3" descr="F:\Документы\Фотобанк\Природа\рельеф\каньон реки Колорад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446860"/>
            <a:ext cx="4376733" cy="3282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C:\Users\Admin\Desktop\2386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071563"/>
            <a:ext cx="8786812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4" descr="C:\Users\Admin\Desktop\IMG_1090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5" y="2874963"/>
            <a:ext cx="4548188" cy="341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42875" y="571500"/>
            <a:ext cx="90011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Овражный рельеф Ставропольской возвышенности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F:\Документы\Фотобанк\Природа\рельеф\работа ветра 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876"/>
            <a:ext cx="4033919" cy="26273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 useBgFill="1">
        <p:nvSpPr>
          <p:cNvPr id="7" name="TextBox 6"/>
          <p:cNvSpPr txBox="1"/>
          <p:nvPr/>
        </p:nvSpPr>
        <p:spPr>
          <a:xfrm>
            <a:off x="1428728" y="357166"/>
            <a:ext cx="6215106" cy="707886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>
            <a:bevelT w="165100" prst="coolSlant"/>
            <a:extrusionClr>
              <a:srgbClr val="92D050"/>
            </a:extrusionClr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Деятельность ветра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3500" y="1143000"/>
            <a:ext cx="29432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Дюны, барханы,</a:t>
            </a:r>
          </a:p>
          <a:p>
            <a:pPr algn="ctr">
              <a:defRPr/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 «каменные грибы»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49154" name="Picture 2" descr="C:\Users\Admin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71546"/>
            <a:ext cx="3714776" cy="25260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9157" name="Picture 5" descr="C:\Users\Admin\Desktop\shaxdag_303_1910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2071678"/>
            <a:ext cx="4554173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813" y="428625"/>
            <a:ext cx="79295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Эоловые формы рельефа в Ставропольском крае</a:t>
            </a:r>
          </a:p>
        </p:txBody>
      </p:sp>
      <p:pic>
        <p:nvPicPr>
          <p:cNvPr id="48130" name="Picture 2" descr="C:\Users\Admin\Desktop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4604964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8131" name="Picture 3" descr="C:\Users\Admin\Desktop\28066620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738705"/>
            <a:ext cx="5048262" cy="33751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фотки к уроку\ANCIENT WRITINGS B&amp;W(1).JPG"/>
          <p:cNvPicPr>
            <a:picLocks noChangeAspect="1" noChangeArrowheads="1"/>
          </p:cNvPicPr>
          <p:nvPr/>
        </p:nvPicPr>
        <p:blipFill>
          <a:blip r:embed="rId3" cstate="print">
            <a:lum contrast="-40000"/>
          </a:blip>
          <a:srcRect/>
          <a:stretch>
            <a:fillRect/>
          </a:stretch>
        </p:blipFill>
        <p:spPr bwMode="auto">
          <a:xfrm>
            <a:off x="-357188" y="0"/>
            <a:ext cx="98964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-357188" y="142875"/>
            <a:ext cx="10247313" cy="65563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en-US" sz="2800" b="1" dirty="0">
                <a:solidFill>
                  <a:srgbClr val="632523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>
                <a:solidFill>
                  <a:srgbClr val="63252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Там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горы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пиками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взметнулись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выше облаков,    </a:t>
            </a:r>
          </a:p>
          <a:p>
            <a:pPr algn="just" eaLnBrk="0" hangingPunct="0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А к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югу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расщелины вела дорога вправо.</a:t>
            </a:r>
          </a:p>
          <a:p>
            <a:pPr algn="just" eaLnBrk="0" hangingPunct="0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Там было не спокойно, и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земля дрожала, 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en-US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Будто  у неё озноб,</a:t>
            </a:r>
          </a:p>
          <a:p>
            <a:pPr algn="just" eaLnBrk="0" hangingPunct="0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Я добирался долго до привала.</a:t>
            </a:r>
          </a:p>
          <a:p>
            <a:pPr algn="just" eaLnBrk="0" hangingPunct="0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Я видел с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высоты полёта птиц,</a:t>
            </a:r>
          </a:p>
          <a:p>
            <a:pPr algn="just" eaLnBrk="0" hangingPunct="0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Как реки прорезаются  в ущельях,</a:t>
            </a:r>
          </a:p>
          <a:p>
            <a:pPr algn="just" eaLnBrk="0" hangingPunct="0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Как 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великаны – горные  хребты</a:t>
            </a:r>
          </a:p>
          <a:p>
            <a:pPr algn="just" eaLnBrk="0" hangingPunct="0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Идут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один другому параллельно.</a:t>
            </a:r>
          </a:p>
          <a:p>
            <a:pPr algn="just" eaLnBrk="0" hangingPunct="0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Священная река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берёт  начало здесь,</a:t>
            </a:r>
          </a:p>
          <a:p>
            <a:pPr algn="just" eaLnBrk="0" hangingPunct="0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А устремившись вниз,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юг,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течёт к стране загадок,</a:t>
            </a:r>
          </a:p>
          <a:p>
            <a:pPr algn="just" eaLnBrk="0" hangingPunct="0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Стране Богов,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стране равнин,</a:t>
            </a:r>
          </a:p>
          <a:p>
            <a:pPr algn="just" eaLnBrk="0" hangingPunct="0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Где никогда культура не придет в упадок ….</a:t>
            </a:r>
          </a:p>
          <a:p>
            <a:pPr algn="just" eaLnBrk="0" hangingPunct="0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Наш « </a:t>
            </a:r>
            <a:r>
              <a:rPr lang="ru-RU" sz="2800" b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Фантион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- магический кристалл</a:t>
            </a:r>
          </a:p>
          <a:p>
            <a:pPr algn="just" eaLnBrk="0" hangingPunct="0"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Покоится среди 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высоких  скал…</a:t>
            </a:r>
          </a:p>
        </p:txBody>
      </p:sp>
      <p:pic>
        <p:nvPicPr>
          <p:cNvPr id="4" name="Duduk-Muzyka-gor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0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294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150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Документы\Фотобанк\Природа\пещеры\пещеры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786190"/>
            <a:ext cx="3333772" cy="2500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500688" y="1357313"/>
            <a:ext cx="2371725" cy="1323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Пещеры, </a:t>
            </a:r>
          </a:p>
          <a:p>
            <a:pPr algn="ctr"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воронки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3076" name="Picture 4" descr="F:\Документы\Фотобанк\Природа\рельеф\пещеры в Пиренеях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142984"/>
            <a:ext cx="3357586" cy="25559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 useBgFill="1">
        <p:nvSpPr>
          <p:cNvPr id="7" name="TextBox 6"/>
          <p:cNvSpPr txBox="1"/>
          <p:nvPr/>
        </p:nvSpPr>
        <p:spPr>
          <a:xfrm>
            <a:off x="2285984" y="428604"/>
            <a:ext cx="3857652" cy="707886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>
            <a:bevelT w="165100" prst="coolSlant"/>
            <a:extrusionClr>
              <a:srgbClr val="92D050"/>
            </a:extrusionClr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Карст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8" name="Picture 2" descr="F:\Документы\Фотобанк\Природа\фото камчатки\камчатка 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286124"/>
            <a:ext cx="3433760" cy="24445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Admin\Desktop\0_597e9_6a0be644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785813"/>
            <a:ext cx="8786812" cy="541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00063" y="285750"/>
            <a:ext cx="78581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Карстовые процессы в Ставропольском крае</a:t>
            </a:r>
          </a:p>
        </p:txBody>
      </p:sp>
      <p:pic>
        <p:nvPicPr>
          <p:cNvPr id="47107" name="Picture 3" descr="C:\Users\Admin\Desktop\0_3a338_4e3cfa75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928688"/>
            <a:ext cx="4572000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4" descr="C:\Users\Admin\Desktop\0_77c89_83f8c20d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3" y="3000375"/>
            <a:ext cx="4714875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Ново - Черемшанский карь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142984"/>
            <a:ext cx="7620000" cy="2590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 useBgFill="1">
        <p:nvSpPr>
          <p:cNvPr id="7" name="TextBox 6"/>
          <p:cNvSpPr txBox="1"/>
          <p:nvPr/>
        </p:nvSpPr>
        <p:spPr>
          <a:xfrm>
            <a:off x="1428728" y="357166"/>
            <a:ext cx="6215106" cy="707886"/>
          </a:xfrm>
          <a:prstGeom prst="rect">
            <a:avLst/>
          </a:prstGeom>
          <a:scene3d>
            <a:camera prst="orthographicFront"/>
            <a:lightRig rig="threePt" dir="t"/>
          </a:scene3d>
          <a:sp3d extrusionH="76200">
            <a:bevelT w="165100" prst="coolSlant"/>
            <a:extrusionClr>
              <a:srgbClr val="92D050"/>
            </a:extrusionClr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Деятельность человека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50" y="1214438"/>
            <a:ext cx="4895850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  <a:cs typeface="Arial" pitchFamily="34" charset="0"/>
              </a:rPr>
              <a:t>Карьеры, терриконы</a:t>
            </a:r>
          </a:p>
        </p:txBody>
      </p:sp>
      <p:pic>
        <p:nvPicPr>
          <p:cNvPr id="26632" name="Picture 8" descr="C:\Users\Admin\Desktop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786190"/>
            <a:ext cx="3428994" cy="25717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633" name="Picture 9" descr="C:\Users\Admin\Desktop\367839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786190"/>
            <a:ext cx="3436662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Admin\Desktop\фотки к уроку\Кинжа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7072362" cy="5111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357188" y="428625"/>
            <a:ext cx="8501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Кинжал – гора, уничтоженная человеком…</a:t>
            </a:r>
          </a:p>
        </p:txBody>
      </p:sp>
      <p:pic>
        <p:nvPicPr>
          <p:cNvPr id="43011" name="Picture 3" descr="C:\Users\Admin\Desktop\фотки к уроку\Кинжал сегодн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714620"/>
            <a:ext cx="4561335" cy="35540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http://www.woodtechnology.ru/wp-content/uploads/virubka_les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00042"/>
            <a:ext cx="5791200" cy="3857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Admin\Desktop\DSC004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6678" y="1000108"/>
            <a:ext cx="5167322" cy="3875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1" name="Picture 5" descr="C:\Users\Admin\Desktop\12904844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3000372"/>
            <a:ext cx="4762512" cy="3229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:\Users\Admin\Desktop\Super-Creation-for-a-Magic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071546"/>
            <a:ext cx="6499223" cy="286513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214563" y="357188"/>
            <a:ext cx="51435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ВАЖНОЕ</a:t>
            </a:r>
          </a:p>
        </p:txBody>
      </p:sp>
      <p:pic>
        <p:nvPicPr>
          <p:cNvPr id="58374" name="Picture 6" descr="C:\Users\Admin\Desktop\3568b8b591f59281077456a8c78_pr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00438"/>
            <a:ext cx="3000592" cy="2643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5" name="Picture 7" descr="C:\Users\Admin\Desktop\x_7a37026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4214818"/>
            <a:ext cx="3232228" cy="20228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6" name="Picture 8" descr="C:\Users\Admin\Desktop\Cheap-Seo-Firms-Tips-While-Selecting-Your-Seo-Fir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3571876"/>
            <a:ext cx="3000364" cy="27860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"/>
          <p:cNvSpPr txBox="1">
            <a:spLocks noChangeArrowheads="1"/>
          </p:cNvSpPr>
          <p:nvPr/>
        </p:nvSpPr>
        <p:spPr bwMode="auto">
          <a:xfrm>
            <a:off x="1500188" y="714375"/>
            <a:ext cx="6643687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Решим задачу:</a:t>
            </a:r>
          </a:p>
          <a:p>
            <a:pPr algn="ctr"/>
            <a:endParaRPr lang="ru-RU" sz="2400" b="1"/>
          </a:p>
          <a:p>
            <a:r>
              <a:rPr lang="ru-RU"/>
              <a:t>Представьте, что вы специалист, который должен дать заключение о характере  рельефа  территории и возможном ее хозяйственном использовании .</a:t>
            </a:r>
          </a:p>
          <a:p>
            <a:r>
              <a:rPr lang="ru-RU"/>
              <a:t>    </a:t>
            </a:r>
            <a:r>
              <a:rPr lang="ru-RU" b="1"/>
              <a:t>Вам известны только координаты и имеются карты </a:t>
            </a:r>
          </a:p>
          <a:p>
            <a:r>
              <a:rPr lang="ru-RU"/>
              <a:t>а) определите по координатам территорию</a:t>
            </a:r>
          </a:p>
          <a:p>
            <a:r>
              <a:rPr lang="ru-RU"/>
              <a:t>б) форму  рельефа </a:t>
            </a:r>
          </a:p>
          <a:p>
            <a:r>
              <a:rPr lang="ru-RU"/>
              <a:t>в) виды хозяйственной деятельности.</a:t>
            </a:r>
          </a:p>
          <a:p>
            <a:r>
              <a:rPr lang="ru-RU"/>
              <a:t>1) 55</a:t>
            </a:r>
            <a:r>
              <a:rPr lang="ru-RU" baseline="30000"/>
              <a:t>о</a:t>
            </a:r>
            <a:r>
              <a:rPr lang="ru-RU"/>
              <a:t> с. ш. 85</a:t>
            </a:r>
            <a:r>
              <a:rPr lang="ru-RU" baseline="30000"/>
              <a:t>о</a:t>
            </a:r>
            <a:r>
              <a:rPr lang="ru-RU"/>
              <a:t> в. д.</a:t>
            </a:r>
          </a:p>
          <a:p>
            <a:r>
              <a:rPr lang="ru-RU"/>
              <a:t>2) 20</a:t>
            </a:r>
            <a:r>
              <a:rPr lang="ru-RU" baseline="30000"/>
              <a:t>о</a:t>
            </a:r>
            <a:r>
              <a:rPr lang="ru-RU"/>
              <a:t> ю. ш. 45</a:t>
            </a:r>
            <a:r>
              <a:rPr lang="ru-RU" baseline="30000"/>
              <a:t>о</a:t>
            </a:r>
            <a:r>
              <a:rPr lang="ru-RU"/>
              <a:t> з.д.</a:t>
            </a:r>
          </a:p>
          <a:p>
            <a:r>
              <a:rPr lang="ru-RU"/>
              <a:t>3) 60</a:t>
            </a:r>
            <a:r>
              <a:rPr lang="ru-RU" baseline="30000"/>
              <a:t>о</a:t>
            </a:r>
            <a:r>
              <a:rPr lang="ru-RU"/>
              <a:t> с. ш. 80</a:t>
            </a:r>
            <a:r>
              <a:rPr lang="ru-RU" baseline="30000"/>
              <a:t>о</a:t>
            </a:r>
            <a:r>
              <a:rPr lang="ru-RU"/>
              <a:t> в. д.</a:t>
            </a:r>
          </a:p>
          <a:p>
            <a:r>
              <a:rPr lang="ru-RU"/>
              <a:t>Ответьте на вопросы:</a:t>
            </a:r>
          </a:p>
          <a:p>
            <a:r>
              <a:rPr lang="ru-RU"/>
              <a:t>- Какая форма более удобна для хозяйственного использования?</a:t>
            </a:r>
          </a:p>
          <a:p>
            <a:r>
              <a:rPr lang="ru-RU"/>
              <a:t>- Где  изменение   рельефа  происходят интенсивнее: на равнинах или в горах?</a:t>
            </a:r>
          </a:p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500063" y="2714625"/>
            <a:ext cx="8229600" cy="1143000"/>
          </a:xfrm>
        </p:spPr>
        <p:txBody>
          <a:bodyPr/>
          <a:lstStyle/>
          <a:p>
            <a:r>
              <a:rPr lang="ru-RU" sz="4000" smtClean="0"/>
              <a:t>Сегодня на занятии:</a:t>
            </a:r>
            <a:br>
              <a:rPr lang="ru-RU" sz="4000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 </a:t>
            </a:r>
            <a:r>
              <a:rPr lang="ru-RU" sz="3600" smtClean="0"/>
              <a:t>Я узнал, что…</a:t>
            </a:r>
            <a:br>
              <a:rPr lang="ru-RU" sz="3600" smtClean="0"/>
            </a:br>
            <a:r>
              <a:rPr lang="ru-RU" sz="3600" smtClean="0"/>
              <a:t>Я понял, что…</a:t>
            </a:r>
            <a:br>
              <a:rPr lang="ru-RU" sz="3600" smtClean="0"/>
            </a:br>
            <a:r>
              <a:rPr lang="ru-RU" sz="3600" smtClean="0"/>
              <a:t>Теперь я могу…</a:t>
            </a:r>
            <a:br>
              <a:rPr lang="ru-RU" sz="3600" smtClean="0"/>
            </a:br>
            <a:r>
              <a:rPr lang="ru-RU" sz="3600" smtClean="0"/>
              <a:t>Я почувствовал, что…</a:t>
            </a:r>
            <a:br>
              <a:rPr lang="ru-RU" sz="3600" smtClean="0"/>
            </a:br>
            <a:r>
              <a:rPr lang="ru-RU" sz="3600" smtClean="0"/>
              <a:t>Я попробую…</a:t>
            </a:r>
            <a:br>
              <a:rPr lang="ru-RU" sz="3600" smtClean="0"/>
            </a:br>
            <a:r>
              <a:rPr lang="ru-RU" sz="3600" smtClean="0"/>
              <a:t>Меня удивило…</a:t>
            </a:r>
            <a:br>
              <a:rPr lang="ru-RU" sz="3600" smtClean="0"/>
            </a:br>
            <a:r>
              <a:rPr lang="ru-RU" sz="3600" smtClean="0"/>
              <a:t>Мне захотелось…</a:t>
            </a:r>
            <a:br>
              <a:rPr lang="ru-RU" sz="3600" smtClean="0"/>
            </a:br>
            <a:endParaRPr lang="ru-RU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1" descr="Рисунок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813"/>
            <a:ext cx="9036050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8" descr="C:\Users\Admin\Desktop\Cheap-Seo-Firms-Tips-While-Selecting-Your-Seo-Fir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928802"/>
            <a:ext cx="3000364" cy="27860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4786313" y="642938"/>
            <a:ext cx="4071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Задание на самоподготовку:</a:t>
            </a:r>
          </a:p>
        </p:txBody>
      </p:sp>
      <p:sp>
        <p:nvSpPr>
          <p:cNvPr id="32773" name="TextBox 4"/>
          <p:cNvSpPr txBox="1">
            <a:spLocks noChangeArrowheads="1"/>
          </p:cNvSpPr>
          <p:nvPr/>
        </p:nvSpPr>
        <p:spPr bwMode="auto">
          <a:xfrm>
            <a:off x="4572000" y="1285875"/>
            <a:ext cx="4572000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1. Вопрос, который вас заинтересовал  оформите в виде творческой работы.</a:t>
            </a:r>
          </a:p>
          <a:p>
            <a:endParaRPr lang="ru-RU" b="1"/>
          </a:p>
          <a:p>
            <a:pPr algn="ctr"/>
            <a:r>
              <a:rPr lang="ru-RU" b="1"/>
              <a:t>    2.  Как  с точки зрения географии  можно  объяснить  исчезновение  легендарной  Атлантиды? Где следует её искать?</a:t>
            </a:r>
          </a:p>
          <a:p>
            <a:pPr algn="ctr"/>
            <a:endParaRPr lang="ru-RU" b="1"/>
          </a:p>
          <a:p>
            <a:pPr algn="ctr"/>
            <a:r>
              <a:rPr lang="ru-RU" b="1"/>
              <a:t>3.  С точки зрения географии оцените  возможности использования территории в хозяйственной деятельности человека.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 descr="C:\Users\Admin\Desktop\G28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8604"/>
            <a:ext cx="9144000" cy="57338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фотки к уроку\ANCIENT WRITINGS B&amp;W(1).JPG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428596" y="2000240"/>
            <a:ext cx="3805237" cy="30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000625" y="4143375"/>
            <a:ext cx="350043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возраст находки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3 тыс. лет до н.э.</a:t>
            </a:r>
          </a:p>
        </p:txBody>
      </p:sp>
      <p:pic>
        <p:nvPicPr>
          <p:cNvPr id="34818" name="Picture 2" descr="http://www.shroud.orthodoxy.ru/%21mect-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928802"/>
            <a:ext cx="3071834" cy="2160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71500" y="642938"/>
            <a:ext cx="8072438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Есть ли вероятность того, что артефакт сохранился здесь?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0063" y="5286375"/>
            <a:ext cx="8429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менялся облик этой территории?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ималаи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8313" y="0"/>
            <a:ext cx="10668001" cy="640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2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57375" y="0"/>
            <a:ext cx="11001375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-1785938" y="571500"/>
            <a:ext cx="5143501" cy="2862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</p:txBody>
      </p:sp>
      <p:pic>
        <p:nvPicPr>
          <p:cNvPr id="5" name="Picture 19" descr="dic0069"/>
          <p:cNvPicPr>
            <a:picLocks noChangeAspect="1" noChangeArrowheads="1"/>
          </p:cNvPicPr>
          <p:nvPr/>
        </p:nvPicPr>
        <p:blipFill>
          <a:blip r:embed="rId3" cstate="print"/>
          <a:srcRect t="13486"/>
          <a:stretch>
            <a:fillRect/>
          </a:stretch>
        </p:blipFill>
        <p:spPr bwMode="auto">
          <a:xfrm>
            <a:off x="1285875" y="428625"/>
            <a:ext cx="2543175" cy="2840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1" descr="lake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3500438"/>
            <a:ext cx="2571750" cy="2286000"/>
          </a:xfrm>
          <a:prstGeom prst="rect">
            <a:avLst/>
          </a:prstGeom>
          <a:noFill/>
          <a:ln w="60325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C:\Users\Admin\Desktop\фотки к уроку\folded_mount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357188"/>
            <a:ext cx="8643938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C:\Users\Admin\Desktop\фотки к уроку\7014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500438"/>
            <a:ext cx="8643938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\Desktop\фотки к уроку\0004-003-Razvitie-rele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8625"/>
            <a:ext cx="914400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0" y="3000375"/>
            <a:ext cx="1857375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929438" y="3071813"/>
            <a:ext cx="171450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Равнина</a:t>
            </a:r>
          </a:p>
        </p:txBody>
      </p:sp>
      <p:sp>
        <p:nvSpPr>
          <p:cNvPr id="12293" name="TextBox 4"/>
          <p:cNvSpPr txBox="1">
            <a:spLocks noChangeArrowheads="1"/>
          </p:cNvSpPr>
          <p:nvPr/>
        </p:nvSpPr>
        <p:spPr bwMode="auto">
          <a:xfrm>
            <a:off x="3143250" y="428625"/>
            <a:ext cx="34290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476375" y="798513"/>
            <a:ext cx="65516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чём суть данного процесса?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5627688"/>
            <a:ext cx="2627313" cy="64611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разрыв земной коры на глыбы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95513" y="3573463"/>
            <a:ext cx="194468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( молодых гор)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7_tema_lito_shema_zaleganiya_gornih_poro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428625"/>
            <a:ext cx="8786812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86000" y="642938"/>
            <a:ext cx="4643438" cy="369887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ТИПЫ ГОР ПО ПРОИСХОЖДЕНИЮ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7">
      <a:dk1>
        <a:srgbClr val="6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Другая 2">
      <a:majorFont>
        <a:latin typeface="DS Greece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</TotalTime>
  <Words>356</Words>
  <Application>Microsoft Office PowerPoint</Application>
  <PresentationFormat>Экран (4:3)</PresentationFormat>
  <Paragraphs>88</Paragraphs>
  <Slides>28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Arial</vt:lpstr>
      <vt:lpstr>DS Greece</vt:lpstr>
      <vt:lpstr>Calibri</vt:lpstr>
      <vt:lpstr>Times New Roman</vt:lpstr>
      <vt:lpstr>Monotype Corsiva</vt:lpstr>
      <vt:lpstr>Segoe Script</vt:lpstr>
      <vt:lpstr>Book Antiqua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«Ленивые восьмёрки Нарисовать в воздухе в горизонтальной плоскости «восьмёрки» по три раза каждой рукой, а затем обеими руками.   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Сегодня на занятии:   Я узнал, что… Я понял, что… Теперь я могу… Я почувствовал, что… Я попробую… Меня удивило… Мне захотелось… </vt:lpstr>
      <vt:lpstr>Слайд 28</vt:lpstr>
    </vt:vector>
  </TitlesOfParts>
  <Company>OEM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Наталия</dc:creator>
  <cp:lastModifiedBy>re</cp:lastModifiedBy>
  <cp:revision>110</cp:revision>
  <dcterms:created xsi:type="dcterms:W3CDTF">2011-07-01T17:09:27Z</dcterms:created>
  <dcterms:modified xsi:type="dcterms:W3CDTF">2013-05-27T13:35:36Z</dcterms:modified>
</cp:coreProperties>
</file>