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3" r:id="rId15"/>
    <p:sldId id="269" r:id="rId16"/>
    <p:sldId id="270" r:id="rId17"/>
    <p:sldId id="271" r:id="rId18"/>
    <p:sldId id="285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6" r:id="rId27"/>
    <p:sldId id="279" r:id="rId28"/>
    <p:sldId id="280" r:id="rId29"/>
    <p:sldId id="281" r:id="rId30"/>
    <p:sldId id="28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98" autoAdjust="0"/>
  </p:normalViewPr>
  <p:slideViewPr>
    <p:cSldViewPr>
      <p:cViewPr>
        <p:scale>
          <a:sx n="66" d="100"/>
          <a:sy n="66" d="100"/>
        </p:scale>
        <p:origin x="-1614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Титульный слайд">
    <p:bg>
      <p:bgPr>
        <a:blipFill dpi="0" rotWithShape="1">
          <a:blip r:embed="rId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D6C3-F039-43AA-BCA5-55D1BDB3BE8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89A35-4342-4F71-8007-0A23BF95AF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Алеся - Прости меня дедушка  (audiopoisk.com)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3E552-B9B8-44D7-9DFA-3D7D17A095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25F7B-7760-4855-B77F-DFA76F0AD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75" r:id="rId10"/>
    <p:sldLayoutId id="2147483658" r:id="rId11"/>
    <p:sldLayoutId id="2147483659" r:id="rId12"/>
  </p:sldLayoutIdLst>
  <p:transition spd="slow">
    <p:sndAc>
      <p:stSnd>
        <p:snd r:embed="rId14" name="Алеся - Прости меня дедушка  (audiopoisk.com)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3.gif"/><Relationship Id="rId4" Type="http://schemas.openxmlformats.org/officeDocument/2006/relationships/image" Target="../media/image28.jpeg"/><Relationship Id="rId9" Type="http://schemas.openxmlformats.org/officeDocument/2006/relationships/hyperlink" Target="http://www.kalmangeza.hu/z/cccp.gi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7;&#1072;&#1084;&#1103;&#1090;&#1100;\&#1053;&#1086;&#1074;&#1072;&#1103;%20&#1087;&#1072;&#1087;&#1082;&#1072;\&#1055;&#1088;&#1077;&#1079;&#1077;&#1085;&#1090;&#1072;&#1094;&#1080;&#1103;\&#1040;&#1083;&#1077;&#1089;&#1103;%20-%20&#1055;&#1088;&#1086;&#1089;&#1090;&#1080;%20&#1084;&#1077;&#1085;&#1103;%20&#1076;&#1077;&#1076;&#1091;&#1096;&#1082;&#1072;%20%20(audiopoisk.com).mp3" TargetMode="Externa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libserv.tspu.edu.ru/files/vistavka/_53.gif" TargetMode="External"/><Relationship Id="rId13" Type="http://schemas.openxmlformats.org/officeDocument/2006/relationships/image" Target="../media/image54.jpeg"/><Relationship Id="rId18" Type="http://schemas.openxmlformats.org/officeDocument/2006/relationships/hyperlink" Target="http://dic.academic.ru/pictures/wiki/files/77/Medal_50_Years_of_Victory_in_the_Great_Patriotic_War.jpg" TargetMode="External"/><Relationship Id="rId26" Type="http://schemas.openxmlformats.org/officeDocument/2006/relationships/hyperlink" Target="http://krkprf.narod.ru/rubriki/ussr/om/69.jpg" TargetMode="External"/><Relationship Id="rId3" Type="http://schemas.openxmlformats.org/officeDocument/2006/relationships/image" Target="../media/image49.jpeg"/><Relationship Id="rId21" Type="http://schemas.openxmlformats.org/officeDocument/2006/relationships/image" Target="../media/image58.jpeg"/><Relationship Id="rId7" Type="http://schemas.openxmlformats.org/officeDocument/2006/relationships/image" Target="../media/image51.jpeg"/><Relationship Id="rId12" Type="http://schemas.openxmlformats.org/officeDocument/2006/relationships/hyperlink" Target="http://www.stihi.ru/pics/2010/12/23/7204.jpg" TargetMode="External"/><Relationship Id="rId17" Type="http://schemas.openxmlformats.org/officeDocument/2006/relationships/image" Target="../media/image56.jpeg"/><Relationship Id="rId25" Type="http://schemas.openxmlformats.org/officeDocument/2006/relationships/image" Target="../media/image60.jpeg"/><Relationship Id="rId2" Type="http://schemas.openxmlformats.org/officeDocument/2006/relationships/audio" Target="../media/audio1.wav"/><Relationship Id="rId16" Type="http://schemas.openxmlformats.org/officeDocument/2006/relationships/hyperlink" Target="http://forum.relicvia.ru/uploads/monthly_11_2010/post-20-1289401611_thumb.jpg" TargetMode="External"/><Relationship Id="rId20" Type="http://schemas.openxmlformats.org/officeDocument/2006/relationships/hyperlink" Target="http://dic.academic.ru/pictures/wiki/files/51/30th_anniversary_of_Victory_in_Patriotic_War.JPG" TargetMode="External"/><Relationship Id="rId29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etopisi.ru/images/thumb/f/f2/%D0%AE%D0%BB%D1%8F_%D0%A1%D0%B5%D1%80%D0%B3%D0%B0%D1%87.jpg/300px-%D0%AE%D0%BB%D1%8F_%D0%A1%D0%B5%D1%80%D0%B3%D0%B0%D1%87.jpg" TargetMode="External"/><Relationship Id="rId11" Type="http://schemas.openxmlformats.org/officeDocument/2006/relationships/image" Target="../media/image53.jpeg"/><Relationship Id="rId24" Type="http://schemas.openxmlformats.org/officeDocument/2006/relationships/hyperlink" Target="http://www.geraldika.org/images/02_2005/06/25_v.jpg" TargetMode="External"/><Relationship Id="rId32" Type="http://schemas.openxmlformats.org/officeDocument/2006/relationships/image" Target="../media/image64.jpeg"/><Relationship Id="rId5" Type="http://schemas.openxmlformats.org/officeDocument/2006/relationships/image" Target="../media/image50.jpeg"/><Relationship Id="rId15" Type="http://schemas.openxmlformats.org/officeDocument/2006/relationships/image" Target="../media/image55.jpeg"/><Relationship Id="rId23" Type="http://schemas.openxmlformats.org/officeDocument/2006/relationships/image" Target="../media/image59.jpeg"/><Relationship Id="rId28" Type="http://schemas.openxmlformats.org/officeDocument/2006/relationships/hyperlink" Target="http://www.museum97.ru/pics/nagrady/orden_05.jpg" TargetMode="External"/><Relationship Id="rId10" Type="http://schemas.openxmlformats.org/officeDocument/2006/relationships/hyperlink" Target="http://s55.radikal.ru/i148/1005/06/8b6ba9cb42c7.jpg" TargetMode="External"/><Relationship Id="rId19" Type="http://schemas.openxmlformats.org/officeDocument/2006/relationships/image" Target="../media/image57.jpeg"/><Relationship Id="rId31" Type="http://schemas.openxmlformats.org/officeDocument/2006/relationships/hyperlink" Target="http://www.grhlib.ru/65VOV/zal6.files/49-03.JPG" TargetMode="External"/><Relationship Id="rId4" Type="http://schemas.openxmlformats.org/officeDocument/2006/relationships/hyperlink" Target="http://retroplanet.ru/wp-content/uploads/2011/03/medali-sssr-29-2.jpg" TargetMode="External"/><Relationship Id="rId9" Type="http://schemas.openxmlformats.org/officeDocument/2006/relationships/image" Target="../media/image52.png"/><Relationship Id="rId14" Type="http://schemas.openxmlformats.org/officeDocument/2006/relationships/hyperlink" Target="http://znaki-uniforma.narod.ru/index/rassia/nagradirassia/medghuk.jpg" TargetMode="External"/><Relationship Id="rId22" Type="http://schemas.openxmlformats.org/officeDocument/2006/relationships/hyperlink" Target="http://victory65.sstu.ru/main.php?g2_view=core.DownloadItem&amp;g2_itemId=139&amp;g2_serialNumber=2" TargetMode="External"/><Relationship Id="rId27" Type="http://schemas.openxmlformats.org/officeDocument/2006/relationships/image" Target="../media/image61.jpeg"/><Relationship Id="rId30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42875"/>
            <a:ext cx="1143000" cy="1143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grpSp>
        <p:nvGrpSpPr>
          <p:cNvPr id="5" name="Группа 7"/>
          <p:cNvGrpSpPr>
            <a:grpSpLocks/>
          </p:cNvGrpSpPr>
          <p:nvPr/>
        </p:nvGrpSpPr>
        <p:grpSpPr bwMode="auto">
          <a:xfrm>
            <a:off x="0" y="642938"/>
            <a:ext cx="1563688" cy="444500"/>
            <a:chOff x="142875" y="714375"/>
            <a:chExt cx="1310398" cy="318407"/>
          </a:xfrm>
        </p:grpSpPr>
        <p:sp>
          <p:nvSpPr>
            <p:cNvPr id="6" name="Прямоугольник 5"/>
            <p:cNvSpPr>
              <a:spLocks noChangeArrowheads="1"/>
            </p:cNvSpPr>
            <p:nvPr/>
          </p:nvSpPr>
          <p:spPr bwMode="auto">
            <a:xfrm>
              <a:off x="142875" y="714375"/>
              <a:ext cx="709875" cy="154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800" b="1" i="1"/>
                <a:t>     Помнить</a:t>
              </a:r>
              <a:r>
                <a:rPr lang="ru-RU" sz="800" b="1"/>
                <a:t>,</a:t>
              </a:r>
            </a:p>
          </p:txBody>
        </p:sp>
        <p:sp>
          <p:nvSpPr>
            <p:cNvPr id="7" name="Прямоугольник 6"/>
            <p:cNvSpPr>
              <a:spLocks noChangeArrowheads="1"/>
            </p:cNvSpPr>
            <p:nvPr/>
          </p:nvSpPr>
          <p:spPr bwMode="auto">
            <a:xfrm>
              <a:off x="861567" y="714376"/>
              <a:ext cx="550863" cy="21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800" b="1" i="1"/>
                <a:t>чтобы</a:t>
              </a:r>
            </a:p>
          </p:txBody>
        </p:sp>
        <p:sp>
          <p:nvSpPr>
            <p:cNvPr id="8" name="Прямоугольник 7"/>
            <p:cNvSpPr>
              <a:spLocks noChangeArrowheads="1"/>
            </p:cNvSpPr>
            <p:nvPr/>
          </p:nvSpPr>
          <p:spPr bwMode="auto">
            <a:xfrm>
              <a:off x="921461" y="816882"/>
              <a:ext cx="531812" cy="21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800" b="1"/>
                <a:t> </a:t>
              </a:r>
              <a:r>
                <a:rPr lang="ru-RU" sz="800" b="1" i="1"/>
                <a:t>жить</a:t>
              </a: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643042" y="2143116"/>
            <a:ext cx="3929058" cy="955198"/>
          </a:xfrm>
          <a:prstGeom prst="rect">
            <a:avLst/>
          </a:prstGeom>
          <a:noFill/>
        </p:spPr>
        <p:txBody>
          <a:bodyPr tIns="46800">
            <a:spAutoFit/>
          </a:bodyPr>
          <a:lstStyle/>
          <a:p>
            <a:pPr algn="ctr">
              <a:defRPr/>
            </a:pPr>
            <a:r>
              <a:rPr lang="ru-RU" sz="2800" b="1" dirty="0">
                <a:ln w="15875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ИХ ПОДВИГ</a:t>
            </a:r>
          </a:p>
          <a:p>
            <a:pPr algn="ctr">
              <a:defRPr/>
            </a:pPr>
            <a:r>
              <a:rPr lang="ru-RU" sz="2800" b="1" dirty="0">
                <a:ln w="15875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ПОМНИТЬ БУДЕМ МЫ  </a:t>
            </a:r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право 4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6" descr="D:\Фото и видео\фото с телефона\Фото\Фото0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642938"/>
            <a:ext cx="2925762" cy="39020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7" name="Picture 7" descr="D:\Фото и видео\фото с телефона\Фото\Фото0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75" y="642938"/>
            <a:ext cx="2946400" cy="392906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8" name="Прямоугольник 8"/>
          <p:cNvSpPr>
            <a:spLocks noChangeArrowheads="1"/>
          </p:cNvSpPr>
          <p:nvPr/>
        </p:nvSpPr>
        <p:spPr bwMode="auto">
          <a:xfrm>
            <a:off x="1857375" y="5072063"/>
            <a:ext cx="6929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Я знаю, что на войне воевали солдаты, а остальные люди в городах и деревнях шили солдатам одежду, посылали им еду.</a:t>
            </a:r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право 4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5" descr="D:\Фото и видео\фото с телефона\Фото\Фото0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857250"/>
            <a:ext cx="2925763" cy="39020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7" name="Picture 6" descr="D:\Фото и видео\фото с телефона\Фото\Фото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38" y="857250"/>
            <a:ext cx="2925762" cy="39020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1571625" y="5500688"/>
            <a:ext cx="7572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/>
              <a:t>Все мужчины шли воевать, им надо было поскорее спасти Родину </a:t>
            </a:r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Фото и видео\фото с телефона\Фото\Фото0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714375"/>
            <a:ext cx="2925762" cy="39020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5" name="Picture 6" descr="D:\Фото и видео\фото с телефона\Фото\Фото0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75" y="714375"/>
            <a:ext cx="2925763" cy="39020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1785938" y="5214938"/>
            <a:ext cx="7072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Русские солдаты победили в войне, и все люди говорят им за это спасибо.</a:t>
            </a: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Фото и видео\фото с телефона\Фото\Фото0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2588" y="642938"/>
            <a:ext cx="2892425" cy="385762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2143125" y="4929188"/>
            <a:ext cx="6357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О войне я знаю то, что русские боролись с фашистами и не позволяли им завладеть нашей страной.</a:t>
            </a: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Picture 8" descr="D:\Фото и видео\фото с телефона\Фото\Фото1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642918"/>
            <a:ext cx="2911056" cy="388302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Фото и видео\фото с телефона\Фото\Фото0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0" y="214313"/>
            <a:ext cx="3211513" cy="42830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5" y="1643063"/>
            <a:ext cx="3822700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право 6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714875" y="285750"/>
            <a:ext cx="42862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Легендарная "Катюша" играла большую роль в боевых действиях Великой Отечественной войны. Это Оружие Победы.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2357438" y="4786313"/>
            <a:ext cx="65722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dirty="0" smtClean="0"/>
              <a:t>Посёлок </a:t>
            </a:r>
            <a:r>
              <a:rPr lang="ru-RU" sz="1600" dirty="0"/>
              <a:t>Яковлево Белгородской области. </a:t>
            </a:r>
            <a:br>
              <a:rPr lang="ru-RU" sz="1600" dirty="0"/>
            </a:br>
            <a:r>
              <a:rPr lang="ru-RU" sz="1600" dirty="0"/>
              <a:t>Здесь проходила вторая полоса обороны 6-й гвардейской армии генерала И. М. Чистякова, 1-й танковой армии генерала М. Е. Катукова, 5-го и 2-го гвардейских танковых корпусов</a:t>
            </a:r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Фото и видео\Новая папка\DSC005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63" y="500046"/>
            <a:ext cx="6143650" cy="4087829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14500" y="4643446"/>
            <a:ext cx="7072342" cy="1357304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i="1" dirty="0">
                <a:latin typeface="+mn-lt"/>
              </a:rPr>
              <a:t>       Невиданная по масштабам битва Великой Отечественной войны разыгралась здесь летом 1943 года. С обеих сторон в ней участвовало свыше 4 млн. чел, 69 тысяч орудий и минометов, более 13 тысяч танков, около 12 тысяч боевых самолетов.</a:t>
            </a:r>
            <a:r>
              <a:rPr lang="ru-RU" dirty="0">
                <a:latin typeface="+mn-lt"/>
              </a:rPr>
              <a:t>     </a:t>
            </a:r>
          </a:p>
        </p:txBody>
      </p:sp>
      <p:pic>
        <p:nvPicPr>
          <p:cNvPr id="6" name="Picture 21" descr="Рисунок7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2071686"/>
            <a:ext cx="1285880" cy="571502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</p:spPr>
      </p:pic>
      <p:pic>
        <p:nvPicPr>
          <p:cNvPr id="7" name="Picture 25" descr="Рисунок1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1071561"/>
            <a:ext cx="1336680" cy="642939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</p:spPr>
      </p:pic>
      <p:pic>
        <p:nvPicPr>
          <p:cNvPr id="8" name="Picture 26" descr="Рисунок14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3" y="3857622"/>
            <a:ext cx="1285880" cy="666753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</p:spPr>
      </p:pic>
      <p:pic>
        <p:nvPicPr>
          <p:cNvPr id="9" name="Picture 23" descr="Рисунок9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3" y="4929185"/>
            <a:ext cx="1285880" cy="684215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</p:spPr>
      </p:pic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785812" y="2714627"/>
            <a:ext cx="819153" cy="261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>
                <a:solidFill>
                  <a:srgbClr val="000000"/>
                </a:solidFill>
              </a:rPr>
              <a:t>Танк Т-34</a:t>
            </a:r>
            <a:endParaRPr lang="ru-RU" sz="1100"/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500062" y="5643565"/>
            <a:ext cx="1204917" cy="26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20000"/>
              </a:spcBef>
              <a:buClr>
                <a:schemeClr val="folHlink"/>
              </a:buClr>
              <a:buSzPct val="90000"/>
            </a:pPr>
            <a:r>
              <a:rPr lang="ru-RU" sz="1100">
                <a:solidFill>
                  <a:srgbClr val="000000"/>
                </a:solidFill>
              </a:rPr>
              <a:t>Т-</a:t>
            </a:r>
            <a:r>
              <a:rPr lang="en-US" sz="1100">
                <a:solidFill>
                  <a:srgbClr val="000000"/>
                </a:solidFill>
              </a:rPr>
              <a:t>V</a:t>
            </a:r>
            <a:r>
              <a:rPr lang="ru-RU" sz="1100">
                <a:solidFill>
                  <a:srgbClr val="000000"/>
                </a:solidFill>
              </a:rPr>
              <a:t> «Пантера» </a:t>
            </a:r>
          </a:p>
        </p:txBody>
      </p:sp>
      <p:pic>
        <p:nvPicPr>
          <p:cNvPr id="12" name="Picture 195" descr="фашист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812" y="3214686"/>
            <a:ext cx="722315" cy="55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7"/>
          <p:cNvSpPr>
            <a:spLocks noChangeArrowheads="1"/>
          </p:cNvSpPr>
          <p:nvPr/>
        </p:nvSpPr>
        <p:spPr bwMode="auto">
          <a:xfrm>
            <a:off x="857250" y="1785940"/>
            <a:ext cx="690566" cy="26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>
                <a:solidFill>
                  <a:srgbClr val="000000"/>
                </a:solidFill>
              </a:rPr>
              <a:t>Ла-5ФН</a:t>
            </a:r>
            <a:endParaRPr lang="ru-RU" sz="1100"/>
          </a:p>
        </p:txBody>
      </p:sp>
      <p:sp>
        <p:nvSpPr>
          <p:cNvPr id="14" name="Прямоугольник 18"/>
          <p:cNvSpPr>
            <a:spLocks noChangeArrowheads="1"/>
          </p:cNvSpPr>
          <p:nvPr/>
        </p:nvSpPr>
        <p:spPr bwMode="auto">
          <a:xfrm>
            <a:off x="785812" y="4572002"/>
            <a:ext cx="647703" cy="261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>
                <a:solidFill>
                  <a:srgbClr val="000000"/>
                </a:solidFill>
              </a:rPr>
              <a:t>Fw</a:t>
            </a:r>
            <a:r>
              <a:rPr lang="ru-RU" sz="1100">
                <a:solidFill>
                  <a:srgbClr val="000000"/>
                </a:solidFill>
              </a:rPr>
              <a:t>.190</a:t>
            </a:r>
            <a:endParaRPr lang="ru-RU" sz="1100"/>
          </a:p>
        </p:txBody>
      </p:sp>
      <p:pic>
        <p:nvPicPr>
          <p:cNvPr id="15" name="Picture 19" descr="Картинка 50 из 60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249" y="500061"/>
            <a:ext cx="642941" cy="461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358187" y="6143627"/>
            <a:ext cx="214313" cy="357186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право 16">
            <a:hlinkClick r:id="" action="ppaction://hlinkshowjump?jump=previousslide"/>
          </p:cNvPr>
          <p:cNvSpPr/>
          <p:nvPr/>
        </p:nvSpPr>
        <p:spPr>
          <a:xfrm rot="10800000">
            <a:off x="8000999" y="6143627"/>
            <a:ext cx="214314" cy="357186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Фото и видео\фото с телефона\Фото\Фото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571500"/>
            <a:ext cx="2925762" cy="39020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5" name="Picture 5" descr="D:\Фото и видео\Новая папка\DSC003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1571625"/>
            <a:ext cx="4394200" cy="29241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6" name="Прямоугольник 11"/>
          <p:cNvSpPr>
            <a:spLocks noChangeArrowheads="1"/>
          </p:cNvSpPr>
          <p:nvPr/>
        </p:nvSpPr>
        <p:spPr bwMode="auto">
          <a:xfrm>
            <a:off x="1071563" y="357188"/>
            <a:ext cx="40005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Прохоровка порохом пропахла,</a:t>
            </a:r>
          </a:p>
          <a:p>
            <a:r>
              <a:rPr lang="ru-RU" sz="1600"/>
              <a:t>Что сейчас – цветы там да поля?</a:t>
            </a:r>
          </a:p>
          <a:p>
            <a:r>
              <a:rPr lang="ru-RU" sz="1600"/>
              <a:t>А тогда горело всё и чахло,</a:t>
            </a:r>
          </a:p>
          <a:p>
            <a:r>
              <a:rPr lang="ru-RU" sz="1600"/>
              <a:t>Пропиталась кровушкой земля.</a:t>
            </a: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9"/>
          <p:cNvSpPr>
            <a:spLocks noChangeArrowheads="1"/>
          </p:cNvSpPr>
          <p:nvPr/>
        </p:nvSpPr>
        <p:spPr bwMode="auto">
          <a:xfrm>
            <a:off x="1285875" y="4786313"/>
            <a:ext cx="75009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Люди, которые сражались с фашизмом, были очень храбрые, мужественные и смелые. Только благодаря им мы смогли победить</a:t>
            </a:r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286250" y="428625"/>
            <a:ext cx="42148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Живой интерес к теме о войне рождается именно в момент прикосновения, ощущения военной атрибутики (лазанья по танку)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Picture 2" descr="D:\Фото и видео\Новая папка\DSC004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2071688"/>
            <a:ext cx="4643438" cy="30892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6" name="Picture 2" descr="D:\Фото и видео\Новая папка\DSC005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357188"/>
            <a:ext cx="3214688" cy="483076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565" y="1052736"/>
            <a:ext cx="6172869" cy="3713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67544" y="358751"/>
            <a:ext cx="82089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На примере семейных историй легко постигать историю вообще. Здесь внук услышал рассказ о том как 16-летняя </a:t>
            </a:r>
            <a:r>
              <a:rPr lang="ru-RU" dirty="0" smtClean="0"/>
              <a:t>прабабушка Маруся  </a:t>
            </a:r>
            <a:r>
              <a:rPr lang="ru-RU" dirty="0"/>
              <a:t>работала в тылу.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7524" y="4869160"/>
            <a:ext cx="8568952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На строительстве оборонительных рубежей </a:t>
            </a:r>
            <a:r>
              <a:rPr lang="ru-RU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под Прохоровкой трудились </a:t>
            </a:r>
            <a:r>
              <a:rPr lang="ru-RU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в основном женщины и подростки. Работы велись с раннего утра и до позднего вечера. В холод и грязь, под проливным дождем, спасаясь от налетов вражеской </a:t>
            </a:r>
            <a:r>
              <a:rPr lang="ru-RU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авиации. </a:t>
            </a:r>
            <a:endParaRPr lang="ru-RU" sz="2800" dirty="0">
              <a:latin typeface="+mj-lt"/>
              <a:ea typeface="Calibri"/>
              <a:cs typeface="Times New Roman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97038"/>
      </p:ext>
    </p:extLst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:\Фото и видео\Новая папка\DSC004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8619" y="1124744"/>
            <a:ext cx="4186238" cy="27860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право 5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3" descr="D:\Фото и видео\Новая папка\DSC004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500063"/>
            <a:ext cx="2857500" cy="429418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8" name="Прямоугольник 8"/>
          <p:cNvSpPr>
            <a:spLocks noChangeArrowheads="1"/>
          </p:cNvSpPr>
          <p:nvPr/>
        </p:nvSpPr>
        <p:spPr bwMode="auto">
          <a:xfrm>
            <a:off x="1214438" y="5143500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А где – то рядом, на танковом поле, во время войны моя прабабушка рыла противотанковые рвы</a:t>
            </a:r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571625" y="285750"/>
            <a:ext cx="321468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Любимая игра мальчишек – война, любимые игрушки – пистолеты, автоматы, танки… А что знают сегодняшние мальчишки о войне, которую прошли их прадеды? Как сохраняются в семьях военные награды, воспоминания участников боевых действий? А может, не надо говорить детям о войне? Может, забыть обо всем?</a:t>
            </a:r>
          </a:p>
        </p:txBody>
      </p:sp>
      <p:pic>
        <p:nvPicPr>
          <p:cNvPr id="5" name="Picture 3" descr="C:\Documents and Settings\Admin\Рабочий стол\DSC018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214313"/>
            <a:ext cx="4071938" cy="270986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6" name="Picture 4" descr="C:\Documents and Settings\Admin\Рабочий стол\DSC018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143248"/>
            <a:ext cx="4941887" cy="32893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право 4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3" descr="D:\Фото и видео\Новая папка\DSC00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" y="357188"/>
            <a:ext cx="4151313" cy="276225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7" name="Picture 5" descr="D:\Фото и видео\Новая папка\DSC004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57188"/>
            <a:ext cx="4151312" cy="276225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357188" y="3286125"/>
            <a:ext cx="84296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Одна-единственная солдатская каска или шинель могут рассказать многое о войне. Ведь за каждой вещью стоит история. Вот осколок снаряда, которым мог быть ранен твой прадед; вот шинель, которая была единственным спасением от холода и сырости в окопе, шинель настоящая, ей уже почти </a:t>
            </a:r>
            <a:r>
              <a:rPr lang="ru-RU" dirty="0" smtClean="0"/>
              <a:t>70 </a:t>
            </a:r>
            <a:r>
              <a:rPr lang="ru-RU" dirty="0"/>
              <a:t>лет.</a:t>
            </a:r>
          </a:p>
          <a:p>
            <a:endParaRPr lang="ru-RU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00063" y="4929188"/>
            <a:ext cx="7929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Я, думаю, дедушка,  эти вещи принадлежали смелому солдату, его наверное, взяли в плен, но он ничего фашистам не рассказал. </a:t>
            </a:r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:\Фото и видео\Новая папка\DSC00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071813"/>
            <a:ext cx="4179887" cy="278130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5" name="Picture 3" descr="D:\Фото и видео\Новая папка\DSC004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357188"/>
            <a:ext cx="3971925" cy="264318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357188" y="4214813"/>
            <a:ext cx="40719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i="1"/>
              <a:t>Мне интересно было испробовать</a:t>
            </a:r>
          </a:p>
          <a:p>
            <a:r>
              <a:rPr lang="ru-RU" i="1"/>
              <a:t>то, что ел прадедушка в перерывах между боями</a:t>
            </a: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643438" y="571500"/>
            <a:ext cx="42862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1600"/>
              <a:t>Самое сердце страшного боя под Прохоровкой, увековеченное красивой стелой «Звонница», полем с постаментами танков, пушек, военных машин и блиндажом, где можно отведать солдатскую кухню.</a:t>
            </a:r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Фото и видео\Новая папка\DSC005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411163"/>
            <a:ext cx="3929063" cy="261461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4500563" y="3429000"/>
            <a:ext cx="421481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Музей «Третье ратное прохоровское поле». Здесь внук смог проникнуться духом войны и увидеть картину тех нелёгких времён для нашей Родины и её героев. В его глазах блестели слезы. Эти слезы дорогого стоят.</a:t>
            </a:r>
          </a:p>
        </p:txBody>
      </p:sp>
      <p:pic>
        <p:nvPicPr>
          <p:cNvPr id="6" name="Picture 2" descr="C:\Documents and Settings\Admin\Рабочий стол\IMAG00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3214688"/>
            <a:ext cx="3857625" cy="26463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Picture 7" descr="C:\Documents and Settings\Admin\Рабочий стол\IMAG00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428625"/>
            <a:ext cx="4143375" cy="25717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право 8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53389" y="2348880"/>
            <a:ext cx="8429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 dirty="0"/>
              <a:t>. В те далекие года война коснулась каждого, ворвалась в каждую семью. Не прошла она и мимо деревни, где жили и трудились мои прабабушка и прадедушка. Рассказы о той героической поре передавались в нашей семье из поколения в поколение. </a:t>
            </a:r>
          </a:p>
        </p:txBody>
      </p:sp>
      <p:sp>
        <p:nvSpPr>
          <p:cNvPr id="5" name="Прямоугольник 53"/>
          <p:cNvSpPr>
            <a:spLocks noChangeArrowheads="1"/>
          </p:cNvSpPr>
          <p:nvPr/>
        </p:nvSpPr>
        <p:spPr bwMode="auto">
          <a:xfrm>
            <a:off x="285750" y="3429000"/>
            <a:ext cx="8572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 dirty="0"/>
              <a:t>Летом 2001 года моего прадедушки не стало, но в нашей семье свято чтится и хранится светлая память о нем, как о человеке жизнерадостном, веселом, никогда не унывающем. </a:t>
            </a:r>
          </a:p>
        </p:txBody>
      </p:sp>
      <p:sp>
        <p:nvSpPr>
          <p:cNvPr id="6" name="Прямоугольник 54"/>
          <p:cNvSpPr>
            <a:spLocks noChangeArrowheads="1"/>
          </p:cNvSpPr>
          <p:nvPr/>
        </p:nvSpPr>
        <p:spPr bwMode="auto">
          <a:xfrm>
            <a:off x="2714625" y="4214813"/>
            <a:ext cx="6072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/>
              <a:t>Война оставила родным лишь письма с фронта, боевые награды и ту самую частичку, которая до сих пор соединяет нас с прошлым, - память». </a:t>
            </a:r>
          </a:p>
        </p:txBody>
      </p:sp>
      <p:sp>
        <p:nvSpPr>
          <p:cNvPr id="7" name="Прямоугольник 11"/>
          <p:cNvSpPr>
            <a:spLocks noChangeArrowheads="1"/>
          </p:cNvSpPr>
          <p:nvPr/>
        </p:nvSpPr>
        <p:spPr bwMode="auto">
          <a:xfrm>
            <a:off x="384240" y="890141"/>
            <a:ext cx="84296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 dirty="0"/>
              <a:t>  </a:t>
            </a:r>
            <a:r>
              <a:rPr lang="ru-RU" sz="1600" i="1" dirty="0"/>
              <a:t>Я очень жалею, </a:t>
            </a:r>
            <a:r>
              <a:rPr lang="ru-RU" sz="1600" i="1" dirty="0" smtClean="0"/>
              <a:t>что не застал в живых моего прадедушку, о его подвигах я знаю из семейных воспоминаний. Сейчас</a:t>
            </a:r>
            <a:r>
              <a:rPr lang="ru-RU" sz="1600" i="1" dirty="0"/>
              <a:t>, когда мой </a:t>
            </a:r>
            <a:r>
              <a:rPr lang="ru-RU" sz="1600" i="1" dirty="0" smtClean="0"/>
              <a:t>дедушка </a:t>
            </a:r>
            <a:r>
              <a:rPr lang="ru-RU" sz="1600" i="1" dirty="0"/>
              <a:t>передает мне все истории войны, мне хочется вернуть прадеда и переспросить все в подробностях, узнать наверняка. Конечно, нельзя пережить все это с ним, но почувствовать переданное способен каждый человек.</a:t>
            </a:r>
          </a:p>
        </p:txBody>
      </p:sp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право 8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Алеся - Прости меня дедушка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18181" y="357167"/>
            <a:ext cx="571504" cy="571504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3" name="Алеся - Прости меня дедушка  (audiopoisk.com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3000375" y="714375"/>
            <a:ext cx="5857875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/>
              <a:t>Моего прадедушку, Андрея Григорьевича  Шубного взяли на фронт 22 марта 1943 года . Ему было в то время 18 лет. Воевал он в составе 3-й ГВАРДЕЙСКОЙ ЗЕНИТНОЙ АРТИЛЛЕРИЙСКОЙ ДИВИЗИИ РВГК.          </a:t>
            </a:r>
          </a:p>
          <a:p>
            <a:r>
              <a:rPr lang="ru-RU" sz="1600" dirty="0"/>
              <a:t>Прадедушка был разведчиком, прошёл с боями до Берлина. Участвовал в </a:t>
            </a:r>
            <a:r>
              <a:rPr lang="ru-RU" sz="1600" dirty="0" err="1"/>
              <a:t>Курско</a:t>
            </a:r>
            <a:r>
              <a:rPr lang="ru-RU" sz="1600" dirty="0"/>
              <a:t> – Орловской битве, освобождал г. Киев, </a:t>
            </a:r>
            <a:endParaRPr lang="ru-RU" sz="1600" dirty="0" smtClean="0"/>
          </a:p>
          <a:p>
            <a:r>
              <a:rPr lang="ru-RU" sz="1600" dirty="0" smtClean="0"/>
              <a:t>г</a:t>
            </a:r>
            <a:r>
              <a:rPr lang="ru-RU" sz="1600" dirty="0"/>
              <a:t>. Речица Гомельской области, польские города Варшаву и Познань. Участвовал в штурме города-крепости Кёнигсберга в составе моторизованной инженерной бригады.</a:t>
            </a:r>
          </a:p>
          <a:p>
            <a:r>
              <a:rPr lang="ru-RU" sz="1600" dirty="0">
                <a:cs typeface="Arial" charset="0"/>
              </a:rPr>
              <a:t>За боевые заслуги он </a:t>
            </a:r>
            <a:r>
              <a:rPr lang="ru-RU" sz="1600" dirty="0"/>
              <a:t>награжден орденом ОТЕЧЕСТВЕННОЙ ВОЙНЫ </a:t>
            </a:r>
            <a:r>
              <a:rPr lang="en-US" sz="1600" dirty="0">
                <a:solidFill>
                  <a:srgbClr val="000000"/>
                </a:solidFill>
              </a:rPr>
              <a:t>II</a:t>
            </a:r>
            <a:r>
              <a:rPr lang="ru-RU" sz="1600" dirty="0">
                <a:solidFill>
                  <a:srgbClr val="000000"/>
                </a:solidFill>
              </a:rPr>
              <a:t> степени, </a:t>
            </a:r>
            <a:r>
              <a:rPr lang="ru-RU" sz="1600" dirty="0"/>
              <a:t>медалями «За отвагу», «За взятие Кёнигсберга»,</a:t>
            </a:r>
            <a:r>
              <a:rPr lang="ru-RU" sz="1600" b="1" dirty="0"/>
              <a:t> </a:t>
            </a:r>
            <a:r>
              <a:rPr lang="ru-RU" sz="1600" dirty="0"/>
              <a:t>«За освобождение Варшавы», «За победу над Германией» и другими.</a:t>
            </a: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2786063" y="4214813"/>
            <a:ext cx="62150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 dirty="0"/>
              <a:t>Я очень горжусь тем, что у меня был такой прадед и хочу, чтобы память о нем не угасала. Я обязательно буду рассказывать о нем своим детям, ведь нельзя забывать тех, благодаря кому мы живём под мирным небом.</a:t>
            </a:r>
          </a:p>
        </p:txBody>
      </p:sp>
      <p:pic>
        <p:nvPicPr>
          <p:cNvPr id="6" name="Picture 6" descr="C:\Documents and Settings\Admin\Рабочий стол\Новая папка (9)\Scan1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857250"/>
            <a:ext cx="2027237" cy="314325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071563" y="357188"/>
            <a:ext cx="6929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Мой прадед – участник Великой Отечественной войны</a:t>
            </a:r>
            <a:endParaRPr lang="ru-RU"/>
          </a:p>
        </p:txBody>
      </p:sp>
      <p:pic>
        <p:nvPicPr>
          <p:cNvPr id="8" name="Picture 13" descr="Картинка 131 из 32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" y="5357813"/>
            <a:ext cx="647700" cy="10715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</p:pic>
      <p:pic>
        <p:nvPicPr>
          <p:cNvPr id="9" name="Picture 17" descr="Картинка 34 из 580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" y="5357813"/>
            <a:ext cx="571500" cy="107156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Picture 19" descr="Картинка 1 из 244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00188" y="5357813"/>
            <a:ext cx="563562" cy="1071562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pic>
        <p:nvPicPr>
          <p:cNvPr id="11" name="Picture 21" descr="Картинка 4 из 1603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71688" y="5357813"/>
            <a:ext cx="571500" cy="107156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Picture 23" descr="Картинка 1 из 8241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50" y="4143375"/>
            <a:ext cx="1143000" cy="116522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Picture 13" descr="Картинка 440 из 1361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43188" y="5357813"/>
            <a:ext cx="579437" cy="1071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4" name="Picture 15" descr="Картинка 3 из 17980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214688" y="5357813"/>
            <a:ext cx="642937" cy="1071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5" name="Picture 17" descr="Картинка 3 из 13039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072063" y="5357813"/>
            <a:ext cx="633412" cy="1071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6" name="Picture 19" descr="Картинка 12 из 13039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500563" y="5357813"/>
            <a:ext cx="579437" cy="1071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7" name="Picture 21" descr="Картинка 28 из 12408">
            <a:hlinkClick r:id="rId22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5715000" y="5357813"/>
            <a:ext cx="698500" cy="1071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8" name="Picture 18" descr="Картинка 25 из 51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857625" y="5357813"/>
            <a:ext cx="642938" cy="1071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" name="Picture 21" descr="Картинка 63 из 95">
            <a:hlinkClick r:id="rId26"/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6357938" y="5357813"/>
            <a:ext cx="571500" cy="1071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" name="Picture 23" descr="Картинка 60 из 85">
            <a:hlinkClick r:id="rId28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929438" y="5357813"/>
            <a:ext cx="642937" cy="1071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1" name="Picture 25" descr="http://retroplanet.ru/wp-content/uploads/2011/03/medali-sssr-24-4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572375" y="5357813"/>
            <a:ext cx="690563" cy="10620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2" name="Picture 27" descr="Картинка 5 из 34">
            <a:hlinkClick r:id="rId31"/>
          </p:cNvPr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500188" y="4143375"/>
            <a:ext cx="1230312" cy="1143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64393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трелка вправо 23">
            <a:hlinkClick r:id="" action="ppaction://hlinkshowjump?jump=previousslide"/>
          </p:cNvPr>
          <p:cNvSpPr/>
          <p:nvPr/>
        </p:nvSpPr>
        <p:spPr>
          <a:xfrm rot="10800000">
            <a:off x="828675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Admin\Рабочий стол\Новая папка (9)\2011-05-07\Image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0513" y="482600"/>
            <a:ext cx="4614862" cy="35179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Прямоугольник 8"/>
          <p:cNvSpPr>
            <a:spLocks noChangeArrowheads="1"/>
          </p:cNvSpPr>
          <p:nvPr/>
        </p:nvSpPr>
        <p:spPr bwMode="auto">
          <a:xfrm>
            <a:off x="4143375" y="4857750"/>
            <a:ext cx="471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/>
              <a:t>Я очень горжусь, что ношу его фамилию!</a:t>
            </a:r>
          </a:p>
        </p:txBody>
      </p:sp>
      <p:pic>
        <p:nvPicPr>
          <p:cNvPr id="6" name="Picture 9" descr="C:\Documents and Settings\Admin\Рабочий стол\День Победы\Scan1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4071938"/>
            <a:ext cx="1096962" cy="17097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Picture 10" descr="C:\Documents and Settings\Admin\Рабочий стол\День Победы\Scan10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500063"/>
            <a:ext cx="3511550" cy="28575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Picture 11" descr="C:\Documents and Settings\Admin\Рабочий стол\День Победы\Scan10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0" y="4071938"/>
            <a:ext cx="1258888" cy="17145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Picture 12" descr="C:\Documents and Settings\Admin\Рабочий стол\День Победы\Scan100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25" y="4071938"/>
            <a:ext cx="1185863" cy="17383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право 10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014.radikal.ru/i329/1105/82/94dc210e44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9559"/>
            <a:ext cx="5328592" cy="386323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365104"/>
            <a:ext cx="8712968" cy="1105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i="1" dirty="0">
                <a:ea typeface="Calibri"/>
                <a:cs typeface="Times New Roman"/>
              </a:rPr>
              <a:t>Эта картина напоминает мне один из рассказанных мне дедушкой </a:t>
            </a:r>
            <a:r>
              <a:rPr lang="ru-RU" sz="1600" i="1" dirty="0" smtClean="0">
                <a:ea typeface="Calibri"/>
                <a:cs typeface="Times New Roman"/>
              </a:rPr>
              <a:t>Ваней и моим папой, </a:t>
            </a:r>
            <a:r>
              <a:rPr lang="ru-RU" sz="1600" i="1" dirty="0">
                <a:ea typeface="Calibri"/>
                <a:cs typeface="Times New Roman"/>
              </a:rPr>
              <a:t>эпизодов о фронтовом подвиге моего прадедушки Андрея</a:t>
            </a:r>
            <a:r>
              <a:rPr lang="ru-RU" sz="1600" i="1" dirty="0" smtClean="0"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право 4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2450"/>
      </p:ext>
    </p:extLst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3"/>
          <p:cNvSpPr>
            <a:spLocks noChangeArrowheads="1"/>
          </p:cNvSpPr>
          <p:nvPr/>
        </p:nvSpPr>
        <p:spPr bwMode="auto">
          <a:xfrm>
            <a:off x="928662" y="4000504"/>
            <a:ext cx="778669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/>
              <a:t>Моя прабабушка, Мария Ивановна Шубная, тоже участвовала в войне. Она не воевала, а работала вместе с женщинами, подростками, стариками по сооружению военных укреплений в районе Прохоровки: рыла окопы, блиндажи, противотанковые рвы, за что была награждена </a:t>
            </a:r>
            <a:r>
              <a:rPr lang="ru-RU" sz="1600" dirty="0" smtClean="0"/>
              <a:t>медалью </a:t>
            </a:r>
            <a:r>
              <a:rPr lang="ru-RU" sz="1600" dirty="0"/>
              <a:t>«За доблестный труд в Великой Отечественной войне 1941-1945 гг.» </a:t>
            </a:r>
          </a:p>
        </p:txBody>
      </p:sp>
      <p:pic>
        <p:nvPicPr>
          <p:cNvPr id="12" name="Picture 5" descr="http://www.russisches-haus.de/../img/misc/65let/medalien/medal-trud_v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642918"/>
            <a:ext cx="1246187" cy="244316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13" name="Прямоугольник 5"/>
          <p:cNvSpPr>
            <a:spLocks noChangeArrowheads="1"/>
          </p:cNvSpPr>
          <p:nvPr/>
        </p:nvSpPr>
        <p:spPr bwMode="auto">
          <a:xfrm>
            <a:off x="5857884" y="3286124"/>
            <a:ext cx="2357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Медаль "За доблестный труд в Великой Отечественной войне 1941 - 1945 гг."</a:t>
            </a:r>
          </a:p>
        </p:txBody>
      </p:sp>
      <p:pic>
        <p:nvPicPr>
          <p:cNvPr id="14" name="Picture 7" descr="C:\Documents and Settings\Admin\Рабочий стол\День Победы\Scan10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785794"/>
            <a:ext cx="2319337" cy="296862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15" name="Прямоугольник 8"/>
          <p:cNvSpPr>
            <a:spLocks noChangeArrowheads="1"/>
          </p:cNvSpPr>
          <p:nvPr/>
        </p:nvSpPr>
        <p:spPr bwMode="auto">
          <a:xfrm>
            <a:off x="2000227" y="285732"/>
            <a:ext cx="4230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Моя прабабушка – труженица тыла</a:t>
            </a:r>
          </a:p>
        </p:txBody>
      </p:sp>
      <p:sp>
        <p:nvSpPr>
          <p:cNvPr id="16" name="Прямоугольник 9"/>
          <p:cNvSpPr>
            <a:spLocks noChangeArrowheads="1"/>
          </p:cNvSpPr>
          <p:nvPr/>
        </p:nvSpPr>
        <p:spPr bwMode="auto">
          <a:xfrm>
            <a:off x="1571604" y="5357826"/>
            <a:ext cx="6000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 dirty="0"/>
              <a:t>Я благодарен моим прадедушке и прабабушке за то, что они делали все возможное, чтобы защитить нашу Родину!</a:t>
            </a:r>
          </a:p>
        </p:txBody>
      </p:sp>
      <p:sp>
        <p:nvSpPr>
          <p:cNvPr id="19" name="Стрелка вправо 18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вправо 19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428596" y="4929198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/>
              <a:t>Дорогой внук! Положи букетик полевых цветов на их могилу, почти минутой молчания их память, а также тех, кто рискуя своей жизнью отстоял этот мир. Для нашей Родины, для нашего народа, для будущих поколений и для тебя тоже, наследник боевой славы отцов и дедов. Будь же достоин их светлой памяти.</a:t>
            </a: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571472" y="285728"/>
            <a:ext cx="82153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/>
              <a:t>Мой внук не застал в живых своих </a:t>
            </a:r>
            <a:r>
              <a:rPr lang="ru-RU" sz="1600" dirty="0" smtClean="0"/>
              <a:t>прадедушку </a:t>
            </a:r>
            <a:r>
              <a:rPr lang="ru-RU" sz="1600" dirty="0"/>
              <a:t>и прабабушку, но очень хорошо знает об их военной жизни, самоотверженности, геройских поступках. Он знает как о фронтовиках, так и о тех, кто не был на передовой, но делал всё возможное и невозможное, чтобы приблизить день Победы.</a:t>
            </a:r>
            <a:br>
              <a:rPr lang="ru-RU" sz="1600" dirty="0"/>
            </a:br>
            <a:r>
              <a:rPr lang="ru-RU" sz="1600" dirty="0"/>
              <a:t>Он вряд ли забудет об этом периоде жизни своих близких и своей страны и наверняка сделает все для того, чтобы не повторилось то страшное время.</a:t>
            </a:r>
          </a:p>
        </p:txBody>
      </p:sp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право 8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F:\Новая папка\S73005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928802"/>
            <a:ext cx="3929058" cy="29467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Фото и видео\фото с телефона\Фото\Фото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00042"/>
            <a:ext cx="3143250" cy="4192588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714349" y="4786313"/>
            <a:ext cx="79295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i="1" dirty="0"/>
              <a:t>«Война - это очень страшно. Я бы не хотел, чтобы на земле были войны. Люди на земле не должны умирать от оружия и от себе подобных!» </a:t>
            </a: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2143125" y="5500688"/>
            <a:ext cx="62150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/>
              <a:t>Когда я вырасту, я тоже буду защищать свою Родину! </a:t>
            </a:r>
            <a:endParaRPr lang="ru-RU" sz="1600"/>
          </a:p>
        </p:txBody>
      </p:sp>
      <p:pic>
        <p:nvPicPr>
          <p:cNvPr id="7" name="Picture 9" descr="C:\Documents and Settings\Admin\Рабочий стол\День Победы\Scan1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500042"/>
            <a:ext cx="2786063" cy="42211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право 10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>
            <a:spLocks noChangeArrowheads="1"/>
          </p:cNvSpPr>
          <p:nvPr/>
        </p:nvSpPr>
        <p:spPr bwMode="auto">
          <a:xfrm>
            <a:off x="4786313" y="928688"/>
            <a:ext cx="3786187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700"/>
              <a:t>1941- 1945 - две цифры, две даты. Великая Отечественная война, от которой больше всего пострадала наша Родина! Интерес к истории не должен исчезать с годами. Она должна передаваться от поколения к поколению.  Все, независимо от возраста, не вправе забывать то страшное время. </a:t>
            </a:r>
          </a:p>
        </p:txBody>
      </p:sp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Стрелка вправо 3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7929563" y="5072063"/>
            <a:ext cx="357187" cy="360362"/>
          </a:xfrm>
          <a:prstGeom prst="star5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5572125" y="2928938"/>
            <a:ext cx="357188" cy="360362"/>
          </a:xfrm>
          <a:prstGeom prst="star5">
            <a:avLst/>
          </a:prstGeom>
          <a:solidFill>
            <a:srgbClr val="CC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6929438" y="4714875"/>
            <a:ext cx="357187" cy="3603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auto">
          <a:xfrm>
            <a:off x="1042988" y="188913"/>
            <a:ext cx="357187" cy="360362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AutoShape 18"/>
          <p:cNvSpPr>
            <a:spLocks noChangeArrowheads="1"/>
          </p:cNvSpPr>
          <p:nvPr/>
        </p:nvSpPr>
        <p:spPr bwMode="auto">
          <a:xfrm>
            <a:off x="6715125" y="3357563"/>
            <a:ext cx="357188" cy="360362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1214438" y="4714875"/>
            <a:ext cx="357187" cy="285750"/>
          </a:xfrm>
          <a:prstGeom prst="star5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AutoShape 22"/>
          <p:cNvSpPr>
            <a:spLocks noChangeArrowheads="1"/>
          </p:cNvSpPr>
          <p:nvPr/>
        </p:nvSpPr>
        <p:spPr bwMode="auto">
          <a:xfrm>
            <a:off x="8358188" y="3357563"/>
            <a:ext cx="357187" cy="360362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2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28575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92867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000108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Группа 95"/>
          <p:cNvGrpSpPr>
            <a:grpSpLocks/>
          </p:cNvGrpSpPr>
          <p:nvPr/>
        </p:nvGrpSpPr>
        <p:grpSpPr bwMode="auto">
          <a:xfrm>
            <a:off x="1285852" y="2214554"/>
            <a:ext cx="3740150" cy="2952750"/>
            <a:chOff x="250825" y="500042"/>
            <a:chExt cx="3773477" cy="2952764"/>
          </a:xfrm>
        </p:grpSpPr>
        <p:sp>
          <p:nvSpPr>
            <p:cNvPr id="16" name="AutoShape 14"/>
            <p:cNvSpPr>
              <a:spLocks noChangeArrowheads="1"/>
            </p:cNvSpPr>
            <p:nvPr/>
          </p:nvSpPr>
          <p:spPr bwMode="auto">
            <a:xfrm>
              <a:off x="394973" y="2781290"/>
              <a:ext cx="360371" cy="360365"/>
            </a:xfrm>
            <a:prstGeom prst="star5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AutoShape 21"/>
            <p:cNvSpPr>
              <a:spLocks noChangeArrowheads="1"/>
            </p:cNvSpPr>
            <p:nvPr/>
          </p:nvSpPr>
          <p:spPr bwMode="auto">
            <a:xfrm>
              <a:off x="250825" y="1412858"/>
              <a:ext cx="360371" cy="360365"/>
            </a:xfrm>
            <a:prstGeom prst="star5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AutoShape 24"/>
            <p:cNvSpPr>
              <a:spLocks noChangeArrowheads="1"/>
            </p:cNvSpPr>
            <p:nvPr/>
          </p:nvSpPr>
          <p:spPr bwMode="auto">
            <a:xfrm>
              <a:off x="1690705" y="836594"/>
              <a:ext cx="360370" cy="360364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25"/>
            <p:cNvSpPr>
              <a:spLocks noChangeArrowheads="1"/>
            </p:cNvSpPr>
            <p:nvPr/>
          </p:nvSpPr>
          <p:spPr bwMode="auto">
            <a:xfrm>
              <a:off x="1187788" y="2060561"/>
              <a:ext cx="360370" cy="360365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2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5650" y="981075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428736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85723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185736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000108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2500306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185736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50017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5852" y="121442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8794" y="2071678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4612" y="192880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1802" y="157161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8926" y="85723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71736" y="50004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571480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50004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2357430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221455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71612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Стрелка вправо 38">
            <a:hlinkClick r:id="" action="ppaction://hlinkshowjump?jump=previousslide"/>
          </p:cNvPr>
          <p:cNvSpPr/>
          <p:nvPr/>
        </p:nvSpPr>
        <p:spPr>
          <a:xfrm rot="10800000">
            <a:off x="8501063" y="6215063"/>
            <a:ext cx="214312" cy="357187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0" name="Группа 142"/>
          <p:cNvGrpSpPr>
            <a:grpSpLocks/>
          </p:cNvGrpSpPr>
          <p:nvPr/>
        </p:nvGrpSpPr>
        <p:grpSpPr bwMode="auto">
          <a:xfrm>
            <a:off x="5072066" y="214290"/>
            <a:ext cx="3857625" cy="3071813"/>
            <a:chOff x="250825" y="500042"/>
            <a:chExt cx="3773477" cy="2952764"/>
          </a:xfrm>
        </p:grpSpPr>
        <p:sp>
          <p:nvSpPr>
            <p:cNvPr id="41" name="AutoShape 14"/>
            <p:cNvSpPr>
              <a:spLocks noChangeArrowheads="1"/>
            </p:cNvSpPr>
            <p:nvPr/>
          </p:nvSpPr>
          <p:spPr bwMode="auto">
            <a:xfrm>
              <a:off x="395242" y="2781377"/>
              <a:ext cx="360266" cy="360130"/>
            </a:xfrm>
            <a:prstGeom prst="star5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AutoShape 21"/>
            <p:cNvSpPr>
              <a:spLocks noChangeArrowheads="1"/>
            </p:cNvSpPr>
            <p:nvPr/>
          </p:nvSpPr>
          <p:spPr bwMode="auto">
            <a:xfrm>
              <a:off x="250825" y="1412576"/>
              <a:ext cx="360266" cy="360130"/>
            </a:xfrm>
            <a:prstGeom prst="star5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AutoShape 24"/>
            <p:cNvSpPr>
              <a:spLocks noChangeArrowheads="1"/>
            </p:cNvSpPr>
            <p:nvPr/>
          </p:nvSpPr>
          <p:spPr bwMode="auto">
            <a:xfrm>
              <a:off x="1690336" y="837283"/>
              <a:ext cx="360266" cy="360130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AutoShape 25"/>
            <p:cNvSpPr>
              <a:spLocks noChangeArrowheads="1"/>
            </p:cNvSpPr>
            <p:nvPr/>
          </p:nvSpPr>
          <p:spPr bwMode="auto">
            <a:xfrm>
              <a:off x="1187206" y="2061116"/>
              <a:ext cx="360266" cy="360130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4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5650" y="981075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428736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85723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185736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000108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2500306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185736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50017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5852" y="121442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8794" y="2071678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4612" y="192880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1802" y="157161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8926" y="85723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71736" y="50004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571480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50004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2357430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221455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3" name="Группа 119"/>
          <p:cNvGrpSpPr>
            <a:grpSpLocks/>
          </p:cNvGrpSpPr>
          <p:nvPr/>
        </p:nvGrpSpPr>
        <p:grpSpPr bwMode="auto">
          <a:xfrm>
            <a:off x="2285984" y="142852"/>
            <a:ext cx="3740150" cy="2809898"/>
            <a:chOff x="250825" y="500042"/>
            <a:chExt cx="3773477" cy="2952764"/>
          </a:xfrm>
        </p:grpSpPr>
        <p:sp>
          <p:nvSpPr>
            <p:cNvPr id="64" name="AutoShape 14"/>
            <p:cNvSpPr>
              <a:spLocks noChangeArrowheads="1"/>
            </p:cNvSpPr>
            <p:nvPr/>
          </p:nvSpPr>
          <p:spPr bwMode="auto">
            <a:xfrm>
              <a:off x="394973" y="2781291"/>
              <a:ext cx="360370" cy="360364"/>
            </a:xfrm>
            <a:prstGeom prst="star5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AutoShape 21"/>
            <p:cNvSpPr>
              <a:spLocks noChangeArrowheads="1"/>
            </p:cNvSpPr>
            <p:nvPr/>
          </p:nvSpPr>
          <p:spPr bwMode="auto">
            <a:xfrm>
              <a:off x="250825" y="1412859"/>
              <a:ext cx="360370" cy="360364"/>
            </a:xfrm>
            <a:prstGeom prst="star5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AutoShape 24"/>
            <p:cNvSpPr>
              <a:spLocks noChangeArrowheads="1"/>
            </p:cNvSpPr>
            <p:nvPr/>
          </p:nvSpPr>
          <p:spPr bwMode="auto">
            <a:xfrm>
              <a:off x="1690704" y="836594"/>
              <a:ext cx="360371" cy="360365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AutoShape 25"/>
            <p:cNvSpPr>
              <a:spLocks noChangeArrowheads="1"/>
            </p:cNvSpPr>
            <p:nvPr/>
          </p:nvSpPr>
          <p:spPr bwMode="auto">
            <a:xfrm>
              <a:off x="1187787" y="2060562"/>
              <a:ext cx="360371" cy="360364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6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5650" y="981075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428736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85723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185736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000108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2500306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185736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50017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5852" y="121442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8794" y="2071678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4612" y="192880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1802" y="157161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8926" y="85723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71736" y="50004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571480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500042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2357430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2214554"/>
              <a:ext cx="95250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6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000379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000504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Прямоугольник 7"/>
          <p:cNvSpPr>
            <a:spLocks noChangeArrowheads="1"/>
          </p:cNvSpPr>
          <p:nvPr/>
        </p:nvSpPr>
        <p:spPr bwMode="auto">
          <a:xfrm>
            <a:off x="300147" y="5307122"/>
            <a:ext cx="8572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 dirty="0" smtClean="0"/>
              <a:t>Пусть о них, об их героических подвигах, напоминают нам вечный Огонь , минуты молчания и залпы орудий праздничных салютов в день Победы.</a:t>
            </a:r>
            <a:endParaRPr lang="ru-RU" sz="20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E:\9 мая 2011\IMG_67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1714500"/>
            <a:ext cx="4400550" cy="330041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3" name="Прямоугольник 8"/>
          <p:cNvSpPr>
            <a:spLocks noChangeArrowheads="1"/>
          </p:cNvSpPr>
          <p:nvPr/>
        </p:nvSpPr>
        <p:spPr bwMode="auto">
          <a:xfrm>
            <a:off x="4500563" y="642938"/>
            <a:ext cx="4286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/>
              <a:t>Пусть помнят о войне и наши внуки, внуков дети, </a:t>
            </a:r>
            <a:br>
              <a:rPr lang="ru-RU" sz="1400"/>
            </a:br>
            <a:r>
              <a:rPr lang="ru-RU" sz="1400"/>
              <a:t>Мир защитивших помнить все должны</a:t>
            </a:r>
            <a:endParaRPr lang="ru-RU"/>
          </a:p>
        </p:txBody>
      </p:sp>
      <p:sp>
        <p:nvSpPr>
          <p:cNvPr id="4" name="Прямоугольник 8"/>
          <p:cNvSpPr>
            <a:spLocks noChangeArrowheads="1"/>
          </p:cNvSpPr>
          <p:nvPr/>
        </p:nvSpPr>
        <p:spPr bwMode="auto">
          <a:xfrm>
            <a:off x="4643438" y="5214938"/>
            <a:ext cx="4143375" cy="70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/>
              <a:t>п. Ивня.  9 мая </a:t>
            </a:r>
            <a:r>
              <a:rPr lang="ru-RU" sz="1400" dirty="0" smtClean="0"/>
              <a:t>2012г</a:t>
            </a:r>
            <a:r>
              <a:rPr lang="ru-RU" sz="1400" dirty="0"/>
              <a:t>.</a:t>
            </a:r>
          </a:p>
          <a:p>
            <a:pPr algn="ctr">
              <a:lnSpc>
                <a:spcPct val="150000"/>
              </a:lnSpc>
            </a:pPr>
            <a:r>
              <a:rPr lang="ru-RU" sz="1400" dirty="0"/>
              <a:t>В почетном карауле юнармейцы ВПК «Боец»</a:t>
            </a:r>
            <a:endParaRPr lang="ru-RU" dirty="0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право 5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785813" y="428625"/>
            <a:ext cx="835818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700" i="1"/>
              <a:t>Я отец двоих сыновей, дед двух внуков, задаю себе вопрос: «Много ли современные дети знают о Великой Отечественной войне? Могут ли они в полной мере осознать трагедию, унёсшую десятки миллионов жизней?» Ответ очевиден: «Нет». И не потому, что не хотят, а потому, что не могут представить себе разоренные города и гибель близких людей, грохот орудий и вой сирены. Эти дети родились в другое время. Да и задача у современных детей другая: помнить, знать, уважать то, что было сделано ради жизни на земле, ради мирного неба и счастья родных людей. Ведь нет ничего более ценного, чем человеческая жизнь.</a:t>
            </a:r>
            <a:r>
              <a:rPr lang="ru-RU" sz="1700"/>
              <a:t> </a:t>
            </a:r>
          </a:p>
          <a:p>
            <a:r>
              <a:rPr lang="ru-RU" sz="1700" i="1"/>
              <a:t>Мои внуки, будущие поколения, должны знать, какой ценой досталась победа. </a:t>
            </a:r>
          </a:p>
          <a:p>
            <a:r>
              <a:rPr lang="ru-RU" sz="1700" i="1"/>
              <a:t>В 5 лет мой старший внук Кирилл спросил меня, воевал ли я на войне? </a:t>
            </a:r>
          </a:p>
          <a:p>
            <a:pPr>
              <a:buFontTx/>
              <a:buChar char="-"/>
            </a:pPr>
            <a:r>
              <a:rPr lang="ru-RU" sz="1700" i="1"/>
              <a:t> Нет, - ответил я. </a:t>
            </a:r>
          </a:p>
          <a:p>
            <a:pPr>
              <a:buFontTx/>
              <a:buChar char="-"/>
            </a:pPr>
            <a:r>
              <a:rPr lang="ru-RU" sz="1700" i="1"/>
              <a:t> А почему? </a:t>
            </a:r>
          </a:p>
          <a:p>
            <a:pPr>
              <a:buFontTx/>
              <a:buChar char="-"/>
            </a:pPr>
            <a:r>
              <a:rPr lang="ru-RU" sz="1700" i="1"/>
              <a:t> Потому что меня тогда ещё не было. </a:t>
            </a:r>
          </a:p>
          <a:p>
            <a:r>
              <a:rPr lang="ru-RU" sz="1700" i="1"/>
              <a:t>Прошло немного времени, и однажды, когда мы проезжали мимо панорамы Курская дуга, он снова заговорил о войне, о танке на пьедестале, о Вечном огне, о живых цветах у подножия памятника. И тут я понял, что пора говорить с внуком о том суровом времени и людях той войны.</a:t>
            </a:r>
            <a:endParaRPr lang="ru-RU"/>
          </a:p>
        </p:txBody>
      </p:sp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Стрелка вправо 3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6" descr="http://animo2.ucoz.ru/_ph/36/2/65752235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5313363"/>
            <a:ext cx="2000250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5214938" y="1214438"/>
            <a:ext cx="3643312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700" i="1"/>
              <a:t>Рано или поздно дети узнают, что такое война, оружие, автомат, пушка. Кто-то начинает задавать вопросы, кто-то черпает информацию сам – из фильмов, игр, общения со старшими приятелями. Как объяснить ребёнку – что такое война? Вопрос этот слишком глубокий, философский и не простой. Как не травмировать впечатлительного ребёнка, не напугать – мнительного, не взбудоражить – легко возбудимого?</a:t>
            </a:r>
          </a:p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3" name="Picture 5" descr="D:\Фото и видео\фото с телефона\Фото\Фото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38" y="1071563"/>
            <a:ext cx="3375025" cy="450056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право 4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Фото и видео\фото с телефона\Фото\Фото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9825" y="428625"/>
            <a:ext cx="3641725" cy="485775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3" name="Picture 5" descr="fon_Kurs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00" y="285750"/>
            <a:ext cx="1428750" cy="5732463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</p:spPr>
      </p:pic>
      <p:sp>
        <p:nvSpPr>
          <p:cNvPr id="4" name="Прямоугольник 9"/>
          <p:cNvSpPr>
            <a:spLocks noChangeArrowheads="1"/>
          </p:cNvSpPr>
          <p:nvPr/>
        </p:nvSpPr>
        <p:spPr bwMode="auto">
          <a:xfrm>
            <a:off x="285750" y="428625"/>
            <a:ext cx="335756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i="1" dirty="0"/>
              <a:t>Чтобы пробудить во внуке интерес к теме войны, нужно было показать ему существующие вокруг него свидетельства прошлого. </a:t>
            </a:r>
          </a:p>
          <a:p>
            <a:r>
              <a:rPr lang="ru-RU" sz="1500" i="1" dirty="0"/>
              <a:t>В годы Великой Отечественной войны, </a:t>
            </a:r>
            <a:r>
              <a:rPr lang="ru-RU" sz="1500" i="1" dirty="0" err="1"/>
              <a:t>Белгородчина</a:t>
            </a:r>
            <a:r>
              <a:rPr lang="ru-RU" sz="1500" i="1" dirty="0"/>
              <a:t> являлась ареной ожесточенных сражений , поэтому я принял  решение показать и рассказать  внуку о боях на его малой родине. </a:t>
            </a:r>
            <a:r>
              <a:rPr lang="ru-RU" sz="1500" i="1" dirty="0" smtClean="0"/>
              <a:t>Ведь </a:t>
            </a:r>
            <a:r>
              <a:rPr lang="ru-RU" sz="1500" i="1" dirty="0"/>
              <a:t>в 1943 году гремели бои Курской битвы, завершившиеся победой над врагом и произошло крупнейшее танковое сражение под Прохоровкой. </a:t>
            </a:r>
          </a:p>
          <a:p>
            <a:r>
              <a:rPr lang="ru-RU" sz="1500" i="1" dirty="0"/>
              <a:t>.</a:t>
            </a:r>
          </a:p>
          <a:p>
            <a:endParaRPr lang="ru-RU" sz="1500" i="1" dirty="0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358188" y="6143625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право 5">
            <a:hlinkClick r:id="" action="ppaction://hlinkshowjump?jump=previousslide"/>
          </p:cNvPr>
          <p:cNvSpPr/>
          <p:nvPr/>
        </p:nvSpPr>
        <p:spPr>
          <a:xfrm rot="10800000">
            <a:off x="8001000" y="6143625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>
            <a:hlinkClick r:id="" action="ppaction://hlinkshowjump?jump=nextslide"/>
          </p:cNvPr>
          <p:cNvSpPr/>
          <p:nvPr/>
        </p:nvSpPr>
        <p:spPr>
          <a:xfrm>
            <a:off x="8358187" y="6000750"/>
            <a:ext cx="214313" cy="35406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трелка вправо 2">
            <a:hlinkClick r:id="" action="ppaction://hlinkshowjump?jump=previousslide"/>
          </p:cNvPr>
          <p:cNvSpPr/>
          <p:nvPr/>
        </p:nvSpPr>
        <p:spPr>
          <a:xfrm rot="10800000">
            <a:off x="8000999" y="6000750"/>
            <a:ext cx="214314" cy="35406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57547"/>
            <a:ext cx="4608512" cy="3457041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1907704" y="3869460"/>
            <a:ext cx="6878538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600" dirty="0" smtClean="0"/>
              <a:t>Возвращаясь </a:t>
            </a:r>
            <a:r>
              <a:rPr lang="ru-RU" sz="1600" dirty="0"/>
              <a:t>в группе прикрытия с боевого задания замыкающим, он заметил несколько "</a:t>
            </a:r>
            <a:r>
              <a:rPr lang="ru-RU" sz="1600" dirty="0" err="1"/>
              <a:t>юнкерсов</a:t>
            </a:r>
            <a:r>
              <a:rPr lang="ru-RU" sz="1600" dirty="0"/>
              <a:t>", идущих на наши позиции. Сообщить он не мог: не работала рация. И тогда летчик </a:t>
            </a:r>
            <a:r>
              <a:rPr lang="ru-RU" sz="1600" dirty="0" err="1"/>
              <a:t>Горовец</a:t>
            </a:r>
            <a:r>
              <a:rPr lang="ru-RU" sz="1600" dirty="0"/>
              <a:t>, отстав от группы, бросил свой истребитель в атаку. Девять самолетов в одном бою сбил отважный пилот. Кончились боеприпасы, молчала уже не только рация, но и пушка. На исходе было горючее... Этим воспользовались подоспевшие на выручку "</a:t>
            </a:r>
            <a:r>
              <a:rPr lang="ru-RU" sz="1600" dirty="0" err="1"/>
              <a:t>юнкерсам</a:t>
            </a:r>
            <a:r>
              <a:rPr lang="ru-RU" sz="1600" dirty="0"/>
              <a:t>" истребители врага: фашисты подбили самолет отважного летчика. Это было </a:t>
            </a:r>
            <a:r>
              <a:rPr lang="ru-RU" sz="1600" dirty="0" smtClean="0"/>
              <a:t>6 </a:t>
            </a:r>
            <a:r>
              <a:rPr lang="ru-RU" sz="1600" dirty="0"/>
              <a:t>июля 1943 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23683" y="1196752"/>
            <a:ext cx="24482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На Курской дуге в июле - августе 1943 г. шли упорные бои в воздухе и на земле. Здесь совершил свой бессмертный подвиг гвардии старший лейтенант Александр </a:t>
            </a:r>
            <a:r>
              <a:rPr lang="ru-RU" sz="1600" dirty="0" err="1">
                <a:solidFill>
                  <a:prstClr val="black"/>
                </a:solidFill>
              </a:rPr>
              <a:t>Горовец</a:t>
            </a:r>
            <a:r>
              <a:rPr lang="ru-RU" sz="1600" dirty="0">
                <a:solidFill>
                  <a:prstClr val="black"/>
                </a:solidFill>
              </a:rPr>
              <a:t>, подвиг, равного которому нет в истории войны. </a:t>
            </a:r>
            <a:endParaRPr lang="ru-RU" dirty="0"/>
          </a:p>
        </p:txBody>
      </p:sp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58188" y="6000750"/>
            <a:ext cx="214312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право 4">
            <a:hlinkClick r:id="" action="ppaction://hlinkshowjump?jump=previousslide"/>
          </p:cNvPr>
          <p:cNvSpPr/>
          <p:nvPr/>
        </p:nvSpPr>
        <p:spPr>
          <a:xfrm rot="10800000">
            <a:off x="8001000" y="6000750"/>
            <a:ext cx="214313" cy="357188"/>
          </a:xfrm>
          <a:prstGeom prst="rightArrow">
            <a:avLst>
              <a:gd name="adj1" fmla="val 50000"/>
              <a:gd name="adj2" fmla="val 116667"/>
            </a:avLst>
          </a:prstGeom>
          <a:gradFill flip="none" rotWithShape="1">
            <a:gsLst>
              <a:gs pos="45000">
                <a:srgbClr val="FFC000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>
            <a:solidFill>
              <a:srgbClr val="FF0000">
                <a:alpha val="60000"/>
              </a:srgbClr>
            </a:solidFill>
          </a:ln>
          <a:effectLst>
            <a:outerShdw blurRad="76200" dir="5400000" sx="130000" sy="130000" algn="ctr" rotWithShape="0">
              <a:srgbClr val="FFFF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11" descr="D:\Фото и видео\фото с телефона\Фото\Фото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285728"/>
            <a:ext cx="2925762" cy="390207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8" name="Прямоугольник 13"/>
          <p:cNvSpPr>
            <a:spLocks noChangeArrowheads="1"/>
          </p:cNvSpPr>
          <p:nvPr/>
        </p:nvSpPr>
        <p:spPr bwMode="auto">
          <a:xfrm>
            <a:off x="2000250" y="5357813"/>
            <a:ext cx="6858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Я родился в счастливое, мирное время, но я много слышал о войне. О ней мне много рассказывали мои папа, мама, бабушка и дедушка Ваня.</a:t>
            </a:r>
          </a:p>
        </p:txBody>
      </p:sp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1785938" y="4500563"/>
            <a:ext cx="7072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Посещение памятного мемориала и Вечного огня, где внук узнал, что огонь всегда горит, напоминая людям о тех, кто погиб на войне.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1071546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ndAc>
      <p:stSnd>
        <p:snd r:embed="rId2" name="Алеся - Прости меня дедушка  (audiopoisk.com)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1015</TotalTime>
  <Words>1710</Words>
  <Application>Microsoft Office PowerPoint</Application>
  <PresentationFormat>Экран (4:3)</PresentationFormat>
  <Paragraphs>74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41</cp:revision>
  <dcterms:created xsi:type="dcterms:W3CDTF">2011-12-20T17:37:05Z</dcterms:created>
  <dcterms:modified xsi:type="dcterms:W3CDTF">2013-01-30T18:20:08Z</dcterms:modified>
</cp:coreProperties>
</file>