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55"/>
  </p:notesMasterIdLst>
  <p:sldIdLst>
    <p:sldId id="391" r:id="rId2"/>
    <p:sldId id="395" r:id="rId3"/>
    <p:sldId id="355" r:id="rId4"/>
    <p:sldId id="397" r:id="rId5"/>
    <p:sldId id="259" r:id="rId6"/>
    <p:sldId id="399" r:id="rId7"/>
    <p:sldId id="349" r:id="rId8"/>
    <p:sldId id="267" r:id="rId9"/>
    <p:sldId id="268" r:id="rId10"/>
    <p:sldId id="351" r:id="rId11"/>
    <p:sldId id="381" r:id="rId12"/>
    <p:sldId id="350" r:id="rId13"/>
    <p:sldId id="352" r:id="rId14"/>
    <p:sldId id="340" r:id="rId15"/>
    <p:sldId id="348" r:id="rId16"/>
    <p:sldId id="339" r:id="rId17"/>
    <p:sldId id="336" r:id="rId18"/>
    <p:sldId id="338" r:id="rId19"/>
    <p:sldId id="331" r:id="rId20"/>
    <p:sldId id="335" r:id="rId21"/>
    <p:sldId id="363" r:id="rId22"/>
    <p:sldId id="342" r:id="rId23"/>
    <p:sldId id="346" r:id="rId24"/>
    <p:sldId id="357" r:id="rId25"/>
    <p:sldId id="344" r:id="rId26"/>
    <p:sldId id="347" r:id="rId27"/>
    <p:sldId id="356" r:id="rId28"/>
    <p:sldId id="364" r:id="rId29"/>
    <p:sldId id="353" r:id="rId30"/>
    <p:sldId id="354" r:id="rId31"/>
    <p:sldId id="389" r:id="rId32"/>
    <p:sldId id="366" r:id="rId33"/>
    <p:sldId id="265" r:id="rId34"/>
    <p:sldId id="333" r:id="rId35"/>
    <p:sldId id="334" r:id="rId36"/>
    <p:sldId id="328" r:id="rId37"/>
    <p:sldId id="375" r:id="rId38"/>
    <p:sldId id="310" r:id="rId39"/>
    <p:sldId id="359" r:id="rId40"/>
    <p:sldId id="405" r:id="rId41"/>
    <p:sldId id="284" r:id="rId42"/>
    <p:sldId id="377" r:id="rId43"/>
    <p:sldId id="407" r:id="rId44"/>
    <p:sldId id="409" r:id="rId45"/>
    <p:sldId id="411" r:id="rId46"/>
    <p:sldId id="412" r:id="rId47"/>
    <p:sldId id="418" r:id="rId48"/>
    <p:sldId id="422" r:id="rId49"/>
    <p:sldId id="419" r:id="rId50"/>
    <p:sldId id="260" r:id="rId51"/>
    <p:sldId id="421" r:id="rId52"/>
    <p:sldId id="424" r:id="rId53"/>
    <p:sldId id="379" r:id="rId54"/>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2832" autoAdjust="0"/>
  </p:normalViewPr>
  <p:slideViewPr>
    <p:cSldViewPr>
      <p:cViewPr varScale="1">
        <p:scale>
          <a:sx n="40" d="100"/>
          <a:sy n="40" d="100"/>
        </p:scale>
        <p:origin x="-690"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3A3192-2F6C-44F9-8702-F957FD569F64}" type="datetimeFigureOut">
              <a:rPr lang="ru-RU" smtClean="0"/>
              <a:pPr/>
              <a:t>27.01.2013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2518E9D-3B2F-4408-AA05-C18F22096275}"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2518E9D-3B2F-4408-AA05-C18F22096275}" type="slidenum">
              <a:rPr lang="ru-RU" smtClean="0"/>
              <a:pPr/>
              <a:t>2</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2518E9D-3B2F-4408-AA05-C18F22096275}" type="slidenum">
              <a:rPr lang="ru-RU" smtClean="0"/>
              <a:pPr/>
              <a:t>18</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2518E9D-3B2F-4408-AA05-C18F22096275}" type="slidenum">
              <a:rPr lang="ru-RU" smtClean="0"/>
              <a:pPr/>
              <a:t>24</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2518E9D-3B2F-4408-AA05-C18F22096275}" type="slidenum">
              <a:rPr lang="ru-RU" smtClean="0"/>
              <a:pPr/>
              <a:t>27</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2518E9D-3B2F-4408-AA05-C18F22096275}" type="slidenum">
              <a:rPr lang="ru-RU" smtClean="0"/>
              <a:pPr/>
              <a:t>29</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2518E9D-3B2F-4408-AA05-C18F22096275}" type="slidenum">
              <a:rPr lang="ru-RU" smtClean="0"/>
              <a:pPr/>
              <a:t>42</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2518E9D-3B2F-4408-AA05-C18F22096275}" type="slidenum">
              <a:rPr lang="ru-RU" smtClean="0"/>
              <a:pPr/>
              <a:t>45</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2518E9D-3B2F-4408-AA05-C18F22096275}" type="slidenum">
              <a:rPr lang="ru-RU" smtClean="0"/>
              <a:pPr/>
              <a:t>46</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2518E9D-3B2F-4408-AA05-C18F22096275}" type="slidenum">
              <a:rPr lang="ru-RU" smtClean="0"/>
              <a:pPr/>
              <a:t>51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7EAF463A-BC7C-46EE-9F1E-7F377CCA4891}" type="datetimeFigureOut">
              <a:rPr lang="en-US" smtClean="0"/>
              <a:pPr/>
              <a:t>1/27/2013</a:t>
            </a:fld>
            <a:endParaRPr lang="en-US"/>
          </a:p>
        </p:txBody>
      </p:sp>
      <p:sp>
        <p:nvSpPr>
          <p:cNvPr id="8" name="Нижний колонтитул 7"/>
          <p:cNvSpPr>
            <a:spLocks noGrp="1"/>
          </p:cNvSpPr>
          <p:nvPr>
            <p:ph type="ftr" sz="quarter" idx="11"/>
          </p:nvPr>
        </p:nvSpPr>
        <p:spPr/>
        <p:txBody>
          <a:bodyPr/>
          <a:lstStyle>
            <a:extLst/>
          </a:lstStyle>
          <a:p>
            <a:endParaRPr lang="en-US"/>
          </a:p>
        </p:txBody>
      </p:sp>
      <p:sp>
        <p:nvSpPr>
          <p:cNvPr id="11" name="Номер слайда 10"/>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p:whee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1/27/2013</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p:whee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1/27/2013</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p:whee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1/27/2013</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p:whee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7EAF463A-BC7C-46EE-9F1E-7F377CCA4891}" type="datetimeFigureOut">
              <a:rPr lang="en-US" smtClean="0"/>
              <a:pPr/>
              <a:t>1/27/2013</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p:whee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1/27/2013</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p:whee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7EAF463A-BC7C-46EE-9F1E-7F377CCA4891}" type="datetimeFigureOut">
              <a:rPr lang="en-US" smtClean="0"/>
              <a:pPr/>
              <a:t>1/27/2013</a:t>
            </a:fld>
            <a:endParaRPr lang="en-US"/>
          </a:p>
        </p:txBody>
      </p:sp>
      <p:sp>
        <p:nvSpPr>
          <p:cNvPr id="8" name="Нижний колонтитул 7"/>
          <p:cNvSpPr>
            <a:spLocks noGrp="1"/>
          </p:cNvSpPr>
          <p:nvPr>
            <p:ph type="ftr" sz="quarter" idx="11"/>
          </p:nvPr>
        </p:nvSpPr>
        <p:spPr/>
        <p:txBody>
          <a:bodyPr/>
          <a:lstStyle>
            <a:extLst/>
          </a:lstStyle>
          <a:p>
            <a:endParaRPr lang="en-US"/>
          </a:p>
        </p:txBody>
      </p:sp>
      <p:sp>
        <p:nvSpPr>
          <p:cNvPr id="9" name="Номер слайда 8"/>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p:whee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7EAF463A-BC7C-46EE-9F1E-7F377CCA4891}" type="datetimeFigureOut">
              <a:rPr lang="en-US" smtClean="0"/>
              <a:pPr/>
              <a:t>1/27/2013</a:t>
            </a:fld>
            <a:endParaRPr lang="en-US"/>
          </a:p>
        </p:txBody>
      </p:sp>
      <p:sp>
        <p:nvSpPr>
          <p:cNvPr id="4" name="Нижний колонтитул 3"/>
          <p:cNvSpPr>
            <a:spLocks noGrp="1"/>
          </p:cNvSpPr>
          <p:nvPr>
            <p:ph type="ftr" sz="quarter" idx="11"/>
          </p:nvPr>
        </p:nvSpPr>
        <p:spPr/>
        <p:txBody>
          <a:bodyPr/>
          <a:lstStyle>
            <a:extLst/>
          </a:lstStyle>
          <a:p>
            <a:endParaRPr lang="en-US"/>
          </a:p>
        </p:txBody>
      </p:sp>
      <p:sp>
        <p:nvSpPr>
          <p:cNvPr id="5" name="Номер слайда 4"/>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p:whee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7EAF463A-BC7C-46EE-9F1E-7F377CCA4891}" type="datetimeFigureOut">
              <a:rPr lang="en-US" smtClean="0"/>
              <a:pPr/>
              <a:t>1/27/2013</a:t>
            </a:fld>
            <a:endParaRPr lang="en-US"/>
          </a:p>
        </p:txBody>
      </p:sp>
      <p:sp>
        <p:nvSpPr>
          <p:cNvPr id="3" name="Нижний колонтитул 2"/>
          <p:cNvSpPr>
            <a:spLocks noGrp="1"/>
          </p:cNvSpPr>
          <p:nvPr>
            <p:ph type="ftr" sz="quarter" idx="11"/>
          </p:nvPr>
        </p:nvSpPr>
        <p:spPr/>
        <p:txBody>
          <a:bodyPr/>
          <a:lstStyle>
            <a:extLst/>
          </a:lstStyle>
          <a:p>
            <a:endParaRPr lang="en-US"/>
          </a:p>
        </p:txBody>
      </p:sp>
      <p:sp>
        <p:nvSpPr>
          <p:cNvPr id="4" name="Номер слайда 3"/>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p:whee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1/27/2013</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transition>
    <p:whee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1/27/2013</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transition>
    <p:whee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7EAF463A-BC7C-46EE-9F1E-7F377CCA4891}" type="datetimeFigureOut">
              <a:rPr lang="en-US" smtClean="0"/>
              <a:pPr/>
              <a:t>1/27/2013</a:t>
            </a:fld>
            <a:endParaRPr lang="en-US"/>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US"/>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p:wheel/>
  </p:transition>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hyperlink" Target="http://img3.proshkolu.ru/content/media/pic/std/3000000/2319000/2318915-27aa302b2b506b25.gif"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hyperlink" Target="http://img1.liveinternet.ru/images/attach/c/4/80/471/80471053_51.gif"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img-fotki.yandex.ru/get/5815/134580747.0/0_5fc93_cd550c7b_X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hyperlink" Target="http://img0.liveinternet.ru/images/attach/c/4/81/841/81841886_408810880.gif"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hyperlink" Target="http://static.diary.ru/userdir/9/3/1/6/931605/49384404.gif"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hyperlink" Target="http://img0.liveinternet.ru/images/attach/c/0/36/169/36169908_f046fb965d31.gi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img-fotki.yandex.ru/get/5818/46912807.76/0_87a5b_d6fcd647_X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postcard.ru/pic/holiday_newyear/christmasdreams.jp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amlib.ru/img/j/jana_r/jjana_r-204/snowfall.jpg"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commons.wikimedia.org/wiki/File:P.F._Sokolov_007.jpg?uselang=ru"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cs5498.userapi.com/u5022539/-14/x_ce7e77f2.jpg"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chool2svetyi.ucoz.ru/12/aksakov.pn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hyperlink" Target="http://img1.liveinternet.ru/images/attach/c/0/36/671/36671861_4804730_1192270413_4201241_snow.gif"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hyperlink" Target="http://img01.chitalnya.ru/upload2/274/938803493045270400.gif"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upload.wikimedia.org/wikipedia/commons/2/27/Constantin_Hansen_1836_-_HC_Andersen.jp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content.foto.mail.ru/mail/zayrina_natali/_blogs/i-6799.jpg"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calend.ru/img/user_img/i6/6156.jpg"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www.orenwiki.ru/images/archive/b/b8/20110428052440!Prishvin.jpg"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www.peoples.ru/art/literature/poetry/contemporary/konstantin_balmont/balmont-11052006054911.jpg"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hyperlink" Target="http://static.diary.ru/userdir/9/5/4/3/954303/34860916.jpg"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s007.radikal.ru/i302/1010/6d/06f25f79d69e.jpg"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8" Type="http://schemas.openxmlformats.org/officeDocument/2006/relationships/hyperlink" Target="http://stat11.privet.ru/lr/08138836eee4ef29e9ac1d2d34c8f7ef" TargetMode="External"/><Relationship Id="rId3" Type="http://schemas.openxmlformats.org/officeDocument/2006/relationships/image" Target="../media/image44.jpeg"/><Relationship Id="rId7" Type="http://schemas.openxmlformats.org/officeDocument/2006/relationships/image" Target="../media/image46.jpeg"/><Relationship Id="rId2" Type="http://schemas.openxmlformats.org/officeDocument/2006/relationships/hyperlink" Target="//commons.wikimedia.org/wiki/File:Plastov_portret.jpg?uselang=ru" TargetMode="External"/><Relationship Id="rId1" Type="http://schemas.openxmlformats.org/officeDocument/2006/relationships/slideLayout" Target="../slideLayouts/slideLayout2.xml"/><Relationship Id="rId6" Type="http://schemas.openxmlformats.org/officeDocument/2006/relationships/hyperlink" Target="http://www.baby.ru/storage/f/3/5/4/14095601.792759.jpeg" TargetMode="External"/><Relationship Id="rId11" Type="http://schemas.openxmlformats.org/officeDocument/2006/relationships/image" Target="../media/image48.jpeg"/><Relationship Id="rId5" Type="http://schemas.openxmlformats.org/officeDocument/2006/relationships/image" Target="../media/image45.gif"/><Relationship Id="rId10" Type="http://schemas.openxmlformats.org/officeDocument/2006/relationships/hyperlink" Target="http://perunica.ru/uploads/posts/2009-12/1259954585_letom.-1953-1954-gg.-maslo-xolst.-159x113..jpg" TargetMode="External"/><Relationship Id="rId4" Type="http://schemas.openxmlformats.org/officeDocument/2006/relationships/hyperlink" Target="http://art.1september.ru/2003/06/no06_11.gif" TargetMode="External"/><Relationship Id="rId9" Type="http://schemas.openxmlformats.org/officeDocument/2006/relationships/image" Target="../media/image47.jpeg"/></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4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www.tchaikov.ru/photo8.html" TargetMode="External"/><Relationship Id="rId1" Type="http://schemas.openxmlformats.org/officeDocument/2006/relationships/slideLayout" Target="../slideLayouts/slideLayout7.xml"/><Relationship Id="rId5" Type="http://schemas.openxmlformats.org/officeDocument/2006/relationships/image" Target="../media/image53.jpeg"/><Relationship Id="rId4" Type="http://schemas.openxmlformats.org/officeDocument/2006/relationships/hyperlink" Target="http://www.tchaikov.ru/photo2.html"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fotki.yandex.ru/users/larrisa-m/view/98595/?page=0" TargetMode="Externa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hyperlink" Target="http://upload.wikimedia.org/wikipedia/commons/e/ea/Stpeteconservatory.jpg"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56.jpeg"/><Relationship Id="rId4" Type="http://schemas.openxmlformats.org/officeDocument/2006/relationships/image" Target="../media/image55.jpeg"/></Relationships>
</file>

<file path=ppt/slides/_rels/slide4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4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photos.lifeisphoto.ru/55/0/554259.jpg"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content.foto.mail.ru/mail/naruta-11/58/i-64.jpg"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hyperlink" Target="http://doseng.org/uploads/posts/2008-12/1228515555_01.gif"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img0.liveinternet.ru/images/attach/c/1/55/611/55611301_76.jp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Рисунок 3" descr="D:\data\articles\62\6218\621824\presentation\16.slide.jpg"/>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hee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11619" name="Picture 3" descr="http://img3.proshkolu.ru/content/media/pic/std/3000000/2319000/2318915-27aa302b2b506b25.gif">
            <a:hlinkClick r:id="rId2"/>
          </p:cNvPr>
          <p:cNvPicPr>
            <a:picLocks noChangeAspect="1" noChangeArrowheads="1" noCrop="1"/>
          </p:cNvPicPr>
          <p:nvPr/>
        </p:nvPicPr>
        <p:blipFill>
          <a:blip r:embed="rId3"/>
          <a:srcRect/>
          <a:stretch>
            <a:fillRect/>
          </a:stretch>
        </p:blipFill>
        <p:spPr bwMode="auto">
          <a:xfrm>
            <a:off x="0" y="0"/>
            <a:ext cx="9144000" cy="6858000"/>
          </a:xfrm>
          <a:prstGeom prst="rect">
            <a:avLst/>
          </a:prstGeom>
          <a:noFill/>
        </p:spPr>
      </p:pic>
    </p:spTree>
  </p:cSld>
  <p:clrMapOvr>
    <a:masterClrMapping/>
  </p:clrMapOvr>
  <p:transition>
    <p:whee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Рисунок 1" descr="C:\Documents and Settings\Учитель\Local Settings\Temporary Internet Files\Content.IE5\WXW7WJQX\MPj04337330000[1].jpg"/>
          <p:cNvPicPr>
            <a:picLocks noChangeAspect="1" noChangeArrowheads="1"/>
          </p:cNvPicPr>
          <p:nvPr/>
        </p:nvPicPr>
        <p:blipFill>
          <a:blip r:embed="rId2"/>
          <a:srcRect/>
          <a:stretch>
            <a:fillRect/>
          </a:stretch>
        </p:blipFill>
        <p:spPr bwMode="auto">
          <a:xfrm>
            <a:off x="0" y="0"/>
            <a:ext cx="9144000" cy="6862763"/>
          </a:xfrm>
          <a:prstGeom prst="rect">
            <a:avLst/>
          </a:prstGeom>
          <a:noFill/>
          <a:ln w="9525">
            <a:noFill/>
            <a:miter lim="800000"/>
            <a:headEnd/>
            <a:tailEnd/>
          </a:ln>
        </p:spPr>
      </p:pic>
    </p:spTree>
  </p:cSld>
  <p:clrMapOvr>
    <a:masterClrMapping/>
  </p:clrMapOvr>
  <p:transition>
    <p:whee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smtClean="0"/>
          </a:p>
          <a:p>
            <a:endParaRPr lang="ru-RU" dirty="0" smtClean="0"/>
          </a:p>
          <a:p>
            <a:endParaRPr lang="ru-RU" dirty="0" smtClean="0"/>
          </a:p>
          <a:p>
            <a:endParaRPr lang="ru-RU" dirty="0" smtClean="0"/>
          </a:p>
          <a:p>
            <a:endParaRPr lang="ru-RU" dirty="0" smtClean="0"/>
          </a:p>
          <a:p>
            <a:endParaRPr lang="ru-RU" dirty="0"/>
          </a:p>
        </p:txBody>
      </p:sp>
      <p:pic>
        <p:nvPicPr>
          <p:cNvPr id="112642" name="Picture 2" descr="http://img1.liveinternet.ru/images/attach/c/4/80/471/80471053_51.gif">
            <a:hlinkClick r:id="rId2"/>
          </p:cNvPr>
          <p:cNvPicPr>
            <a:picLocks noChangeAspect="1" noChangeArrowheads="1" noCrop="1"/>
          </p:cNvPicPr>
          <p:nvPr/>
        </p:nvPicPr>
        <p:blipFill>
          <a:blip r:embed="rId3"/>
          <a:srcRect/>
          <a:stretch>
            <a:fillRect/>
          </a:stretch>
        </p:blipFill>
        <p:spPr bwMode="auto">
          <a:xfrm>
            <a:off x="0" y="152400"/>
            <a:ext cx="9144000" cy="6705600"/>
          </a:xfrm>
          <a:prstGeom prst="rect">
            <a:avLst/>
          </a:prstGeom>
          <a:noFill/>
        </p:spPr>
      </p:pic>
    </p:spTree>
  </p:cSld>
  <p:clrMapOvr>
    <a:masterClrMapping/>
  </p:clrMapOvr>
  <p:transition>
    <p:whee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13667" name="Picture 3" descr="http://img-fotki.yandex.ru/get/5815/134580747.0/0_5fc93_cd550c7b_XL">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87043" name="Rectangle 3"/>
          <p:cNvSpPr>
            <a:spLocks noChangeArrowheads="1"/>
          </p:cNvSpPr>
          <p:nvPr/>
        </p:nvSpPr>
        <p:spPr bwMode="auto">
          <a:xfrm>
            <a:off x="3810000" y="1219200"/>
            <a:ext cx="4991912" cy="55399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Он летает белой стаей</a:t>
            </a:r>
            <a:b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br>
            <a: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И сверкает на лету.</a:t>
            </a:r>
            <a:b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br>
            <a: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Он звездой прохладной тает</a:t>
            </a:r>
            <a:b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br>
            <a: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На ладони и во рту.</a:t>
            </a:r>
            <a:endParaRPr kumimoji="0" lang="ru-RU" sz="2800" b="1" i="0" u="none" strike="noStrike" cap="none" normalizeH="0" baseline="0" dirty="0" smtClean="0">
              <a:ln>
                <a:noFill/>
              </a:ln>
              <a:solidFill>
                <a:srgbClr val="C0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Он на солнышке - румяный,</a:t>
            </a:r>
            <a:b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br>
            <a: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Под луной он - </a:t>
            </a:r>
            <a:r>
              <a:rPr kumimoji="0" lang="ru-RU" sz="2800" b="1" i="0" u="none" strike="noStrike" cap="none" normalizeH="0" baseline="0" dirty="0" err="1" smtClean="0">
                <a:ln>
                  <a:noFill/>
                </a:ln>
                <a:solidFill>
                  <a:srgbClr val="C00000"/>
                </a:solidFill>
                <a:effectLst/>
                <a:latin typeface="Calibri" pitchFamily="34" charset="0"/>
                <a:ea typeface="Times New Roman" pitchFamily="18" charset="0"/>
                <a:cs typeface="Times New Roman" pitchFamily="18" charset="0"/>
              </a:rPr>
              <a:t>голубой</a:t>
            </a:r>
            <a: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a:t>
            </a:r>
            <a:b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br>
            <a: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Он за ворот и в карманы</a:t>
            </a:r>
            <a:b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br>
            <a: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Залетает нам с тобой.</a:t>
            </a:r>
            <a:endParaRPr kumimoji="0" lang="ru-RU" sz="2800" b="1" i="0" u="none" strike="noStrike" cap="none" normalizeH="0" baseline="0" dirty="0" smtClean="0">
              <a:ln>
                <a:noFill/>
              </a:ln>
              <a:solidFill>
                <a:srgbClr val="C0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Он и белый, и лохматый,</a:t>
            </a:r>
            <a:b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br>
            <a: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И пушистый, как медведь.</a:t>
            </a:r>
            <a:b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br>
            <a: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Раскидай его лопатой,</a:t>
            </a:r>
            <a:b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br>
            <a:r>
              <a:rPr kumimoji="0" lang="ru-RU" sz="2800" b="1"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Назови его, ответь! </a:t>
            </a:r>
            <a:endParaRPr kumimoji="0" lang="ru-RU" sz="2800" b="1" i="0" u="none" strike="noStrike" cap="none" normalizeH="0" baseline="0" dirty="0" smtClean="0">
              <a:ln>
                <a:noFill/>
              </a:ln>
              <a:solidFill>
                <a:srgbClr val="C0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hee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02403" name="Picture 3" descr="http://img0.liveinternet.ru/images/attach/c/4/81/841/81841886_408810880.gif">
            <a:hlinkClick r:id="rId2"/>
          </p:cNvPr>
          <p:cNvPicPr>
            <a:picLocks noChangeAspect="1" noChangeArrowheads="1" noCrop="1"/>
          </p:cNvPicPr>
          <p:nvPr/>
        </p:nvPicPr>
        <p:blipFill>
          <a:blip r:embed="rId3"/>
          <a:srcRect/>
          <a:stretch>
            <a:fillRect/>
          </a:stretch>
        </p:blipFill>
        <p:spPr bwMode="auto">
          <a:xfrm>
            <a:off x="0" y="0"/>
            <a:ext cx="9144000" cy="6858000"/>
          </a:xfrm>
          <a:prstGeom prst="rect">
            <a:avLst/>
          </a:prstGeom>
          <a:noFill/>
        </p:spPr>
      </p:pic>
      <p:sp>
        <p:nvSpPr>
          <p:cNvPr id="5" name="Прямоугольник 4"/>
          <p:cNvSpPr/>
          <p:nvPr/>
        </p:nvSpPr>
        <p:spPr>
          <a:xfrm>
            <a:off x="2286000" y="381001"/>
            <a:ext cx="6629400" cy="5632311"/>
          </a:xfrm>
          <a:prstGeom prst="rect">
            <a:avLst/>
          </a:prstGeom>
        </p:spPr>
        <p:txBody>
          <a:bodyPr wrap="square">
            <a:spAutoFit/>
          </a:bodyPr>
          <a:lstStyle/>
          <a:p>
            <a:pPr>
              <a:buNone/>
            </a:pPr>
            <a:r>
              <a:rPr lang="ru-RU" sz="3600" b="1" dirty="0" smtClean="0"/>
              <a:t>С неба звёзды падают,</a:t>
            </a:r>
            <a:br>
              <a:rPr lang="ru-RU" sz="3600" b="1" dirty="0" smtClean="0"/>
            </a:br>
            <a:r>
              <a:rPr lang="ru-RU" sz="3600" b="1" dirty="0" smtClean="0"/>
              <a:t>Лягут на поля.</a:t>
            </a:r>
            <a:br>
              <a:rPr lang="ru-RU" sz="3600" b="1" dirty="0" smtClean="0"/>
            </a:br>
            <a:r>
              <a:rPr lang="ru-RU" sz="3600" b="1" dirty="0" smtClean="0"/>
              <a:t>Пусть под ними скроется</a:t>
            </a:r>
            <a:br>
              <a:rPr lang="ru-RU" sz="3600" b="1" dirty="0" smtClean="0"/>
            </a:br>
            <a:r>
              <a:rPr lang="ru-RU" sz="3600" b="1" dirty="0" smtClean="0"/>
              <a:t>Чёрная земля.</a:t>
            </a:r>
            <a:br>
              <a:rPr lang="ru-RU" sz="3600" b="1" dirty="0" smtClean="0"/>
            </a:br>
            <a:r>
              <a:rPr lang="ru-RU" sz="3600" b="1" dirty="0" smtClean="0"/>
              <a:t>Много, много звёздочек</a:t>
            </a:r>
            <a:br>
              <a:rPr lang="ru-RU" sz="3600" b="1" dirty="0" smtClean="0"/>
            </a:br>
            <a:r>
              <a:rPr lang="ru-RU" sz="3600" b="1" dirty="0" smtClean="0"/>
              <a:t>Тонких, как стекло,</a:t>
            </a:r>
            <a:br>
              <a:rPr lang="ru-RU" sz="3600" b="1" dirty="0" smtClean="0"/>
            </a:br>
            <a:r>
              <a:rPr lang="ru-RU" sz="3600" b="1" dirty="0" smtClean="0"/>
              <a:t>Звёздочки холодные,</a:t>
            </a:r>
            <a:br>
              <a:rPr lang="ru-RU" sz="3600" b="1" dirty="0" smtClean="0"/>
            </a:br>
            <a:r>
              <a:rPr lang="ru-RU" sz="3600" b="1" dirty="0" smtClean="0"/>
              <a:t>А земле тепло.</a:t>
            </a:r>
            <a:br>
              <a:rPr lang="ru-RU" sz="3600" b="1" dirty="0" smtClean="0"/>
            </a:br>
            <a:r>
              <a:rPr lang="ru-RU" sz="3600" b="1" dirty="0" smtClean="0"/>
              <a:t>                    (Снежинки) </a:t>
            </a:r>
            <a:endParaRPr lang="ru-RU" sz="3600" b="1" dirty="0"/>
          </a:p>
        </p:txBody>
      </p:sp>
    </p:spTree>
  </p:cSld>
  <p:clrMapOvr>
    <a:masterClrMapping/>
  </p:clrMapOvr>
  <p:transition>
    <p:whee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533400" y="1905000"/>
            <a:ext cx="8229600" cy="4525963"/>
          </a:xfrm>
        </p:spPr>
        <p:txBody>
          <a:bodyPr/>
          <a:lstStyle/>
          <a:p>
            <a:endParaRPr lang="ru-RU"/>
          </a:p>
        </p:txBody>
      </p:sp>
      <p:pic>
        <p:nvPicPr>
          <p:cNvPr id="109571" name="Picture 3" descr="http://static.diary.ru/userdir/9/3/1/6/931605/49384404.gif">
            <a:hlinkClick r:id="rId2"/>
          </p:cNvPr>
          <p:cNvPicPr>
            <a:picLocks noChangeAspect="1" noChangeArrowheads="1" noCrop="1"/>
          </p:cNvPicPr>
          <p:nvPr/>
        </p:nvPicPr>
        <p:blipFill>
          <a:blip r:embed="rId3"/>
          <a:srcRect/>
          <a:stretch>
            <a:fillRect/>
          </a:stretch>
        </p:blipFill>
        <p:spPr bwMode="auto">
          <a:xfrm>
            <a:off x="0" y="0"/>
            <a:ext cx="9144000" cy="6858000"/>
          </a:xfrm>
          <a:prstGeom prst="rect">
            <a:avLst/>
          </a:prstGeom>
          <a:noFill/>
        </p:spPr>
      </p:pic>
      <p:sp>
        <p:nvSpPr>
          <p:cNvPr id="83969" name="Rectangle 1"/>
          <p:cNvSpPr>
            <a:spLocks noChangeArrowheads="1"/>
          </p:cNvSpPr>
          <p:nvPr/>
        </p:nvSpPr>
        <p:spPr bwMode="auto">
          <a:xfrm>
            <a:off x="0" y="0"/>
            <a:ext cx="2416046" cy="86177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555555"/>
                </a:solidFill>
                <a:effectLst/>
                <a:latin typeface="Arial" pitchFamily="34" charset="0"/>
                <a:ea typeface="Times New Roman" pitchFamily="18" charset="0"/>
                <a:cs typeface="Arial" pitchFamily="34" charset="0"/>
              </a:rPr>
              <a:t>Ой, летят-летят снежинки, </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555555"/>
                </a:solidFill>
                <a:effectLst/>
                <a:latin typeface="Arial" pitchFamily="34" charset="0"/>
                <a:ea typeface="Times New Roman" pitchFamily="18" charset="0"/>
                <a:cs typeface="Arial" pitchFamily="34" charset="0"/>
              </a:rPr>
              <a:t>Белоснежные пушинки, </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555555"/>
                </a:solidFill>
                <a:effectLst/>
                <a:latin typeface="Arial" pitchFamily="34" charset="0"/>
                <a:ea typeface="Times New Roman" pitchFamily="18" charset="0"/>
                <a:cs typeface="Arial" pitchFamily="34" charset="0"/>
              </a:rPr>
              <a:t>Это зимушка-зима рукавами повела. </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555555"/>
                </a:solidFill>
                <a:effectLst/>
                <a:latin typeface="Arial" pitchFamily="34" charset="0"/>
                <a:ea typeface="Times New Roman" pitchFamily="18" charset="0"/>
                <a:cs typeface="Arial" pitchFamily="34" charset="0"/>
              </a:rPr>
              <a:t>Все снежинки закружила </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555555"/>
                </a:solidFill>
                <a:effectLst/>
                <a:latin typeface="Arial" pitchFamily="34" charset="0"/>
                <a:ea typeface="Times New Roman" pitchFamily="18" charset="0"/>
                <a:cs typeface="Arial" pitchFamily="34" charset="0"/>
              </a:rPr>
              <a:t>И на скамейку опустила.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3970" name="Rectangle 2"/>
          <p:cNvSpPr>
            <a:spLocks noChangeArrowheads="1"/>
          </p:cNvSpPr>
          <p:nvPr/>
        </p:nvSpPr>
        <p:spPr bwMode="auto">
          <a:xfrm>
            <a:off x="1066800" y="1143001"/>
            <a:ext cx="8382000" cy="6924973"/>
          </a:xfrm>
          <a:prstGeom prst="rect">
            <a:avLst/>
          </a:prstGeom>
          <a:noFill/>
          <a:ln w="9525">
            <a:noFill/>
            <a:miter lim="800000"/>
            <a:headEnd/>
            <a:tailEnd/>
          </a:ln>
          <a:effectLst/>
        </p:spPr>
        <p:txBody>
          <a:bodyPr vert="horz" wrap="square" lIns="91440" tIns="45720" rIns="91440" bIns="45720" numCol="2"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000" b="1" dirty="0" smtClean="0">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000" b="1" dirty="0" smtClean="0">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000" b="1" dirty="0" smtClean="0">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000" b="1" dirty="0" smtClean="0">
              <a:solidFill>
                <a:schemeClr val="bg1"/>
              </a:solidFill>
              <a:latin typeface="Calibri" pitchFamily="34" charset="0"/>
              <a:ea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Карпов А.</a:t>
            </a:r>
            <a:endParaRPr kumimoji="0" lang="ru-RU" sz="28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Снежинку-пелеринку </a:t>
            </a:r>
            <a:endParaRPr kumimoji="0" lang="ru-RU" sz="28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Крахмальной чистоты </a:t>
            </a:r>
            <a:endParaRPr kumimoji="0" lang="ru-RU" sz="28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С   манжета, как соринку, </a:t>
            </a:r>
            <a:endParaRPr kumimoji="0" lang="ru-RU" sz="28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Зря стряхиваешь ты.</a:t>
            </a:r>
            <a:endParaRPr kumimoji="0" lang="ru-RU" sz="28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Она к тебе слетела, </a:t>
            </a:r>
            <a:endParaRPr kumimoji="0" lang="ru-RU" sz="28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Порхая и кружа, - </a:t>
            </a:r>
            <a:endParaRPr kumimoji="0" lang="ru-RU" sz="28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По-девичьи несмело, </a:t>
            </a:r>
            <a:endParaRPr kumimoji="0" lang="ru-RU" sz="28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Как лепесток, свежа. </a:t>
            </a:r>
            <a:endParaRPr kumimoji="0" lang="ru-RU" sz="28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Снежинка-балеринка</a:t>
            </a:r>
            <a:r>
              <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 </a:t>
            </a:r>
            <a:endParaRPr kumimoji="0" lang="ru-RU" sz="28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lang="ru-RU" sz="2800" b="1" dirty="0" smtClean="0">
              <a:solidFill>
                <a:schemeClr val="bg1"/>
              </a:solidFill>
              <a:latin typeface="Calibri" pitchFamily="34"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lang="ru-RU" sz="2800" b="1" dirty="0" smtClean="0">
              <a:solidFill>
                <a:schemeClr val="bg1"/>
              </a:solidFill>
              <a:latin typeface="Calibri" pitchFamily="34"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lang="ru-RU" sz="2800" b="1" dirty="0" smtClean="0">
              <a:solidFill>
                <a:schemeClr val="bg1"/>
              </a:solidFill>
              <a:latin typeface="Calibri" pitchFamily="34"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Изящней не найти, - </a:t>
            </a:r>
            <a:endParaRPr kumimoji="0" lang="ru-RU" sz="28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Как ангела слезинка, </a:t>
            </a:r>
            <a:endParaRPr kumimoji="0" lang="ru-RU" sz="28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Замёрзшая в пути. </a:t>
            </a:r>
            <a:endParaRPr kumimoji="0" lang="ru-RU" sz="28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Твой ангел где-то плачет, </a:t>
            </a:r>
            <a:endParaRPr kumimoji="0" lang="ru-RU" sz="28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В ладони спрятав лик, </a:t>
            </a:r>
            <a:endParaRPr kumimoji="0" lang="ru-RU" sz="28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А жизнь переиначить </a:t>
            </a:r>
            <a:endParaRPr kumimoji="0" lang="ru-RU" sz="28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И нужен только миг.</a:t>
            </a:r>
            <a:endParaRPr kumimoji="0" lang="ru-RU" sz="2800" b="1"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transition>
    <p:whee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99331" name="Picture 3" descr="http://img0.liveinternet.ru/images/attach/c/0/36/169/36169908_f046fb965d31.gif">
            <a:hlinkClick r:id="rId2"/>
          </p:cNvPr>
          <p:cNvPicPr>
            <a:picLocks noChangeAspect="1" noChangeArrowheads="1" noCrop="1"/>
          </p:cNvPicPr>
          <p:nvPr/>
        </p:nvPicPr>
        <p:blipFill>
          <a:blip r:embed="rId3"/>
          <a:srcRect/>
          <a:stretch>
            <a:fillRect/>
          </a:stretch>
        </p:blipFill>
        <p:spPr bwMode="auto">
          <a:xfrm>
            <a:off x="0" y="152400"/>
            <a:ext cx="9144000" cy="6705600"/>
          </a:xfrm>
          <a:prstGeom prst="rect">
            <a:avLst/>
          </a:prstGeom>
          <a:noFill/>
        </p:spPr>
      </p:pic>
      <p:sp>
        <p:nvSpPr>
          <p:cNvPr id="79877" name="Rectangle 5"/>
          <p:cNvSpPr>
            <a:spLocks noChangeArrowheads="1"/>
          </p:cNvSpPr>
          <p:nvPr/>
        </p:nvSpPr>
        <p:spPr bwMode="auto">
          <a:xfrm>
            <a:off x="4038600" y="2286001"/>
            <a:ext cx="51054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На   шапочку  легла снежинка.</a:t>
            </a:r>
            <a:endParaRPr kumimoji="0" lang="ru-RU" sz="32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Она воздушна и легка.</a:t>
            </a:r>
            <a:endParaRPr kumimoji="0" lang="ru-RU" sz="32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Она красива, как картинка.</a:t>
            </a:r>
            <a:endParaRPr kumimoji="0" lang="ru-RU" sz="32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И не растаяла пока.</a:t>
            </a:r>
            <a:endParaRPr kumimoji="0" lang="ru-RU" sz="32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Она - прекраснейшее чудо.</a:t>
            </a:r>
            <a:endParaRPr kumimoji="0" lang="ru-RU" sz="32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И невесомое почти.</a:t>
            </a:r>
            <a:endParaRPr kumimoji="0" lang="ru-RU" sz="32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Ее касаться я не буду –</a:t>
            </a:r>
            <a:endParaRPr kumimoji="0" lang="ru-RU" sz="3200" b="1" i="0" u="none" strike="noStrike" cap="none" normalizeH="0" baseline="0" dirty="0" smtClean="0">
              <a:ln>
                <a:noFill/>
              </a:ln>
              <a:solidFill>
                <a:schemeClr val="bg1"/>
              </a:solidFill>
              <a:effectLst/>
              <a:latin typeface="Calibri" pitchFamily="34" charset="0"/>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bg1"/>
                </a:solidFill>
                <a:effectLst/>
                <a:latin typeface="Calibri" pitchFamily="34" charset="0"/>
                <a:ea typeface="Times New Roman" pitchFamily="18" charset="0"/>
                <a:cs typeface="Calibri" pitchFamily="34" charset="0"/>
              </a:rPr>
              <a:t>Растает от тепла руки...</a:t>
            </a:r>
            <a:r>
              <a:rPr kumimoji="0" lang="ru-RU" sz="3200" b="1" i="0" u="none" strike="noStrike" cap="none" normalizeH="0" baseline="0" dirty="0" smtClean="0">
                <a:ln>
                  <a:noFill/>
                </a:ln>
                <a:solidFill>
                  <a:schemeClr val="bg1"/>
                </a:solidFill>
                <a:effectLst/>
                <a:latin typeface="Arial" pitchFamily="34" charset="0"/>
                <a:cs typeface="Arial" pitchFamily="34" charset="0"/>
              </a:rPr>
              <a:t> </a:t>
            </a:r>
          </a:p>
        </p:txBody>
      </p:sp>
    </p:spTree>
  </p:cSld>
  <p:clrMapOvr>
    <a:masterClrMapping/>
  </p:clrMapOvr>
  <p:transition>
    <p:whee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97283" name="Picture 3" descr="http://img-fotki.yandex.ru/get/5818/46912807.76/0_87a5b_d6fcd647_XL">
            <a:hlinkClick r:id="rId2"/>
          </p:cNvPr>
          <p:cNvPicPr>
            <a:picLocks noChangeAspect="1" noChangeArrowheads="1"/>
          </p:cNvPicPr>
          <p:nvPr/>
        </p:nvPicPr>
        <p:blipFill>
          <a:blip r:embed="rId3"/>
          <a:srcRect/>
          <a:stretch>
            <a:fillRect/>
          </a:stretch>
        </p:blipFill>
        <p:spPr bwMode="auto">
          <a:xfrm>
            <a:off x="152400" y="-685800"/>
            <a:ext cx="9144000" cy="7543800"/>
          </a:xfrm>
          <a:prstGeom prst="rect">
            <a:avLst/>
          </a:prstGeom>
          <a:noFill/>
        </p:spPr>
      </p:pic>
      <p:sp>
        <p:nvSpPr>
          <p:cNvPr id="80898" name="Rectangle 2"/>
          <p:cNvSpPr>
            <a:spLocks noChangeArrowheads="1"/>
          </p:cNvSpPr>
          <p:nvPr/>
        </p:nvSpPr>
        <p:spPr bwMode="auto">
          <a:xfrm>
            <a:off x="0" y="-990600"/>
            <a:ext cx="45719" cy="270843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И. </a:t>
            </a:r>
            <a:r>
              <a:rPr kumimoji="0" lang="ru-RU" sz="10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Бурсов</a:t>
            </a:r>
            <a:endParaRPr kumimoji="0" lang="ru-RU"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Снежинки</a:t>
            </a:r>
            <a:endParaRPr kumimoji="0" lang="ru-RU" sz="1100" b="0" i="0" u="none" strike="noStrike" cap="none" normalizeH="0" baseline="0" dirty="0" smtClean="0">
              <a:ln>
                <a:noFill/>
              </a:ln>
              <a:solidFill>
                <a:schemeClr val="tx1"/>
              </a:solidFill>
              <a:effectLst/>
              <a:latin typeface="Arial" pitchFamily="34" charset="0"/>
              <a:cs typeface="Arial" pitchFamily="34" charset="0"/>
            </a:endParaRPr>
          </a:p>
        </p:txBody>
      </p:sp>
      <p:sp>
        <p:nvSpPr>
          <p:cNvPr id="80900"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t>Это что за </a:t>
            </a:r>
            <a:r>
              <a:rPr kumimoji="0" lang="ru-RU" sz="1000" b="0" i="0" u="none" strike="noStrike" cap="none" normalizeH="0" baseline="0" smtClean="0">
                <a:ln>
                  <a:noFill/>
                </a:ln>
                <a:solidFill>
                  <a:srgbClr val="FF0000"/>
                </a:solidFill>
                <a:effectLst/>
                <a:latin typeface="Calibri" pitchFamily="34" charset="0"/>
                <a:ea typeface="Times New Roman" pitchFamily="18" charset="0"/>
                <a:cs typeface="Times New Roman" pitchFamily="18" charset="0"/>
              </a:rPr>
              <a:t>мотылек? </a:t>
            </a:r>
            <a:endParaRPr kumimoji="0" lang="ru-RU" sz="11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smtClean="0">
                <a:ln>
                  <a:noFill/>
                </a:ln>
                <a:solidFill>
                  <a:srgbClr val="FF0000"/>
                </a:solidFill>
                <a:effectLst/>
                <a:latin typeface="Calibri" pitchFamily="34" charset="0"/>
                <a:ea typeface="Times New Roman" pitchFamily="18" charset="0"/>
                <a:cs typeface="Times New Roman" pitchFamily="18" charset="0"/>
              </a:rPr>
              <a:t>Словно белый лепесток.</a:t>
            </a:r>
            <a:endParaRPr kumimoji="0" lang="ru-RU" sz="11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t>На морозе он летает, </a:t>
            </a:r>
            <a:endParaRPr kumimoji="0" lang="ru-RU" sz="11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t>У ежа на лапке тает, </a:t>
            </a:r>
            <a:endParaRPr kumimoji="0" lang="ru-RU" sz="11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t>На березу он присел: </a:t>
            </a:r>
            <a:endParaRPr kumimoji="0" lang="ru-RU" sz="11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t>Дятел чуть его не съел, |</a:t>
            </a:r>
            <a:endParaRPr kumimoji="0" lang="ru-RU" sz="11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t>Зайке на ухо прилег </a:t>
            </a:r>
            <a:endParaRPr kumimoji="0" lang="ru-RU" sz="11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t>Этот чудо-мотылек. </a:t>
            </a:r>
            <a:endParaRPr kumimoji="0" lang="ru-RU" sz="11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t>К рыжей белке заглянул </a:t>
            </a:r>
            <a:endParaRPr kumimoji="0" lang="ru-RU" sz="11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t>И за елку упорхнул. </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80901" name="Rectangle 5"/>
          <p:cNvSpPr>
            <a:spLocks noChangeArrowheads="1"/>
          </p:cNvSpPr>
          <p:nvPr/>
        </p:nvSpPr>
        <p:spPr bwMode="auto">
          <a:xfrm>
            <a:off x="685800" y="0"/>
            <a:ext cx="8077200" cy="6555641"/>
          </a:xfrm>
          <a:prstGeom prst="rect">
            <a:avLst/>
          </a:prstGeom>
          <a:noFill/>
          <a:ln w="9525">
            <a:noFill/>
            <a:miter lim="800000"/>
            <a:headEnd/>
            <a:tailEnd/>
          </a:ln>
          <a:effectLst/>
        </p:spPr>
        <p:txBody>
          <a:bodyPr vert="horz" wrap="square" lIns="91440" tIns="45720" rIns="91440" bIns="45720" numCol="2"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B0F0"/>
                </a:solidFill>
                <a:effectLst/>
                <a:latin typeface="Calibri" pitchFamily="34" charset="0"/>
                <a:ea typeface="Times New Roman" pitchFamily="18" charset="0"/>
                <a:cs typeface="Times New Roman" pitchFamily="18" charset="0"/>
              </a:rPr>
              <a:t>Это что за мотылек? </a:t>
            </a:r>
            <a:endParaRPr kumimoji="0" lang="ru-RU" sz="2800" b="1" i="0" u="none" strike="noStrike" cap="none" normalizeH="0" baseline="0" dirty="0" smtClean="0">
              <a:ln>
                <a:noFill/>
              </a:ln>
              <a:solidFill>
                <a:srgbClr val="00B0F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B0F0"/>
                </a:solidFill>
                <a:effectLst/>
                <a:latin typeface="Calibri" pitchFamily="34" charset="0"/>
                <a:ea typeface="Times New Roman" pitchFamily="18" charset="0"/>
                <a:cs typeface="Times New Roman" pitchFamily="18" charset="0"/>
              </a:rPr>
              <a:t>Словно белый лепесток.</a:t>
            </a:r>
            <a:endParaRPr kumimoji="0" lang="ru-RU" sz="2800" b="1" i="0" u="none" strike="noStrike" cap="none" normalizeH="0" baseline="0" dirty="0" smtClean="0">
              <a:ln>
                <a:noFill/>
              </a:ln>
              <a:solidFill>
                <a:srgbClr val="00B0F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B0F0"/>
                </a:solidFill>
                <a:effectLst/>
                <a:latin typeface="Calibri" pitchFamily="34" charset="0"/>
                <a:ea typeface="Times New Roman" pitchFamily="18" charset="0"/>
                <a:cs typeface="Times New Roman" pitchFamily="18" charset="0"/>
              </a:rPr>
              <a:t>На морозе он летает, </a:t>
            </a:r>
            <a:endParaRPr kumimoji="0" lang="ru-RU" sz="2800" b="1" i="0" u="none" strike="noStrike" cap="none" normalizeH="0" baseline="0" dirty="0" smtClean="0">
              <a:ln>
                <a:noFill/>
              </a:ln>
              <a:solidFill>
                <a:srgbClr val="00B0F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B0F0"/>
                </a:solidFill>
                <a:effectLst/>
                <a:latin typeface="Calibri" pitchFamily="34" charset="0"/>
                <a:ea typeface="Times New Roman" pitchFamily="18" charset="0"/>
                <a:cs typeface="Times New Roman" pitchFamily="18" charset="0"/>
              </a:rPr>
              <a:t>У ежа на лапке тает, </a:t>
            </a:r>
            <a:endParaRPr kumimoji="0" lang="ru-RU" sz="2800" b="1" i="0" u="none" strike="noStrike" cap="none" normalizeH="0" baseline="0" dirty="0" smtClean="0">
              <a:ln>
                <a:noFill/>
              </a:ln>
              <a:solidFill>
                <a:srgbClr val="00B0F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B0F0"/>
                </a:solidFill>
                <a:effectLst/>
                <a:latin typeface="Calibri" pitchFamily="34" charset="0"/>
                <a:ea typeface="Times New Roman" pitchFamily="18" charset="0"/>
                <a:cs typeface="Times New Roman" pitchFamily="18" charset="0"/>
              </a:rPr>
              <a:t>На березу он присел: </a:t>
            </a:r>
            <a:endParaRPr kumimoji="0" lang="ru-RU" sz="2800" b="1" i="0" u="none" strike="noStrike" cap="none" normalizeH="0" baseline="0" dirty="0" smtClean="0">
              <a:ln>
                <a:noFill/>
              </a:ln>
              <a:solidFill>
                <a:srgbClr val="00B0F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B0F0"/>
                </a:solidFill>
                <a:effectLst/>
                <a:latin typeface="Calibri" pitchFamily="34" charset="0"/>
                <a:ea typeface="Times New Roman" pitchFamily="18" charset="0"/>
                <a:cs typeface="Times New Roman" pitchFamily="18" charset="0"/>
              </a:rPr>
              <a:t>Дятел чуть его не съел, |</a:t>
            </a:r>
            <a:endParaRPr kumimoji="0" lang="ru-RU" sz="2800" b="1" i="0" u="none" strike="noStrike" cap="none" normalizeH="0" baseline="0" dirty="0" smtClean="0">
              <a:ln>
                <a:noFill/>
              </a:ln>
              <a:solidFill>
                <a:srgbClr val="00B0F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B0F0"/>
                </a:solidFill>
                <a:effectLst/>
                <a:latin typeface="Calibri" pitchFamily="34" charset="0"/>
                <a:ea typeface="Times New Roman" pitchFamily="18" charset="0"/>
                <a:cs typeface="Times New Roman" pitchFamily="18" charset="0"/>
              </a:rPr>
              <a:t>Зайке на ухо прилег </a:t>
            </a:r>
            <a:endParaRPr kumimoji="0" lang="ru-RU" sz="2800" b="1" i="0" u="none" strike="noStrike" cap="none" normalizeH="0" baseline="0" dirty="0" smtClean="0">
              <a:ln>
                <a:noFill/>
              </a:ln>
              <a:solidFill>
                <a:srgbClr val="00B0F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B0F0"/>
                </a:solidFill>
                <a:effectLst/>
                <a:latin typeface="Calibri" pitchFamily="34" charset="0"/>
                <a:ea typeface="Times New Roman" pitchFamily="18" charset="0"/>
                <a:cs typeface="Times New Roman" pitchFamily="18" charset="0"/>
              </a:rPr>
              <a:t>Этот чудо-мотылек. </a:t>
            </a:r>
            <a:endParaRPr kumimoji="0" lang="ru-RU" sz="2800" b="1" i="0" u="none" strike="noStrike" cap="none" normalizeH="0" baseline="0" dirty="0" smtClean="0">
              <a:ln>
                <a:noFill/>
              </a:ln>
              <a:solidFill>
                <a:srgbClr val="00B0F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B0F0"/>
                </a:solidFill>
                <a:effectLst/>
                <a:latin typeface="Calibri" pitchFamily="34" charset="0"/>
                <a:ea typeface="Times New Roman" pitchFamily="18" charset="0"/>
                <a:cs typeface="Times New Roman" pitchFamily="18" charset="0"/>
              </a:rPr>
              <a:t>К рыжей белке заглянул </a:t>
            </a:r>
            <a:endParaRPr kumimoji="0" lang="ru-RU" sz="2800" b="1" i="0" u="none" strike="noStrike" cap="none" normalizeH="0" baseline="0" dirty="0" smtClean="0">
              <a:ln>
                <a:noFill/>
              </a:ln>
              <a:solidFill>
                <a:srgbClr val="00B0F0"/>
              </a:solidFill>
              <a:effectLst/>
              <a:latin typeface="Arial" pitchFamily="34" charset="0"/>
              <a:cs typeface="Arial" pitchFamily="34" charset="0"/>
            </a:endParaRPr>
          </a:p>
          <a:p>
            <a:r>
              <a:rPr kumimoji="0" lang="ru-RU" sz="2800" b="1" i="0" u="none" strike="noStrike" cap="none" normalizeH="0" baseline="0" dirty="0" smtClean="0">
                <a:ln>
                  <a:noFill/>
                </a:ln>
                <a:solidFill>
                  <a:srgbClr val="00B0F0"/>
                </a:solidFill>
                <a:effectLst/>
                <a:latin typeface="Calibri" pitchFamily="34" charset="0"/>
                <a:ea typeface="Times New Roman" pitchFamily="18" charset="0"/>
                <a:cs typeface="Times New Roman" pitchFamily="18" charset="0"/>
              </a:rPr>
              <a:t>И за елку упорхнул. </a:t>
            </a:r>
            <a:r>
              <a:rPr lang="ru-RU" sz="2800" b="1" dirty="0" smtClean="0">
                <a:solidFill>
                  <a:srgbClr val="00B0F0"/>
                </a:solidFill>
              </a:rPr>
              <a:t>Весело смеется, </a:t>
            </a:r>
          </a:p>
          <a:p>
            <a:r>
              <a:rPr lang="ru-RU" sz="2800" b="1" dirty="0" smtClean="0">
                <a:solidFill>
                  <a:srgbClr val="00B0F0"/>
                </a:solidFill>
              </a:rPr>
              <a:t>Над сугробом вьется. </a:t>
            </a:r>
          </a:p>
          <a:p>
            <a:r>
              <a:rPr lang="ru-RU" sz="2800" b="1" dirty="0" smtClean="0">
                <a:solidFill>
                  <a:srgbClr val="00B0F0"/>
                </a:solidFill>
              </a:rPr>
              <a:t>И вот уже их стайка. </a:t>
            </a:r>
          </a:p>
          <a:p>
            <a:r>
              <a:rPr lang="ru-RU" sz="2800" b="1" dirty="0" smtClean="0">
                <a:solidFill>
                  <a:srgbClr val="00B0F0"/>
                </a:solidFill>
              </a:rPr>
              <a:t>А ну, давай, поймай-ка! </a:t>
            </a:r>
          </a:p>
          <a:p>
            <a:r>
              <a:rPr lang="ru-RU" sz="2800" b="1" dirty="0" smtClean="0">
                <a:solidFill>
                  <a:srgbClr val="00B0F0"/>
                </a:solidFill>
              </a:rPr>
              <a:t>Веселые пушинки, </a:t>
            </a:r>
          </a:p>
          <a:p>
            <a:r>
              <a:rPr lang="ru-RU" sz="2800" b="1" dirty="0" smtClean="0">
                <a:solidFill>
                  <a:srgbClr val="00B0F0"/>
                </a:solidFill>
              </a:rPr>
              <a:t>Да это же снежинки!</a:t>
            </a:r>
          </a:p>
          <a:p>
            <a:r>
              <a:rPr lang="ru-RU" sz="2800" b="1" dirty="0" smtClean="0">
                <a:solidFill>
                  <a:srgbClr val="00B0F0"/>
                </a:solidFill>
              </a:rPr>
              <a:t>Весело смеется, </a:t>
            </a:r>
          </a:p>
          <a:p>
            <a:r>
              <a:rPr lang="ru-RU" sz="2800" b="1" dirty="0" smtClean="0">
                <a:solidFill>
                  <a:srgbClr val="00B0F0"/>
                </a:solidFill>
              </a:rPr>
              <a:t>Над сугробом вьется. </a:t>
            </a:r>
          </a:p>
          <a:p>
            <a:r>
              <a:rPr lang="ru-RU" sz="2800" b="1" dirty="0" smtClean="0">
                <a:solidFill>
                  <a:srgbClr val="00B0F0"/>
                </a:solidFill>
              </a:rPr>
              <a:t>И вот уже их стайка. </a:t>
            </a:r>
          </a:p>
          <a:p>
            <a:endParaRPr lang="ru-RU" sz="2800" b="1" dirty="0" smtClean="0">
              <a:solidFill>
                <a:srgbClr val="00B0F0"/>
              </a:solidFill>
            </a:endParaRPr>
          </a:p>
          <a:p>
            <a:r>
              <a:rPr lang="ru-RU" sz="2800" b="1" dirty="0" smtClean="0">
                <a:solidFill>
                  <a:srgbClr val="00B0F0"/>
                </a:solidFill>
              </a:rPr>
              <a:t>А ну, давай, поймай-ка! </a:t>
            </a:r>
          </a:p>
          <a:p>
            <a:endParaRPr lang="ru-RU" sz="2800" b="1" dirty="0" smtClean="0">
              <a:solidFill>
                <a:srgbClr val="00B0F0"/>
              </a:solidFill>
            </a:endParaRPr>
          </a:p>
          <a:p>
            <a:r>
              <a:rPr lang="ru-RU" sz="2800" b="1" dirty="0" smtClean="0">
                <a:solidFill>
                  <a:srgbClr val="00B0F0"/>
                </a:solidFill>
              </a:rPr>
              <a:t>Веселые пушинки, </a:t>
            </a:r>
          </a:p>
          <a:p>
            <a:r>
              <a:rPr lang="ru-RU" sz="2800" b="1" dirty="0" smtClean="0">
                <a:solidFill>
                  <a:srgbClr val="00B0F0"/>
                </a:solidFill>
              </a:rPr>
              <a:t>Да это же снежинки!</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4000" b="0" i="0" u="none" strike="noStrike" cap="none" normalizeH="0" baseline="0" dirty="0" smtClean="0">
              <a:ln>
                <a:noFill/>
              </a:ln>
              <a:solidFill>
                <a:srgbClr val="0070C0"/>
              </a:solidFill>
              <a:effectLst/>
              <a:latin typeface="Arial" pitchFamily="34" charset="0"/>
              <a:cs typeface="Arial" pitchFamily="34" charset="0"/>
            </a:endParaRPr>
          </a:p>
        </p:txBody>
      </p:sp>
    </p:spTree>
  </p:cSld>
  <p:clrMapOvr>
    <a:masterClrMapping/>
  </p:clrMapOvr>
  <p:transition>
    <p:whee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00354" name="Picture 2" descr="http://www.postcard.ru/pic/holiday_newyear/christmasdreams.jpg">
            <a:hlinkClick r:id="rId3"/>
          </p:cNvPr>
          <p:cNvPicPr>
            <a:picLocks noChangeAspect="1" noChangeArrowheads="1"/>
          </p:cNvPicPr>
          <p:nvPr/>
        </p:nvPicPr>
        <p:blipFill>
          <a:blip r:embed="rId4"/>
          <a:srcRect/>
          <a:stretch>
            <a:fillRect/>
          </a:stretch>
        </p:blipFill>
        <p:spPr bwMode="auto">
          <a:xfrm>
            <a:off x="0" y="0"/>
            <a:ext cx="9144000" cy="6858000"/>
          </a:xfrm>
          <a:prstGeom prst="rect">
            <a:avLst/>
          </a:prstGeom>
          <a:noFill/>
        </p:spPr>
      </p:pic>
      <p:sp>
        <p:nvSpPr>
          <p:cNvPr id="5" name="Прямоугольник 4"/>
          <p:cNvSpPr/>
          <p:nvPr/>
        </p:nvSpPr>
        <p:spPr>
          <a:xfrm>
            <a:off x="2286000" y="990600"/>
            <a:ext cx="6629400" cy="5509200"/>
          </a:xfrm>
          <a:prstGeom prst="rect">
            <a:avLst/>
          </a:prstGeom>
        </p:spPr>
        <p:txBody>
          <a:bodyPr wrap="square">
            <a:spAutoFit/>
          </a:bodyPr>
          <a:lstStyle/>
          <a:p>
            <a:r>
              <a:rPr lang="ru-RU" sz="3200" b="1" dirty="0" smtClean="0">
                <a:solidFill>
                  <a:schemeClr val="bg1"/>
                </a:solidFill>
              </a:rPr>
              <a:t>И. </a:t>
            </a:r>
            <a:r>
              <a:rPr lang="ru-RU" sz="3200" b="1" dirty="0" err="1" smtClean="0">
                <a:solidFill>
                  <a:schemeClr val="bg1"/>
                </a:solidFill>
              </a:rPr>
              <a:t>Бурсов</a:t>
            </a:r>
            <a:endParaRPr lang="ru-RU" sz="3200" b="1" dirty="0" smtClean="0">
              <a:solidFill>
                <a:schemeClr val="bg1"/>
              </a:solidFill>
            </a:endParaRPr>
          </a:p>
          <a:p>
            <a:r>
              <a:rPr lang="ru-RU" sz="3200" b="1" dirty="0" smtClean="0">
                <a:solidFill>
                  <a:schemeClr val="bg1"/>
                </a:solidFill>
              </a:rPr>
              <a:t>Снежинки</a:t>
            </a:r>
          </a:p>
          <a:p>
            <a:r>
              <a:rPr lang="ru-RU" sz="3200" b="1" dirty="0" smtClean="0">
                <a:solidFill>
                  <a:schemeClr val="bg1"/>
                </a:solidFill>
              </a:rPr>
              <a:t>Легкие, крылатые,</a:t>
            </a:r>
            <a:br>
              <a:rPr lang="ru-RU" sz="3200" b="1" dirty="0" smtClean="0">
                <a:solidFill>
                  <a:schemeClr val="bg1"/>
                </a:solidFill>
              </a:rPr>
            </a:br>
            <a:r>
              <a:rPr lang="ru-RU" sz="3200" b="1" dirty="0" smtClean="0">
                <a:solidFill>
                  <a:schemeClr val="bg1"/>
                </a:solidFill>
              </a:rPr>
              <a:t>Как ночные бабочки,</a:t>
            </a:r>
            <a:br>
              <a:rPr lang="ru-RU" sz="3200" b="1" dirty="0" smtClean="0">
                <a:solidFill>
                  <a:schemeClr val="bg1"/>
                </a:solidFill>
              </a:rPr>
            </a:br>
            <a:r>
              <a:rPr lang="ru-RU" sz="3200" b="1" dirty="0" smtClean="0">
                <a:solidFill>
                  <a:schemeClr val="bg1"/>
                </a:solidFill>
              </a:rPr>
              <a:t>Кружатся, кружатся</a:t>
            </a:r>
            <a:br>
              <a:rPr lang="ru-RU" sz="3200" b="1" dirty="0" smtClean="0">
                <a:solidFill>
                  <a:schemeClr val="bg1"/>
                </a:solidFill>
              </a:rPr>
            </a:br>
            <a:r>
              <a:rPr lang="ru-RU" sz="3200" b="1" dirty="0" smtClean="0">
                <a:solidFill>
                  <a:schemeClr val="bg1"/>
                </a:solidFill>
              </a:rPr>
              <a:t>Над столом у лампочки.</a:t>
            </a:r>
          </a:p>
          <a:p>
            <a:r>
              <a:rPr lang="ru-RU" sz="3200" b="1" dirty="0" smtClean="0">
                <a:solidFill>
                  <a:schemeClr val="bg1"/>
                </a:solidFill>
              </a:rPr>
              <a:t> </a:t>
            </a:r>
          </a:p>
          <a:p>
            <a:r>
              <a:rPr lang="ru-RU" sz="3200" b="1" dirty="0" smtClean="0">
                <a:solidFill>
                  <a:schemeClr val="bg1"/>
                </a:solidFill>
              </a:rPr>
              <a:t>Собрались на огонек.</a:t>
            </a:r>
            <a:br>
              <a:rPr lang="ru-RU" sz="3200" b="1" dirty="0" smtClean="0">
                <a:solidFill>
                  <a:schemeClr val="bg1"/>
                </a:solidFill>
              </a:rPr>
            </a:br>
            <a:r>
              <a:rPr lang="ru-RU" sz="3200" b="1" dirty="0" smtClean="0">
                <a:solidFill>
                  <a:schemeClr val="bg1"/>
                </a:solidFill>
              </a:rPr>
              <a:t>А куда им деться?</a:t>
            </a:r>
            <a:br>
              <a:rPr lang="ru-RU" sz="3200" b="1" dirty="0" smtClean="0">
                <a:solidFill>
                  <a:schemeClr val="bg1"/>
                </a:solidFill>
              </a:rPr>
            </a:br>
            <a:r>
              <a:rPr lang="ru-RU" sz="3200" b="1" dirty="0" smtClean="0">
                <a:solidFill>
                  <a:schemeClr val="bg1"/>
                </a:solidFill>
              </a:rPr>
              <a:t>Им ведь тоже, ледяным,</a:t>
            </a:r>
            <a:br>
              <a:rPr lang="ru-RU" sz="3200" b="1" dirty="0" smtClean="0">
                <a:solidFill>
                  <a:schemeClr val="bg1"/>
                </a:solidFill>
              </a:rPr>
            </a:br>
            <a:r>
              <a:rPr lang="ru-RU" sz="3200" b="1" dirty="0" smtClean="0">
                <a:solidFill>
                  <a:schemeClr val="bg1"/>
                </a:solidFill>
              </a:rPr>
              <a:t>Хочется погреться.</a:t>
            </a:r>
            <a:endParaRPr lang="ru-RU" sz="3200" b="1" dirty="0">
              <a:solidFill>
                <a:schemeClr val="bg1"/>
              </a:solidFill>
            </a:endParaRPr>
          </a:p>
        </p:txBody>
      </p:sp>
    </p:spTree>
  </p:cSld>
  <p:clrMapOvr>
    <a:masterClrMapping/>
  </p:clrMapOvr>
  <p:transition>
    <p:whee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H="1">
            <a:off x="9098280" y="-761999"/>
            <a:ext cx="45719" cy="228600"/>
          </a:xfrm>
        </p:spPr>
        <p:txBody>
          <a:bodyPr>
            <a:normAutofit fontScale="90000"/>
          </a:bodyPr>
          <a:lstStyle/>
          <a:p>
            <a:r>
              <a:rPr lang="ru-RU" dirty="0" smtClean="0"/>
              <a:t>  </a:t>
            </a:r>
            <a:endParaRPr lang="ru-RU" dirty="0"/>
          </a:p>
        </p:txBody>
      </p:sp>
      <p:sp>
        <p:nvSpPr>
          <p:cNvPr id="3" name="Содержимое 2"/>
          <p:cNvSpPr>
            <a:spLocks noGrp="1"/>
          </p:cNvSpPr>
          <p:nvPr>
            <p:ph idx="1"/>
          </p:nvPr>
        </p:nvSpPr>
        <p:spPr/>
        <p:txBody>
          <a:bodyPr/>
          <a:lstStyle/>
          <a:p>
            <a:endParaRPr lang="ru-RU" dirty="0"/>
          </a:p>
        </p:txBody>
      </p:sp>
      <p:pic>
        <p:nvPicPr>
          <p:cNvPr id="87042" name="Picture 2" descr="http://dl3.glitter-graphics.net/pub/1482/1482213fnpgr37m5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68609" name="Rectangle 1"/>
          <p:cNvSpPr>
            <a:spLocks noChangeArrowheads="1"/>
          </p:cNvSpPr>
          <p:nvPr/>
        </p:nvSpPr>
        <p:spPr bwMode="auto">
          <a:xfrm>
            <a:off x="457200" y="0"/>
            <a:ext cx="8077200" cy="1517929"/>
          </a:xfrm>
          <a:prstGeom prst="rect">
            <a:avLst/>
          </a:prstGeom>
          <a:noFill/>
          <a:ln w="9525">
            <a:noFill/>
            <a:miter lim="800000"/>
            <a:headEnd/>
            <a:tailEnd/>
          </a:ln>
          <a:effectLst/>
        </p:spPr>
        <p:txBody>
          <a:bodyPr vert="horz" wrap="square" lIns="91440" tIns="360249" rIns="539580" bIns="45720" numCol="2"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a:r>
            <a:br>
              <a:rPr kumimoji="0" lang="ru-RU" sz="240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b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Прямоугольник 6"/>
          <p:cNvSpPr/>
          <p:nvPr/>
        </p:nvSpPr>
        <p:spPr>
          <a:xfrm flipV="1">
            <a:off x="0" y="-1036318"/>
            <a:ext cx="8534400" cy="369332"/>
          </a:xfrm>
          <a:prstGeom prst="rect">
            <a:avLst/>
          </a:prstGeom>
        </p:spPr>
        <p:txBody>
          <a:bodyPr wrap="square" numCol="2">
            <a:spAutoFit/>
          </a:bodyPr>
          <a:lstStyle/>
          <a:p>
            <a:pPr>
              <a:buNone/>
            </a:pPr>
            <a:r>
              <a:rPr lang="ru-RU" dirty="0" smtClean="0"/>
              <a:t/>
            </a:r>
            <a:br>
              <a:rPr lang="ru-RU" dirty="0" smtClean="0"/>
            </a:br>
            <a:r>
              <a:rPr lang="ru-RU" dirty="0" smtClean="0"/>
              <a:t> </a:t>
            </a:r>
          </a:p>
        </p:txBody>
      </p:sp>
      <p:sp>
        <p:nvSpPr>
          <p:cNvPr id="68610" name="Rectangle 2"/>
          <p:cNvSpPr>
            <a:spLocks noChangeArrowheads="1"/>
          </p:cNvSpPr>
          <p:nvPr/>
        </p:nvSpPr>
        <p:spPr bwMode="auto">
          <a:xfrm>
            <a:off x="838200" y="2438400"/>
            <a:ext cx="8001000"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2400" b="1" i="1"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Хрустальная снежинка парила в небесах,</a:t>
            </a:r>
            <a:br>
              <a:rPr kumimoji="0" lang="ru-RU" sz="2400" b="1" i="1" u="none" strike="noStrike" cap="none" normalizeH="0" baseline="0" dirty="0" smtClean="0">
                <a:ln>
                  <a:noFill/>
                </a:ln>
                <a:solidFill>
                  <a:srgbClr val="FF0000"/>
                </a:solidFill>
                <a:effectLst/>
                <a:latin typeface="Arial" pitchFamily="34" charset="0"/>
                <a:ea typeface="Times New Roman" pitchFamily="18" charset="0"/>
                <a:cs typeface="Arial" pitchFamily="34" charset="0"/>
              </a:rPr>
            </a:br>
            <a:r>
              <a:rPr kumimoji="0" lang="ru-RU" sz="2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Летят подруги рядом, не страшно в облаках,</a:t>
            </a:r>
            <a:br>
              <a:rPr kumimoji="0" lang="ru-RU" sz="2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br>
            <a:r>
              <a:rPr kumimoji="0" lang="ru-RU" sz="2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Одна она - снежинка</a:t>
            </a:r>
            <a:r>
              <a:rPr kumimoji="0" lang="ru-RU" sz="2400" b="1" i="0" u="none" strike="noStrike" cap="none" normalizeH="0" baseline="30000" dirty="0" smtClean="0">
                <a:ln>
                  <a:noFill/>
                </a:ln>
                <a:solidFill>
                  <a:srgbClr val="FF0000"/>
                </a:solidFill>
                <a:effectLst/>
                <a:latin typeface="Arial" pitchFamily="34" charset="0"/>
                <a:ea typeface="Times New Roman" pitchFamily="18" charset="0"/>
                <a:cs typeface="Arial" pitchFamily="34" charset="0"/>
              </a:rPr>
              <a:t>3</a:t>
            </a:r>
            <a:r>
              <a:rPr kumimoji="0" lang="ru-RU" sz="2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а миллионы - снег</a:t>
            </a:r>
            <a:r>
              <a:rPr kumimoji="0" lang="ru-RU" sz="2400" b="1" i="0" u="none" strike="noStrike" cap="none" normalizeH="0" baseline="30000" dirty="0" smtClean="0">
                <a:ln>
                  <a:noFill/>
                </a:ln>
                <a:solidFill>
                  <a:srgbClr val="FF0000"/>
                </a:solidFill>
                <a:effectLst/>
                <a:latin typeface="Arial" pitchFamily="34" charset="0"/>
                <a:ea typeface="Times New Roman" pitchFamily="18" charset="0"/>
                <a:cs typeface="Arial" pitchFamily="34" charset="0"/>
              </a:rPr>
              <a:t>3</a:t>
            </a:r>
            <a:r>
              <a:rPr kumimoji="0" lang="ru-RU" sz="2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t>
            </a:r>
            <a:br>
              <a:rPr kumimoji="0" lang="ru-RU" sz="2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br>
            <a:r>
              <a:rPr kumimoji="0" lang="ru-RU" sz="2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И с высоты небесной стремительный разбег,</a:t>
            </a:r>
            <a:br>
              <a:rPr kumimoji="0" lang="ru-RU" sz="2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br>
            <a:r>
              <a:rPr kumimoji="0" lang="ru-RU" sz="2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Полёт приятен в небе, но скоро на земле</a:t>
            </a:r>
            <a:br>
              <a:rPr kumimoji="0" lang="ru-RU" sz="2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br>
            <a:r>
              <a:rPr kumimoji="0" lang="ru-RU" sz="2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В сугробы превратятся на радость детворе</a:t>
            </a:r>
          </a:p>
          <a:p>
            <a:pPr marL="0" marR="0" lvl="0" indent="0" algn="r"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Ой, летят-летят снежинки, </a:t>
            </a:r>
          </a:p>
          <a:p>
            <a:pPr marL="0" marR="0" lvl="0" indent="0" algn="r"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Белоснежные пушинки, </a:t>
            </a:r>
          </a:p>
          <a:p>
            <a:pPr marL="0" marR="0" lvl="0" indent="0" algn="r"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Это зимушка-зима рукавами повела. </a:t>
            </a:r>
          </a:p>
          <a:p>
            <a:pPr marL="0" marR="0" lvl="0" indent="0" algn="r"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Все снежинки закружила </a:t>
            </a:r>
          </a:p>
          <a:p>
            <a:pPr marL="0" marR="0" lvl="0" indent="0" algn="r"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И на скамейку опустила</a:t>
            </a:r>
            <a:r>
              <a:rPr kumimoji="0" lang="ru-RU" sz="20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t>
            </a:r>
            <a:endParaRPr kumimoji="0" lang="ru-RU" sz="2000" b="1" i="0" u="none" strike="noStrike" cap="none" normalizeH="0" baseline="0" dirty="0" smtClean="0">
              <a:ln>
                <a:noFill/>
              </a:ln>
              <a:solidFill>
                <a:srgbClr val="FF0000"/>
              </a:solidFill>
              <a:effectLst/>
              <a:latin typeface="Arial" pitchFamily="34" charset="0"/>
              <a:cs typeface="Arial" pitchFamily="34" charset="0"/>
            </a:endParaRPr>
          </a:p>
        </p:txBody>
      </p:sp>
    </p:spTree>
  </p:cSld>
  <p:clrMapOvr>
    <a:masterClrMapping/>
  </p:clrMapOvr>
  <p:transition>
    <p:whee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00" name="WordArt 4"/>
          <p:cNvSpPr>
            <a:spLocks noChangeArrowheads="1" noChangeShapeType="1" noTextEdit="1"/>
          </p:cNvSpPr>
          <p:nvPr/>
        </p:nvSpPr>
        <p:spPr bwMode="auto">
          <a:xfrm>
            <a:off x="381000" y="2743200"/>
            <a:ext cx="8324850" cy="2438400"/>
          </a:xfrm>
          <a:prstGeom prst="rect">
            <a:avLst/>
          </a:prstGeom>
        </p:spPr>
        <p:txBody>
          <a:bodyPr wrap="none" fromWordArt="1">
            <a:prstTxWarp prst="textPlain">
              <a:avLst>
                <a:gd name="adj" fmla="val 49760"/>
              </a:avLst>
            </a:prstTxWarp>
          </a:bodyPr>
          <a:lstStyle/>
          <a:p>
            <a:pPr algn="ctr"/>
            <a:r>
              <a:rPr lang="ru-RU" sz="2800" b="1" i="1" kern="10" dirty="0" smtClean="0">
                <a:ln w="9525">
                  <a:solidFill>
                    <a:srgbClr val="000000"/>
                  </a:solidFill>
                  <a:round/>
                  <a:headEnd/>
                  <a:tailEnd/>
                </a:ln>
                <a:solidFill>
                  <a:srgbClr val="FFFFFF"/>
                </a:solidFill>
                <a:effectLst>
                  <a:outerShdw dist="35921" dir="2700000" algn="ctr" rotWithShape="0">
                    <a:srgbClr val="808080">
                      <a:alpha val="80000"/>
                    </a:srgbClr>
                  </a:outerShdw>
                </a:effectLst>
                <a:latin typeface="Arial"/>
                <a:cs typeface="Arial"/>
              </a:rPr>
              <a:t>Я  РАДА ВИДЕТЬ КАЖДОГО ИЗ ВАС</a:t>
            </a:r>
            <a:r>
              <a:rPr lang="ru-RU" sz="2800" b="1" i="1" kern="10" dirty="0">
                <a:ln w="9525">
                  <a:solidFill>
                    <a:srgbClr val="000000"/>
                  </a:solidFill>
                  <a:round/>
                  <a:headEnd/>
                  <a:tailEnd/>
                </a:ln>
                <a:solidFill>
                  <a:srgbClr val="FFFFFF"/>
                </a:solidFill>
                <a:effectLst>
                  <a:outerShdw dist="35921" dir="2700000" algn="ctr" rotWithShape="0">
                    <a:srgbClr val="808080">
                      <a:alpha val="80000"/>
                    </a:srgbClr>
                  </a:outerShdw>
                </a:effectLst>
                <a:latin typeface="Arial"/>
                <a:cs typeface="Arial"/>
              </a:rPr>
              <a:t>,</a:t>
            </a:r>
          </a:p>
          <a:p>
            <a:pPr algn="ctr"/>
            <a:r>
              <a:rPr lang="ru-RU" sz="2800" b="1" i="1" kern="10" dirty="0">
                <a:ln w="9525">
                  <a:solidFill>
                    <a:srgbClr val="000000"/>
                  </a:solidFill>
                  <a:round/>
                  <a:headEnd/>
                  <a:tailEnd/>
                </a:ln>
                <a:solidFill>
                  <a:srgbClr val="FFFFFF"/>
                </a:solidFill>
                <a:effectLst>
                  <a:outerShdw dist="35921" dir="2700000" algn="ctr" rotWithShape="0">
                    <a:srgbClr val="808080">
                      <a:alpha val="80000"/>
                    </a:srgbClr>
                  </a:outerShdw>
                </a:effectLst>
                <a:latin typeface="Arial"/>
                <a:cs typeface="Arial"/>
              </a:rPr>
              <a:t>И ПУСТЬ ЗИМА ПРОХЛАДОЙ В ОКНА ДЫШИТ,</a:t>
            </a:r>
          </a:p>
          <a:p>
            <a:pPr algn="ctr"/>
            <a:r>
              <a:rPr lang="ru-RU" sz="2800" b="1" i="1" kern="10" dirty="0">
                <a:ln w="9525">
                  <a:solidFill>
                    <a:srgbClr val="000000"/>
                  </a:solidFill>
                  <a:round/>
                  <a:headEnd/>
                  <a:tailEnd/>
                </a:ln>
                <a:solidFill>
                  <a:srgbClr val="FFFFFF"/>
                </a:solidFill>
                <a:effectLst>
                  <a:outerShdw dist="35921" dir="2700000" algn="ctr" rotWithShape="0">
                    <a:srgbClr val="808080">
                      <a:alpha val="80000"/>
                    </a:srgbClr>
                  </a:outerShdw>
                </a:effectLst>
                <a:latin typeface="Arial"/>
                <a:cs typeface="Arial"/>
              </a:rPr>
              <a:t>НАМ БУДЕТ ЗДЕСЬ УЮТНО,  ВЕДЬ НАШ КЛАССС</a:t>
            </a:r>
          </a:p>
          <a:p>
            <a:pPr algn="ctr"/>
            <a:r>
              <a:rPr lang="ru-RU" sz="2800" b="1" i="1" kern="10" dirty="0">
                <a:ln w="9525">
                  <a:solidFill>
                    <a:srgbClr val="000000"/>
                  </a:solidFill>
                  <a:round/>
                  <a:headEnd/>
                  <a:tailEnd/>
                </a:ln>
                <a:solidFill>
                  <a:srgbClr val="FFFFFF"/>
                </a:solidFill>
                <a:effectLst>
                  <a:outerShdw dist="35921" dir="2700000" algn="ctr" rotWithShape="0">
                    <a:srgbClr val="808080">
                      <a:alpha val="80000"/>
                    </a:srgbClr>
                  </a:outerShdw>
                </a:effectLst>
                <a:latin typeface="Arial"/>
                <a:cs typeface="Arial"/>
              </a:rPr>
              <a:t>ДРУГ ДРУГА ЛЮБИТ, ЧУВСТВУЕТ И СЛЫШИТ!</a:t>
            </a:r>
          </a:p>
        </p:txBody>
      </p:sp>
      <p:sp>
        <p:nvSpPr>
          <p:cNvPr id="4101" name="Text Box 5"/>
          <p:cNvSpPr txBox="1">
            <a:spLocks noChangeArrowheads="1"/>
          </p:cNvSpPr>
          <p:nvPr/>
        </p:nvSpPr>
        <p:spPr bwMode="auto">
          <a:xfrm>
            <a:off x="1905000" y="685800"/>
            <a:ext cx="5943600" cy="2123658"/>
          </a:xfrm>
          <a:prstGeom prst="rect">
            <a:avLst/>
          </a:prstGeom>
          <a:noFill/>
          <a:ln w="9525">
            <a:noFill/>
            <a:miter lim="800000"/>
            <a:headEnd/>
            <a:tailEnd/>
          </a:ln>
          <a:effectLst/>
        </p:spPr>
        <p:txBody>
          <a:bodyPr wrap="square">
            <a:spAutoFit/>
          </a:bodyPr>
          <a:lstStyle/>
          <a:p>
            <a:pPr algn="ctr">
              <a:spcBef>
                <a:spcPct val="50000"/>
              </a:spcBef>
            </a:pPr>
            <a:r>
              <a:rPr lang="ru-RU" sz="2400" i="1" dirty="0" smtClean="0"/>
              <a:t>Шестнадцатое  ноября.</a:t>
            </a:r>
            <a:endParaRPr lang="ru-RU" sz="2400" i="1" dirty="0"/>
          </a:p>
          <a:p>
            <a:pPr algn="ctr">
              <a:spcBef>
                <a:spcPct val="50000"/>
              </a:spcBef>
            </a:pPr>
            <a:r>
              <a:rPr lang="ru-RU" sz="2400" i="1" dirty="0"/>
              <a:t>Классная работа</a:t>
            </a:r>
            <a:r>
              <a:rPr lang="ru-RU" sz="2400" i="1" dirty="0" smtClean="0"/>
              <a:t>.</a:t>
            </a:r>
          </a:p>
          <a:p>
            <a:pPr algn="ctr">
              <a:spcBef>
                <a:spcPct val="50000"/>
              </a:spcBef>
            </a:pPr>
            <a:r>
              <a:rPr lang="ru-RU" sz="2400" i="1" dirty="0" smtClean="0"/>
              <a:t>Сочинение -  описание. </a:t>
            </a:r>
            <a:endParaRPr lang="ru-RU" sz="2400" i="1" dirty="0"/>
          </a:p>
          <a:p>
            <a:pPr algn="ctr">
              <a:spcBef>
                <a:spcPct val="50000"/>
              </a:spcBef>
            </a:pPr>
            <a:endParaRPr lang="ru-RU" sz="2400" i="1" dirty="0"/>
          </a:p>
        </p:txBody>
      </p:sp>
      <p:pic>
        <p:nvPicPr>
          <p:cNvPr id="5" name="Picture 2" descr="C:\Documents and Settings\Елена\Рабочий стол\Рисунок11.png"/>
          <p:cNvPicPr>
            <a:picLocks noChangeAspect="1" noChangeArrowheads="1"/>
          </p:cNvPicPr>
          <p:nvPr/>
        </p:nvPicPr>
        <p:blipFill>
          <a:blip r:embed="rId3" cstate="print"/>
          <a:srcRect/>
          <a:stretch>
            <a:fillRect/>
          </a:stretch>
        </p:blipFill>
        <p:spPr bwMode="auto">
          <a:xfrm>
            <a:off x="381000" y="304800"/>
            <a:ext cx="2514600" cy="2286000"/>
          </a:xfrm>
          <a:prstGeom prst="rect">
            <a:avLst/>
          </a:prstGeom>
          <a:noFill/>
          <a:ln w="9525">
            <a:noFill/>
            <a:miter lim="800000"/>
            <a:headEnd/>
            <a:tailEnd/>
          </a:ln>
        </p:spPr>
      </p:pic>
      <p:pic>
        <p:nvPicPr>
          <p:cNvPr id="6" name="Рисунок 5" descr="C:\Users\Ритм\Downloads\i (14).jpg"/>
          <p:cNvPicPr/>
          <p:nvPr/>
        </p:nvPicPr>
        <p:blipFill>
          <a:blip r:embed="rId4"/>
          <a:srcRect/>
          <a:stretch>
            <a:fillRect/>
          </a:stretch>
        </p:blipFill>
        <p:spPr bwMode="auto">
          <a:xfrm>
            <a:off x="6858000" y="304800"/>
            <a:ext cx="2286000" cy="1676400"/>
          </a:xfrm>
          <a:prstGeom prst="rect">
            <a:avLst/>
          </a:prstGeom>
          <a:noFill/>
          <a:ln w="9525">
            <a:noFill/>
            <a:miter lim="800000"/>
            <a:headEnd/>
            <a:tailEnd/>
          </a:ln>
        </p:spPr>
      </p:pic>
    </p:spTree>
  </p:cSld>
  <p:clrMapOvr>
    <a:masterClrMapping/>
  </p:clrMapOvr>
  <p:transition>
    <p:whee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0" y="0"/>
            <a:ext cx="8686800" cy="6858000"/>
          </a:xfrm>
        </p:spPr>
        <p:txBody>
          <a:bodyPr/>
          <a:lstStyle/>
          <a:p>
            <a:endParaRPr lang="ru-RU" dirty="0"/>
          </a:p>
        </p:txBody>
      </p:sp>
      <p:pic>
        <p:nvPicPr>
          <p:cNvPr id="96259" name="Picture 3" descr="http://samlib.ru/img/j/jana_r/jjana_r-204/snowfall.jpg">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81921" name="Rectangle 1"/>
          <p:cNvSpPr>
            <a:spLocks noChangeArrowheads="1"/>
          </p:cNvSpPr>
          <p:nvPr/>
        </p:nvSpPr>
        <p:spPr bwMode="auto">
          <a:xfrm>
            <a:off x="0" y="0"/>
            <a:ext cx="216726" cy="24622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1922" name="Rectangle 2"/>
          <p:cNvSpPr>
            <a:spLocks noChangeArrowheads="1"/>
          </p:cNvSpPr>
          <p:nvPr/>
        </p:nvSpPr>
        <p:spPr bwMode="auto">
          <a:xfrm>
            <a:off x="0" y="0"/>
            <a:ext cx="1422184"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лачет</a:t>
            </a:r>
            <a:r>
              <a:rPr kumimoji="0" lang="ru-RU" sz="1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ru-RU"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В ладони спрятав лик, </a:t>
            </a:r>
            <a:endParaRPr kumimoji="0" lang="ru-RU"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А жизнь переиначить </a:t>
            </a:r>
            <a:endParaRPr kumimoji="0" lang="ru-RU"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И нужен только миг.</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hee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76200"/>
          </a:xfrm>
        </p:spPr>
        <p:txBody>
          <a:bodyPr>
            <a:normAutofit fontScale="90000"/>
          </a:bodyPr>
          <a:lstStyle/>
          <a:p>
            <a:endParaRPr lang="ru-RU" dirty="0"/>
          </a:p>
        </p:txBody>
      </p:sp>
      <p:sp>
        <p:nvSpPr>
          <p:cNvPr id="3" name="Содержимое 2"/>
          <p:cNvSpPr>
            <a:spLocks noGrp="1"/>
          </p:cNvSpPr>
          <p:nvPr>
            <p:ph idx="1"/>
          </p:nvPr>
        </p:nvSpPr>
        <p:spPr>
          <a:xfrm>
            <a:off x="4038600" y="0"/>
            <a:ext cx="5105400" cy="6202363"/>
          </a:xfrm>
        </p:spPr>
        <p:txBody>
          <a:bodyPr>
            <a:noAutofit/>
          </a:bodyPr>
          <a:lstStyle/>
          <a:p>
            <a:pPr>
              <a:buNone/>
            </a:pPr>
            <a:r>
              <a:rPr lang="ru-RU" sz="2400" dirty="0" smtClean="0"/>
              <a:t> С</a:t>
            </a:r>
            <a:r>
              <a:rPr lang="ru-RU" sz="2400" b="1" dirty="0" smtClean="0"/>
              <a:t>ег</a:t>
            </a:r>
            <a:r>
              <a:rPr lang="ru-RU" sz="2400" dirty="0" smtClean="0"/>
              <a:t>одня новый вид окрестность     приняла,</a:t>
            </a:r>
          </a:p>
          <a:p>
            <a:pPr>
              <a:buNone/>
            </a:pPr>
            <a:r>
              <a:rPr lang="ru-RU" sz="2400" dirty="0" smtClean="0"/>
              <a:t>Как быстрым манием чудесного жезла;</a:t>
            </a:r>
          </a:p>
          <a:p>
            <a:pPr>
              <a:buNone/>
            </a:pPr>
            <a:r>
              <a:rPr lang="ru-RU" sz="2400" dirty="0" smtClean="0"/>
              <a:t>Лазурью светлою горят небес вершины,</a:t>
            </a:r>
          </a:p>
          <a:p>
            <a:pPr>
              <a:buNone/>
            </a:pPr>
            <a:r>
              <a:rPr lang="ru-RU" sz="2400" dirty="0" smtClean="0"/>
              <a:t>Блестящей скатертью подернулись долины,</a:t>
            </a:r>
          </a:p>
          <a:p>
            <a:pPr>
              <a:buNone/>
            </a:pPr>
            <a:r>
              <a:rPr lang="ru-RU" sz="2400" dirty="0" smtClean="0"/>
              <a:t>И ярким бисером усеяны поля.</a:t>
            </a:r>
          </a:p>
          <a:p>
            <a:pPr>
              <a:buNone/>
            </a:pPr>
            <a:r>
              <a:rPr lang="ru-RU" sz="2400" dirty="0" smtClean="0"/>
              <a:t>На </a:t>
            </a:r>
            <a:r>
              <a:rPr lang="ru-RU" sz="2400" dirty="0" smtClean="0">
                <a:solidFill>
                  <a:srgbClr val="C00000"/>
                </a:solidFill>
              </a:rPr>
              <a:t>празднике зимы </a:t>
            </a:r>
            <a:r>
              <a:rPr lang="ru-RU" sz="2400" dirty="0" smtClean="0"/>
              <a:t>красуется</a:t>
            </a:r>
          </a:p>
          <a:p>
            <a:pPr>
              <a:buNone/>
            </a:pPr>
            <a:r>
              <a:rPr lang="ru-RU" sz="2400" dirty="0" smtClean="0"/>
              <a:t>земля, И нас приветствует живительной улыбкой,</a:t>
            </a:r>
          </a:p>
          <a:p>
            <a:pPr>
              <a:buNone/>
            </a:pPr>
            <a:r>
              <a:rPr lang="ru-RU" sz="2400" dirty="0" smtClean="0"/>
              <a:t>Здесь снег, как легкий пух, повис на ели гибкой</a:t>
            </a:r>
            <a:endParaRPr lang="ru-RU" sz="2400" dirty="0"/>
          </a:p>
        </p:txBody>
      </p:sp>
      <p:pic>
        <p:nvPicPr>
          <p:cNvPr id="4" name="Рисунок 3" descr="P.F. Sokolov 007.jpg">
            <a:hlinkClick r:id="rId2"/>
          </p:cNvPr>
          <p:cNvPicPr/>
          <p:nvPr/>
        </p:nvPicPr>
        <p:blipFill>
          <a:blip r:embed="rId3"/>
          <a:srcRect/>
          <a:stretch>
            <a:fillRect/>
          </a:stretch>
        </p:blipFill>
        <p:spPr bwMode="auto">
          <a:xfrm>
            <a:off x="0" y="457200"/>
            <a:ext cx="3886200" cy="5257800"/>
          </a:xfrm>
          <a:prstGeom prst="rect">
            <a:avLst/>
          </a:prstGeom>
          <a:noFill/>
          <a:ln w="9525">
            <a:noFill/>
            <a:miter lim="800000"/>
            <a:headEnd/>
            <a:tailEnd/>
          </a:ln>
        </p:spPr>
      </p:pic>
      <p:sp>
        <p:nvSpPr>
          <p:cNvPr id="6" name="Прямоугольник 5"/>
          <p:cNvSpPr/>
          <p:nvPr/>
        </p:nvSpPr>
        <p:spPr>
          <a:xfrm>
            <a:off x="420688" y="5791200"/>
            <a:ext cx="2932112" cy="707886"/>
          </a:xfrm>
          <a:prstGeom prst="rect">
            <a:avLst/>
          </a:prstGeom>
        </p:spPr>
        <p:txBody>
          <a:bodyPr wrap="square">
            <a:spAutoFit/>
          </a:bodyPr>
          <a:lstStyle/>
          <a:p>
            <a:pPr lvl="0" algn="ctr">
              <a:spcBef>
                <a:spcPct val="0"/>
              </a:spcBef>
            </a:pPr>
            <a:r>
              <a:rPr lang="ru-RU" sz="2000" b="1" dirty="0" smtClean="0">
                <a:solidFill>
                  <a:prstClr val="black"/>
                </a:solidFill>
                <a:ea typeface="+mj-ea"/>
                <a:cs typeface="+mj-cs"/>
              </a:rPr>
              <a:t>Пётр   Андреевич   Вяземский </a:t>
            </a:r>
            <a:endParaRPr lang="ru-RU" sz="2000" dirty="0">
              <a:solidFill>
                <a:prstClr val="black"/>
              </a:solidFill>
              <a:ea typeface="+mj-ea"/>
              <a:cs typeface="+mj-cs"/>
            </a:endParaRPr>
          </a:p>
        </p:txBody>
      </p:sp>
    </p:spTree>
  </p:cSld>
  <p:clrMapOvr>
    <a:masterClrMapping/>
  </p:clrMapOvr>
  <p:transition>
    <p:whee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smtClean="0"/>
          </a:p>
          <a:p>
            <a:endParaRPr lang="ru-RU" dirty="0"/>
          </a:p>
        </p:txBody>
      </p:sp>
      <p:pic>
        <p:nvPicPr>
          <p:cNvPr id="103426" name="Picture 2" descr="http://cs5874.vkontakte.ru/u133418387/-14/x_a4fd15da.jpg"/>
          <p:cNvPicPr>
            <a:picLocks noChangeAspect="1" noChangeArrowheads="1"/>
          </p:cNvPicPr>
          <p:nvPr/>
        </p:nvPicPr>
        <p:blipFill>
          <a:blip r:embed="rId2"/>
          <a:srcRect/>
          <a:stretch>
            <a:fillRect/>
          </a:stretch>
        </p:blipFill>
        <p:spPr bwMode="auto">
          <a:xfrm>
            <a:off x="63500" y="0"/>
            <a:ext cx="9080500" cy="6994525"/>
          </a:xfrm>
          <a:prstGeom prst="rect">
            <a:avLst/>
          </a:prstGeom>
          <a:noFill/>
        </p:spPr>
      </p:pic>
      <p:sp>
        <p:nvSpPr>
          <p:cNvPr id="76801" name="Rectangle 1"/>
          <p:cNvSpPr>
            <a:spLocks noChangeArrowheads="1"/>
          </p:cNvSpPr>
          <p:nvPr/>
        </p:nvSpPr>
        <p:spPr bwMode="auto">
          <a:xfrm>
            <a:off x="228600" y="0"/>
            <a:ext cx="701040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И. С. Тургенев   Первый снег</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Здравствуйте, </a:t>
            </a:r>
            <a:r>
              <a:rPr kumimoji="0" lang="ru-RU" sz="24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лёгкие звёзды пушистого первого снега</a:t>
            </a:r>
            <a:r>
              <a:rPr kumimoji="0" lang="ru-RU"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endParaRPr kumimoji="0" lang="ru-RU"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Быстро на тёмной земле таете вы чередой.</a:t>
            </a:r>
            <a:endParaRPr kumimoji="0" lang="ru-RU"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Но проворно летят за вами другие снежинки,</a:t>
            </a:r>
            <a:endParaRPr kumimoji="0" lang="ru-RU"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Словно пчёлы весной, воздух недвижный пестря.</a:t>
            </a:r>
            <a:endParaRPr kumimoji="0" lang="ru-RU"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Скоро наступит зима, - под тонким и звучным жезлом</a:t>
            </a:r>
            <a:endParaRPr kumimoji="0" lang="ru-RU"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Резвых саней завизжит холодом стиснутый лёд.</a:t>
            </a:r>
            <a:endParaRPr kumimoji="0" lang="ru-RU"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Ярко мороз затрещит; румяные щёки красавиц</a:t>
            </a:r>
            <a:endParaRPr kumimoji="0" lang="ru-RU"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Вспыхнут; иней слегка длинных коснётся ресниц.</a:t>
            </a:r>
            <a:endParaRPr kumimoji="0" lang="ru-RU"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Так! Пора мне с тобой расстаться, степная деревня!</a:t>
            </a:r>
            <a:endParaRPr kumimoji="0" lang="ru-RU"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Крыш не увижу твоих, мягким одетым </a:t>
            </a:r>
            <a:r>
              <a:rPr kumimoji="0" lang="ru-RU"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ковром,</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hee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08546" name="Picture 2" descr="http://cs5498.userapi.com/u5022539/-14/x_ce7e77f2.jpg">
            <a:hlinkClick r:id="rId2"/>
          </p:cNvPr>
          <p:cNvPicPr>
            <a:picLocks noChangeAspect="1" noChangeArrowheads="1"/>
          </p:cNvPicPr>
          <p:nvPr/>
        </p:nvPicPr>
        <p:blipFill>
          <a:blip r:embed="rId3"/>
          <a:srcRect/>
          <a:stretch>
            <a:fillRect/>
          </a:stretch>
        </p:blipFill>
        <p:spPr bwMode="auto">
          <a:xfrm>
            <a:off x="0" y="0"/>
            <a:ext cx="9144000" cy="8297863"/>
          </a:xfrm>
          <a:prstGeom prst="rect">
            <a:avLst/>
          </a:prstGeom>
          <a:noFill/>
        </p:spPr>
      </p:pic>
      <p:sp>
        <p:nvSpPr>
          <p:cNvPr id="5" name="Прямоугольник 4"/>
          <p:cNvSpPr/>
          <p:nvPr/>
        </p:nvSpPr>
        <p:spPr>
          <a:xfrm>
            <a:off x="5334000" y="457200"/>
            <a:ext cx="3657600" cy="4154984"/>
          </a:xfrm>
          <a:prstGeom prst="rect">
            <a:avLst/>
          </a:prstGeom>
        </p:spPr>
        <p:txBody>
          <a:bodyPr wrap="square">
            <a:spAutoFit/>
          </a:bodyPr>
          <a:lstStyle/>
          <a:p>
            <a:r>
              <a:rPr lang="ru-RU" sz="2400" b="1" dirty="0" smtClean="0">
                <a:solidFill>
                  <a:schemeClr val="bg1"/>
                </a:solidFill>
              </a:rPr>
              <a:t>И. </a:t>
            </a:r>
            <a:r>
              <a:rPr lang="ru-RU" sz="2400" b="1" dirty="0" err="1" smtClean="0">
                <a:solidFill>
                  <a:schemeClr val="bg1"/>
                </a:solidFill>
              </a:rPr>
              <a:t>Бурсов</a:t>
            </a:r>
            <a:endParaRPr lang="ru-RU" sz="2400" b="1" dirty="0" smtClean="0">
              <a:solidFill>
                <a:schemeClr val="bg1"/>
              </a:solidFill>
            </a:endParaRPr>
          </a:p>
          <a:p>
            <a:r>
              <a:rPr lang="ru-RU" sz="2400" b="1" dirty="0" smtClean="0">
                <a:solidFill>
                  <a:schemeClr val="bg1"/>
                </a:solidFill>
              </a:rPr>
              <a:t>Снежинки</a:t>
            </a:r>
          </a:p>
          <a:p>
            <a:r>
              <a:rPr lang="ru-RU" sz="2400" b="1" dirty="0" smtClean="0">
                <a:solidFill>
                  <a:schemeClr val="bg1"/>
                </a:solidFill>
              </a:rPr>
              <a:t>Легкие, крылатые,</a:t>
            </a:r>
            <a:br>
              <a:rPr lang="ru-RU" sz="2400" b="1" dirty="0" smtClean="0">
                <a:solidFill>
                  <a:schemeClr val="bg1"/>
                </a:solidFill>
              </a:rPr>
            </a:br>
            <a:r>
              <a:rPr lang="ru-RU" sz="2400" b="1" dirty="0" smtClean="0">
                <a:solidFill>
                  <a:schemeClr val="bg1"/>
                </a:solidFill>
              </a:rPr>
              <a:t>Как ночные бабочки,</a:t>
            </a:r>
            <a:br>
              <a:rPr lang="ru-RU" sz="2400" b="1" dirty="0" smtClean="0">
                <a:solidFill>
                  <a:schemeClr val="bg1"/>
                </a:solidFill>
              </a:rPr>
            </a:br>
            <a:r>
              <a:rPr lang="ru-RU" sz="2400" b="1" dirty="0" smtClean="0">
                <a:solidFill>
                  <a:schemeClr val="bg1"/>
                </a:solidFill>
              </a:rPr>
              <a:t>Кружатся, кружатся</a:t>
            </a:r>
            <a:br>
              <a:rPr lang="ru-RU" sz="2400" b="1" dirty="0" smtClean="0">
                <a:solidFill>
                  <a:schemeClr val="bg1"/>
                </a:solidFill>
              </a:rPr>
            </a:br>
            <a:r>
              <a:rPr lang="ru-RU" sz="2400" b="1" dirty="0" smtClean="0">
                <a:solidFill>
                  <a:schemeClr val="bg1"/>
                </a:solidFill>
              </a:rPr>
              <a:t>Над столом у лампочки.</a:t>
            </a:r>
          </a:p>
          <a:p>
            <a:r>
              <a:rPr lang="ru-RU" sz="2400" b="1" dirty="0" smtClean="0">
                <a:solidFill>
                  <a:schemeClr val="bg1"/>
                </a:solidFill>
              </a:rPr>
              <a:t> </a:t>
            </a:r>
          </a:p>
          <a:p>
            <a:r>
              <a:rPr lang="ru-RU" sz="2400" b="1" dirty="0" smtClean="0">
                <a:solidFill>
                  <a:schemeClr val="bg1"/>
                </a:solidFill>
              </a:rPr>
              <a:t>Собрались на огонек.</a:t>
            </a:r>
            <a:br>
              <a:rPr lang="ru-RU" sz="2400" b="1" dirty="0" smtClean="0">
                <a:solidFill>
                  <a:schemeClr val="bg1"/>
                </a:solidFill>
              </a:rPr>
            </a:br>
            <a:r>
              <a:rPr lang="ru-RU" sz="2400" b="1" dirty="0" smtClean="0">
                <a:solidFill>
                  <a:schemeClr val="bg1"/>
                </a:solidFill>
              </a:rPr>
              <a:t>А куда им деться?</a:t>
            </a:r>
            <a:br>
              <a:rPr lang="ru-RU" sz="2400" b="1" dirty="0" smtClean="0">
                <a:solidFill>
                  <a:schemeClr val="bg1"/>
                </a:solidFill>
              </a:rPr>
            </a:br>
            <a:r>
              <a:rPr lang="ru-RU" sz="2400" b="1" dirty="0" smtClean="0">
                <a:solidFill>
                  <a:schemeClr val="bg1"/>
                </a:solidFill>
              </a:rPr>
              <a:t>Им ведь тоже, ледяным,</a:t>
            </a:r>
            <a:br>
              <a:rPr lang="ru-RU" sz="2400" b="1" dirty="0" smtClean="0">
                <a:solidFill>
                  <a:schemeClr val="bg1"/>
                </a:solidFill>
              </a:rPr>
            </a:br>
            <a:r>
              <a:rPr lang="ru-RU" sz="2400" b="1" dirty="0" smtClean="0">
                <a:solidFill>
                  <a:schemeClr val="bg1"/>
                </a:solidFill>
              </a:rPr>
              <a:t>Хочется погреться.</a:t>
            </a:r>
            <a:endParaRPr lang="ru-RU" sz="2400" b="1" dirty="0">
              <a:solidFill>
                <a:schemeClr val="bg1"/>
              </a:solidFill>
            </a:endParaRPr>
          </a:p>
        </p:txBody>
      </p:sp>
    </p:spTree>
  </p:cSld>
  <p:clrMapOvr>
    <a:masterClrMapping/>
  </p:clrMapOvr>
  <p:transition>
    <p:whee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87362"/>
          </a:xfrm>
        </p:spPr>
        <p:txBody>
          <a:bodyPr>
            <a:normAutofit fontScale="90000"/>
          </a:bodyPr>
          <a:lstStyle/>
          <a:p>
            <a:r>
              <a:rPr lang="ru-RU" b="1" i="1" dirty="0" smtClean="0">
                <a:solidFill>
                  <a:srgbClr val="7030A0"/>
                </a:solidFill>
              </a:rPr>
              <a:t>Писатели  о  снежинках</a:t>
            </a:r>
            <a:endParaRPr lang="ru-RU" b="1" i="1" dirty="0">
              <a:solidFill>
                <a:srgbClr val="7030A0"/>
              </a:solidFill>
            </a:endParaRPr>
          </a:p>
        </p:txBody>
      </p:sp>
      <p:sp>
        <p:nvSpPr>
          <p:cNvPr id="3" name="Содержимое 2"/>
          <p:cNvSpPr>
            <a:spLocks noGrp="1"/>
          </p:cNvSpPr>
          <p:nvPr>
            <p:ph idx="1"/>
          </p:nvPr>
        </p:nvSpPr>
        <p:spPr>
          <a:xfrm>
            <a:off x="3733800" y="533400"/>
            <a:ext cx="5410200" cy="5592763"/>
          </a:xfrm>
        </p:spPr>
        <p:txBody>
          <a:bodyPr>
            <a:noAutofit/>
          </a:bodyPr>
          <a:lstStyle/>
          <a:p>
            <a:pPr>
              <a:buNone/>
            </a:pPr>
            <a:r>
              <a:rPr lang="ru-RU" sz="2800" b="1" dirty="0" smtClean="0"/>
              <a:t>        Падение снега</a:t>
            </a:r>
            <a:endParaRPr lang="ru-RU" sz="2800" dirty="0" smtClean="0"/>
          </a:p>
          <a:p>
            <a:pPr>
              <a:buNone/>
            </a:pPr>
            <a:r>
              <a:rPr lang="ru-RU" sz="2800" b="1" dirty="0" smtClean="0"/>
              <a:t> </a:t>
            </a:r>
            <a:r>
              <a:rPr lang="ru-RU" sz="2800" dirty="0" smtClean="0"/>
              <a:t> </a:t>
            </a:r>
            <a:r>
              <a:rPr lang="ru-RU" sz="2400" dirty="0" smtClean="0"/>
              <a:t>Я всегда любил смотреть на тихое падение снега. Чтобы вполне насладиться этой картиной, я вышел в поле, и чудное зрелище представилось глазам моим: все безграничное пространство вокруг меня представляло снежный поток, будто небеса разверзлись, рассыпались снежным пухом и наполнили весь воздух движением и поразительной тишиной...     С. Т. Аксаков</a:t>
            </a:r>
          </a:p>
          <a:p>
            <a:endParaRPr lang="ru-RU" sz="2400" dirty="0"/>
          </a:p>
        </p:txBody>
      </p:sp>
      <p:pic>
        <p:nvPicPr>
          <p:cNvPr id="115715" name="Picture 3" descr="http://school2svetyi.ucoz.ru/12/aksakov.png">
            <a:hlinkClick r:id="rId3"/>
          </p:cNvPr>
          <p:cNvPicPr>
            <a:picLocks noChangeAspect="1" noChangeArrowheads="1"/>
          </p:cNvPicPr>
          <p:nvPr/>
        </p:nvPicPr>
        <p:blipFill>
          <a:blip r:embed="rId4"/>
          <a:srcRect/>
          <a:stretch>
            <a:fillRect/>
          </a:stretch>
        </p:blipFill>
        <p:spPr bwMode="auto">
          <a:xfrm>
            <a:off x="228600" y="1295400"/>
            <a:ext cx="3733800" cy="5334000"/>
          </a:xfrm>
          <a:prstGeom prst="rect">
            <a:avLst/>
          </a:prstGeom>
          <a:noFill/>
        </p:spPr>
      </p:pic>
    </p:spTree>
  </p:cSld>
  <p:clrMapOvr>
    <a:masterClrMapping/>
  </p:clrMapOvr>
  <p:transition>
    <p:whee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05475" name="Picture 3" descr="http://img1.liveinternet.ru/images/attach/c/0/36/671/36671861_4804730_1192270413_4201241_snow.gif">
            <a:hlinkClick r:id="rId2"/>
          </p:cNvPr>
          <p:cNvPicPr>
            <a:picLocks noChangeAspect="1" noChangeArrowheads="1" noCrop="1"/>
          </p:cNvPicPr>
          <p:nvPr/>
        </p:nvPicPr>
        <p:blipFill>
          <a:blip r:embed="rId3"/>
          <a:srcRect/>
          <a:stretch>
            <a:fillRect/>
          </a:stretch>
        </p:blipFill>
        <p:spPr bwMode="auto">
          <a:xfrm>
            <a:off x="1" y="0"/>
            <a:ext cx="9144000" cy="6858000"/>
          </a:xfrm>
          <a:prstGeom prst="rect">
            <a:avLst/>
          </a:prstGeom>
          <a:noFill/>
        </p:spPr>
      </p:pic>
      <p:sp>
        <p:nvSpPr>
          <p:cNvPr id="8" name="Прямоугольник 7"/>
          <p:cNvSpPr/>
          <p:nvPr/>
        </p:nvSpPr>
        <p:spPr>
          <a:xfrm>
            <a:off x="3581400" y="609601"/>
            <a:ext cx="5562600" cy="6001643"/>
          </a:xfrm>
          <a:prstGeom prst="rect">
            <a:avLst/>
          </a:prstGeom>
        </p:spPr>
        <p:txBody>
          <a:bodyPr wrap="square">
            <a:spAutoFit/>
          </a:bodyPr>
          <a:lstStyle/>
          <a:p>
            <a:pPr lvl="0" fontAlgn="base">
              <a:spcBef>
                <a:spcPct val="0"/>
              </a:spcBef>
              <a:spcAft>
                <a:spcPct val="0"/>
              </a:spcAft>
            </a:pPr>
            <a:r>
              <a:rPr lang="ru-RU" sz="2400" dirty="0" smtClean="0">
                <a:solidFill>
                  <a:srgbClr val="002060"/>
                </a:solidFill>
                <a:latin typeface="Verdana" pitchFamily="34" charset="0"/>
                <a:ea typeface="Times New Roman" pitchFamily="18" charset="0"/>
                <a:cs typeface="Times New Roman" pitchFamily="18" charset="0"/>
              </a:rPr>
              <a:t>            </a:t>
            </a:r>
            <a:r>
              <a:rPr lang="ru-RU" sz="2400" b="1" dirty="0" smtClean="0">
                <a:solidFill>
                  <a:srgbClr val="002060"/>
                </a:solidFill>
                <a:latin typeface="Verdana" pitchFamily="34" charset="0"/>
                <a:ea typeface="Times New Roman" pitchFamily="18" charset="0"/>
                <a:cs typeface="Times New Roman" pitchFamily="18" charset="0"/>
              </a:rPr>
              <a:t>О первом снеге </a:t>
            </a:r>
            <a:br>
              <a:rPr lang="ru-RU" sz="2400" b="1" dirty="0" smtClean="0">
                <a:solidFill>
                  <a:srgbClr val="002060"/>
                </a:solidFill>
                <a:latin typeface="Verdana" pitchFamily="34" charset="0"/>
                <a:ea typeface="Times New Roman" pitchFamily="18" charset="0"/>
                <a:cs typeface="Times New Roman" pitchFamily="18" charset="0"/>
              </a:rPr>
            </a:br>
            <a:r>
              <a:rPr lang="ru-RU" sz="2400" b="1" dirty="0" smtClean="0">
                <a:solidFill>
                  <a:srgbClr val="002060"/>
                </a:solidFill>
                <a:latin typeface="Verdana" pitchFamily="34" charset="0"/>
                <a:ea typeface="Times New Roman" pitchFamily="18" charset="0"/>
                <a:cs typeface="Times New Roman" pitchFamily="18" charset="0"/>
              </a:rPr>
              <a:t>Первый снег, как сахар </a:t>
            </a:r>
            <a:r>
              <a:rPr lang="ru-RU" sz="2400" b="1" dirty="0" smtClean="0">
                <a:solidFill>
                  <a:srgbClr val="002060"/>
                </a:solidFill>
                <a:ea typeface="Times New Roman" pitchFamily="18" charset="0"/>
                <a:cs typeface="Times New Roman" pitchFamily="18" charset="0"/>
              </a:rPr>
              <a:t>–</a:t>
            </a:r>
            <a:r>
              <a:rPr lang="ru-RU" sz="2400" b="1" dirty="0" smtClean="0">
                <a:solidFill>
                  <a:srgbClr val="002060"/>
                </a:solidFill>
                <a:latin typeface="Verdana" pitchFamily="34" charset="0"/>
                <a:ea typeface="Times New Roman" pitchFamily="18" charset="0"/>
                <a:cs typeface="Times New Roman" pitchFamily="18" charset="0"/>
              </a:rPr>
              <a:t> сладкий. </a:t>
            </a:r>
            <a:br>
              <a:rPr lang="ru-RU" sz="2400" b="1" dirty="0" smtClean="0">
                <a:solidFill>
                  <a:srgbClr val="002060"/>
                </a:solidFill>
                <a:latin typeface="Verdana" pitchFamily="34" charset="0"/>
                <a:ea typeface="Times New Roman" pitchFamily="18" charset="0"/>
                <a:cs typeface="Times New Roman" pitchFamily="18" charset="0"/>
              </a:rPr>
            </a:br>
            <a:r>
              <a:rPr lang="ru-RU" sz="2400" b="1" dirty="0" smtClean="0">
                <a:solidFill>
                  <a:srgbClr val="002060"/>
                </a:solidFill>
                <a:latin typeface="Verdana" pitchFamily="34" charset="0"/>
                <a:ea typeface="Times New Roman" pitchFamily="18" charset="0"/>
                <a:cs typeface="Times New Roman" pitchFamily="18" charset="0"/>
              </a:rPr>
              <a:t>Словно белый лист тетрадки. </a:t>
            </a:r>
            <a:br>
              <a:rPr lang="ru-RU" sz="2400" b="1" dirty="0" smtClean="0">
                <a:solidFill>
                  <a:srgbClr val="002060"/>
                </a:solidFill>
                <a:latin typeface="Verdana" pitchFamily="34" charset="0"/>
                <a:ea typeface="Times New Roman" pitchFamily="18" charset="0"/>
                <a:cs typeface="Times New Roman" pitchFamily="18" charset="0"/>
              </a:rPr>
            </a:br>
            <a:r>
              <a:rPr lang="ru-RU" sz="2400" b="1" dirty="0" smtClean="0">
                <a:solidFill>
                  <a:srgbClr val="002060"/>
                </a:solidFill>
                <a:latin typeface="Verdana" pitchFamily="34" charset="0"/>
                <a:ea typeface="Times New Roman" pitchFamily="18" charset="0"/>
                <a:cs typeface="Times New Roman" pitchFamily="18" charset="0"/>
              </a:rPr>
              <a:t>Он кружит несмело, тихо, </a:t>
            </a:r>
            <a:br>
              <a:rPr lang="ru-RU" sz="2400" b="1" dirty="0" smtClean="0">
                <a:solidFill>
                  <a:srgbClr val="002060"/>
                </a:solidFill>
                <a:latin typeface="Verdana" pitchFamily="34" charset="0"/>
                <a:ea typeface="Times New Roman" pitchFamily="18" charset="0"/>
                <a:cs typeface="Times New Roman" pitchFamily="18" charset="0"/>
              </a:rPr>
            </a:br>
            <a:r>
              <a:rPr lang="ru-RU" sz="2400" b="1" dirty="0" smtClean="0">
                <a:solidFill>
                  <a:srgbClr val="002060"/>
                </a:solidFill>
                <a:latin typeface="Verdana" pitchFamily="34" charset="0"/>
                <a:ea typeface="Times New Roman" pitchFamily="18" charset="0"/>
                <a:cs typeface="Times New Roman" pitchFamily="18" charset="0"/>
              </a:rPr>
              <a:t>Словно бабочка-трусиха. </a:t>
            </a:r>
            <a:br>
              <a:rPr lang="ru-RU" sz="2400" b="1" dirty="0" smtClean="0">
                <a:solidFill>
                  <a:srgbClr val="002060"/>
                </a:solidFill>
                <a:latin typeface="Verdana" pitchFamily="34" charset="0"/>
                <a:ea typeface="Times New Roman" pitchFamily="18" charset="0"/>
                <a:cs typeface="Times New Roman" pitchFamily="18" charset="0"/>
              </a:rPr>
            </a:br>
            <a:r>
              <a:rPr lang="ru-RU" sz="2400" b="1" dirty="0" smtClean="0">
                <a:solidFill>
                  <a:srgbClr val="002060"/>
                </a:solidFill>
                <a:latin typeface="Verdana" pitchFamily="34" charset="0"/>
                <a:ea typeface="Times New Roman" pitchFamily="18" charset="0"/>
                <a:cs typeface="Times New Roman" pitchFamily="18" charset="0"/>
              </a:rPr>
              <a:t>Серебрит дома и лужи</a:t>
            </a:r>
            <a:r>
              <a:rPr lang="ru-RU" sz="2400" b="1" dirty="0" smtClean="0">
                <a:solidFill>
                  <a:srgbClr val="002060"/>
                </a:solidFill>
                <a:ea typeface="Times New Roman" pitchFamily="18" charset="0"/>
                <a:cs typeface="Times New Roman" pitchFamily="18" charset="0"/>
              </a:rPr>
              <a:t>…</a:t>
            </a:r>
            <a:r>
              <a:rPr lang="ru-RU" sz="2400" b="1" dirty="0" smtClean="0">
                <a:solidFill>
                  <a:srgbClr val="002060"/>
                </a:solidFill>
                <a:latin typeface="Verdana" pitchFamily="34" charset="0"/>
                <a:ea typeface="Times New Roman" pitchFamily="18" charset="0"/>
                <a:cs typeface="Times New Roman" pitchFamily="18" charset="0"/>
              </a:rPr>
              <a:t> </a:t>
            </a:r>
            <a:br>
              <a:rPr lang="ru-RU" sz="2400" b="1" dirty="0" smtClean="0">
                <a:solidFill>
                  <a:srgbClr val="002060"/>
                </a:solidFill>
                <a:latin typeface="Verdana" pitchFamily="34" charset="0"/>
                <a:ea typeface="Times New Roman" pitchFamily="18" charset="0"/>
                <a:cs typeface="Times New Roman" pitchFamily="18" charset="0"/>
              </a:rPr>
            </a:br>
            <a:r>
              <a:rPr lang="ru-RU" sz="2400" b="1" dirty="0" smtClean="0">
                <a:solidFill>
                  <a:srgbClr val="002060"/>
                </a:solidFill>
                <a:latin typeface="Verdana" pitchFamily="34" charset="0"/>
                <a:ea typeface="Times New Roman" pitchFamily="18" charset="0"/>
                <a:cs typeface="Times New Roman" pitchFamily="18" charset="0"/>
              </a:rPr>
              <a:t>Снег </a:t>
            </a:r>
            <a:r>
              <a:rPr lang="ru-RU" sz="2400" b="1" dirty="0" smtClean="0">
                <a:solidFill>
                  <a:srgbClr val="002060"/>
                </a:solidFill>
                <a:ea typeface="Times New Roman" pitchFamily="18" charset="0"/>
                <a:cs typeface="Times New Roman" pitchFamily="18" charset="0"/>
              </a:rPr>
              <a:t>–</a:t>
            </a:r>
            <a:r>
              <a:rPr lang="ru-RU" sz="2400" b="1" dirty="0" smtClean="0">
                <a:solidFill>
                  <a:srgbClr val="002060"/>
                </a:solidFill>
                <a:latin typeface="Verdana" pitchFamily="34" charset="0"/>
                <a:ea typeface="Times New Roman" pitchFamily="18" charset="0"/>
                <a:cs typeface="Times New Roman" pitchFamily="18" charset="0"/>
              </a:rPr>
              <a:t> на завтрак, снег </a:t>
            </a:r>
            <a:r>
              <a:rPr lang="ru-RU" sz="2400" b="1" dirty="0" smtClean="0">
                <a:solidFill>
                  <a:srgbClr val="002060"/>
                </a:solidFill>
                <a:ea typeface="Times New Roman" pitchFamily="18" charset="0"/>
                <a:cs typeface="Times New Roman" pitchFamily="18" charset="0"/>
              </a:rPr>
              <a:t>–</a:t>
            </a:r>
            <a:r>
              <a:rPr lang="ru-RU" sz="2400" b="1" dirty="0" smtClean="0">
                <a:solidFill>
                  <a:srgbClr val="002060"/>
                </a:solidFill>
                <a:latin typeface="Verdana" pitchFamily="34" charset="0"/>
                <a:ea typeface="Times New Roman" pitchFamily="18" charset="0"/>
                <a:cs typeface="Times New Roman" pitchFamily="18" charset="0"/>
              </a:rPr>
              <a:t> на ужин, </a:t>
            </a:r>
            <a:br>
              <a:rPr lang="ru-RU" sz="2400" b="1" dirty="0" smtClean="0">
                <a:solidFill>
                  <a:srgbClr val="002060"/>
                </a:solidFill>
                <a:latin typeface="Verdana" pitchFamily="34" charset="0"/>
                <a:ea typeface="Times New Roman" pitchFamily="18" charset="0"/>
                <a:cs typeface="Times New Roman" pitchFamily="18" charset="0"/>
              </a:rPr>
            </a:br>
            <a:r>
              <a:rPr lang="ru-RU" sz="2400" b="1" dirty="0" smtClean="0">
                <a:solidFill>
                  <a:srgbClr val="002060"/>
                </a:solidFill>
                <a:latin typeface="Verdana" pitchFamily="34" charset="0"/>
                <a:ea typeface="Times New Roman" pitchFamily="18" charset="0"/>
                <a:cs typeface="Times New Roman" pitchFamily="18" charset="0"/>
              </a:rPr>
              <a:t>Эскимо без шоколада. </a:t>
            </a:r>
            <a:br>
              <a:rPr lang="ru-RU" sz="2400" b="1" dirty="0" smtClean="0">
                <a:solidFill>
                  <a:srgbClr val="002060"/>
                </a:solidFill>
                <a:latin typeface="Verdana" pitchFamily="34" charset="0"/>
                <a:ea typeface="Times New Roman" pitchFamily="18" charset="0"/>
                <a:cs typeface="Times New Roman" pitchFamily="18" charset="0"/>
              </a:rPr>
            </a:br>
            <a:r>
              <a:rPr lang="ru-RU" sz="2400" b="1" dirty="0" smtClean="0">
                <a:solidFill>
                  <a:srgbClr val="002060"/>
                </a:solidFill>
                <a:latin typeface="Verdana" pitchFamily="34" charset="0"/>
                <a:ea typeface="Times New Roman" pitchFamily="18" charset="0"/>
                <a:cs typeface="Times New Roman" pitchFamily="18" charset="0"/>
              </a:rPr>
              <a:t>Вот десерт, какой нам надо! </a:t>
            </a:r>
            <a:br>
              <a:rPr lang="ru-RU" sz="2400" b="1" dirty="0" smtClean="0">
                <a:solidFill>
                  <a:srgbClr val="002060"/>
                </a:solidFill>
                <a:latin typeface="Verdana" pitchFamily="34" charset="0"/>
                <a:ea typeface="Times New Roman" pitchFamily="18" charset="0"/>
                <a:cs typeface="Times New Roman" pitchFamily="18" charset="0"/>
              </a:rPr>
            </a:br>
            <a:r>
              <a:rPr lang="ru-RU" sz="2400" b="1" dirty="0" smtClean="0">
                <a:solidFill>
                  <a:srgbClr val="002060"/>
                </a:solidFill>
                <a:latin typeface="Verdana" pitchFamily="34" charset="0"/>
                <a:ea typeface="Times New Roman" pitchFamily="18" charset="0"/>
                <a:cs typeface="Times New Roman" pitchFamily="18" charset="0"/>
              </a:rPr>
              <a:t>Пышный, словно сливки к кофе, </a:t>
            </a:r>
            <a:br>
              <a:rPr lang="ru-RU" sz="2400" b="1" dirty="0" smtClean="0">
                <a:solidFill>
                  <a:srgbClr val="002060"/>
                </a:solidFill>
                <a:latin typeface="Verdana" pitchFamily="34" charset="0"/>
                <a:ea typeface="Times New Roman" pitchFamily="18" charset="0"/>
                <a:cs typeface="Times New Roman" pitchFamily="18" charset="0"/>
              </a:rPr>
            </a:br>
            <a:r>
              <a:rPr lang="ru-RU" sz="2400" b="1" dirty="0" smtClean="0">
                <a:solidFill>
                  <a:srgbClr val="002060"/>
                </a:solidFill>
                <a:latin typeface="Verdana" pitchFamily="34" charset="0"/>
                <a:ea typeface="Times New Roman" pitchFamily="18" charset="0"/>
                <a:cs typeface="Times New Roman" pitchFamily="18" charset="0"/>
              </a:rPr>
              <a:t>Снег хорош в анфас и в профиль. </a:t>
            </a:r>
            <a:br>
              <a:rPr lang="ru-RU" sz="2400" b="1" dirty="0" smtClean="0">
                <a:solidFill>
                  <a:srgbClr val="002060"/>
                </a:solidFill>
                <a:latin typeface="Verdana" pitchFamily="34" charset="0"/>
                <a:ea typeface="Times New Roman" pitchFamily="18" charset="0"/>
                <a:cs typeface="Times New Roman" pitchFamily="18" charset="0"/>
              </a:rPr>
            </a:br>
            <a:r>
              <a:rPr lang="ru-RU" sz="2400" b="1" dirty="0" smtClean="0">
                <a:solidFill>
                  <a:srgbClr val="002060"/>
                </a:solidFill>
                <a:latin typeface="Verdana" pitchFamily="34" charset="0"/>
                <a:ea typeface="Times New Roman" pitchFamily="18" charset="0"/>
                <a:cs typeface="Times New Roman" pitchFamily="18" charset="0"/>
              </a:rPr>
              <a:t>Вата сладкая в ладонях</a:t>
            </a:r>
            <a:r>
              <a:rPr lang="ru-RU" sz="2400" b="1" dirty="0" smtClean="0">
                <a:solidFill>
                  <a:srgbClr val="002060"/>
                </a:solidFill>
                <a:ea typeface="Times New Roman" pitchFamily="18" charset="0"/>
                <a:cs typeface="Times New Roman" pitchFamily="18" charset="0"/>
              </a:rPr>
              <a:t>…</a:t>
            </a:r>
            <a:r>
              <a:rPr lang="ru-RU" sz="2400" b="1" dirty="0" smtClean="0">
                <a:solidFill>
                  <a:srgbClr val="002060"/>
                </a:solidFill>
                <a:latin typeface="Verdana" pitchFamily="34" charset="0"/>
                <a:ea typeface="Times New Roman" pitchFamily="18" charset="0"/>
                <a:cs typeface="Times New Roman" pitchFamily="18" charset="0"/>
              </a:rPr>
              <a:t> </a:t>
            </a:r>
            <a:endParaRPr lang="ru-RU" sz="2400" b="1" dirty="0" smtClean="0">
              <a:solidFill>
                <a:srgbClr val="002060"/>
              </a:solidFill>
              <a:latin typeface="Arial" pitchFamily="34" charset="0"/>
              <a:cs typeface="Arial" pitchFamily="34" charset="0"/>
            </a:endParaRPr>
          </a:p>
        </p:txBody>
      </p:sp>
    </p:spTree>
  </p:cSld>
  <p:clrMapOvr>
    <a:masterClrMapping/>
  </p:clrMapOvr>
  <p:transition>
    <p:whee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07523" name="Picture 3" descr="http://img01.chitalnya.ru/upload2/274/938803493045270400.gif">
            <a:hlinkClick r:id="rId2"/>
          </p:cNvPr>
          <p:cNvPicPr>
            <a:picLocks noChangeAspect="1" noChangeArrowheads="1" noCrop="1"/>
          </p:cNvPicPr>
          <p:nvPr/>
        </p:nvPicPr>
        <p:blipFill>
          <a:blip r:embed="rId3"/>
          <a:srcRect/>
          <a:stretch>
            <a:fillRect/>
          </a:stretch>
        </p:blipFill>
        <p:spPr bwMode="auto">
          <a:xfrm>
            <a:off x="0" y="0"/>
            <a:ext cx="9144000" cy="6858000"/>
          </a:xfrm>
          <a:prstGeom prst="rect">
            <a:avLst/>
          </a:prstGeom>
          <a:noFill/>
        </p:spPr>
      </p:pic>
    </p:spTree>
  </p:cSld>
  <p:clrMapOvr>
    <a:masterClrMapping/>
  </p:clrMapOvr>
  <p:transition>
    <p:whee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38200"/>
            <a:ext cx="8229600" cy="76201"/>
          </a:xfrm>
        </p:spPr>
        <p:txBody>
          <a:bodyPr>
            <a:normAutofit fontScale="90000"/>
          </a:bodyPr>
          <a:lstStyle/>
          <a:p>
            <a:endParaRPr lang="ru-RU" dirty="0"/>
          </a:p>
        </p:txBody>
      </p:sp>
      <p:sp>
        <p:nvSpPr>
          <p:cNvPr id="3" name="Содержимое 2"/>
          <p:cNvSpPr>
            <a:spLocks noGrp="1"/>
          </p:cNvSpPr>
          <p:nvPr>
            <p:ph idx="1"/>
          </p:nvPr>
        </p:nvSpPr>
        <p:spPr>
          <a:xfrm>
            <a:off x="3200400" y="-304800"/>
            <a:ext cx="5943600" cy="6430963"/>
          </a:xfrm>
        </p:spPr>
        <p:txBody>
          <a:bodyPr>
            <a:normAutofit fontScale="25000" lnSpcReduction="20000"/>
          </a:bodyPr>
          <a:lstStyle/>
          <a:p>
            <a:pPr indent="342900" algn="just">
              <a:lnSpc>
                <a:spcPct val="115000"/>
              </a:lnSpc>
              <a:spcAft>
                <a:spcPts val="1000"/>
              </a:spcAft>
              <a:buNone/>
            </a:pPr>
            <a:r>
              <a:rPr lang="ru-RU" dirty="0" smtClean="0">
                <a:ea typeface="Times New Roman"/>
                <a:cs typeface="Times New Roman"/>
              </a:rPr>
              <a:t> </a:t>
            </a:r>
          </a:p>
          <a:p>
            <a:pPr indent="342900" algn="just">
              <a:lnSpc>
                <a:spcPct val="115000"/>
              </a:lnSpc>
              <a:spcAft>
                <a:spcPts val="1000"/>
              </a:spcAft>
              <a:buNone/>
            </a:pPr>
            <a:r>
              <a:rPr lang="ru-RU" sz="7400" dirty="0" smtClean="0">
                <a:ea typeface="Times New Roman"/>
                <a:cs typeface="Times New Roman"/>
              </a:rPr>
              <a:t>За окнами порхали снежинки. Одна из них, побольше, упала на край цветочного горшка и начала расти, расти, пока наконец не превратилась в женщину, закутанную в тончайший белый тюль, сотканный казалось из миллионов снежных звёздочек. Она была так прелестна и нежна, но изо льда, из ослепительного сверкающего льда, и всё же живая! Глаза её сияли, как две ясных звезды, но не было в них ни теплоты, ни покоя. Каждая снежинка казалась под стеклом куда больше, чем была на самом деле, и походила на роскошный цветок или десятиугольную звезду. Это было так красиво! Навстречу Герде нёсся целый полк снежных хлопьев, но они не падали с неба – небо было совсем ясное, и в нём полыхало северное сияние – нет, они бежали по земле прямо на Герду и становились всё крупнее и крупнее. Герда вспомнила большие красивые хлопья под увеличительным стеклом, но эти были куда больше, страшнее и все живые. Это были передовые, дозорные войска Снежной королевы. Одни напоминали собой больших безобразных ежей, другие – стоглавых змей, третьи – толстых медвежат с взъерошенной шерстью. Но все они одинаково сверкали белизной, все были снежными хлопьями.</a:t>
            </a:r>
          </a:p>
          <a:p>
            <a:pPr>
              <a:lnSpc>
                <a:spcPct val="115000"/>
              </a:lnSpc>
              <a:spcAft>
                <a:spcPts val="1000"/>
              </a:spcAft>
              <a:buNone/>
            </a:pPr>
            <a:r>
              <a:rPr lang="ru-RU" sz="7400" b="1" dirty="0" smtClean="0">
                <a:ea typeface="Times New Roman"/>
                <a:cs typeface="Times New Roman"/>
              </a:rPr>
              <a:t> </a:t>
            </a:r>
            <a:endParaRPr lang="ru-RU" sz="7400" dirty="0" smtClean="0">
              <a:ea typeface="Times New Roman"/>
              <a:cs typeface="Times New Roman"/>
            </a:endParaRPr>
          </a:p>
          <a:p>
            <a:endParaRPr lang="ru-RU" sz="7400" dirty="0"/>
          </a:p>
        </p:txBody>
      </p:sp>
      <p:sp>
        <p:nvSpPr>
          <p:cNvPr id="4" name="Прямоугольник 3"/>
          <p:cNvSpPr/>
          <p:nvPr/>
        </p:nvSpPr>
        <p:spPr>
          <a:xfrm>
            <a:off x="617538" y="-457200"/>
            <a:ext cx="2286000" cy="340093"/>
          </a:xfrm>
          <a:prstGeom prst="rect">
            <a:avLst/>
          </a:prstGeom>
        </p:spPr>
        <p:txBody>
          <a:bodyPr wrap="square">
            <a:spAutoFit/>
          </a:bodyPr>
          <a:lstStyle/>
          <a:p>
            <a:pPr algn="ctr">
              <a:lnSpc>
                <a:spcPct val="115000"/>
              </a:lnSpc>
              <a:spcAft>
                <a:spcPts val="1000"/>
              </a:spcAft>
            </a:pPr>
            <a:r>
              <a:rPr lang="ru-RU" sz="1400" dirty="0" smtClean="0">
                <a:ea typeface="Times New Roman"/>
                <a:cs typeface="Times New Roman"/>
              </a:rPr>
              <a:t>...</a:t>
            </a:r>
            <a:endParaRPr lang="ru-RU" sz="1100" dirty="0">
              <a:ea typeface="Times New Roman"/>
              <a:cs typeface="Times New Roman"/>
            </a:endParaRPr>
          </a:p>
        </p:txBody>
      </p:sp>
      <p:pic>
        <p:nvPicPr>
          <p:cNvPr id="116738" name="Picture 2" descr="http://upload.wikimedia.org/wikipedia/commons/2/27/Constantin_Hansen_1836_-_HC_Andersen.jpg">
            <a:hlinkClick r:id="rId3"/>
          </p:cNvPr>
          <p:cNvPicPr>
            <a:picLocks noChangeAspect="1" noChangeArrowheads="1"/>
          </p:cNvPicPr>
          <p:nvPr/>
        </p:nvPicPr>
        <p:blipFill>
          <a:blip r:embed="rId4"/>
          <a:srcRect/>
          <a:stretch>
            <a:fillRect/>
          </a:stretch>
        </p:blipFill>
        <p:spPr bwMode="auto">
          <a:xfrm>
            <a:off x="228600" y="533400"/>
            <a:ext cx="3276600" cy="4953000"/>
          </a:xfrm>
          <a:prstGeom prst="rect">
            <a:avLst/>
          </a:prstGeom>
          <a:noFill/>
        </p:spPr>
      </p:pic>
      <p:sp>
        <p:nvSpPr>
          <p:cNvPr id="6" name="Прямоугольник 5"/>
          <p:cNvSpPr/>
          <p:nvPr/>
        </p:nvSpPr>
        <p:spPr>
          <a:xfrm>
            <a:off x="-685800" y="5410200"/>
            <a:ext cx="5105400" cy="1297791"/>
          </a:xfrm>
          <a:prstGeom prst="rect">
            <a:avLst/>
          </a:prstGeom>
        </p:spPr>
        <p:txBody>
          <a:bodyPr wrap="square">
            <a:spAutoFit/>
          </a:bodyPr>
          <a:lstStyle/>
          <a:p>
            <a:pPr marL="342900" lvl="0" indent="-342900" algn="ctr">
              <a:lnSpc>
                <a:spcPct val="115000"/>
              </a:lnSpc>
              <a:spcBef>
                <a:spcPct val="20000"/>
              </a:spcBef>
              <a:spcAft>
                <a:spcPts val="1000"/>
              </a:spcAft>
            </a:pPr>
            <a:r>
              <a:rPr lang="ru-RU" sz="2800" b="1" dirty="0" smtClean="0">
                <a:solidFill>
                  <a:prstClr val="black"/>
                </a:solidFill>
                <a:ea typeface="Times New Roman"/>
                <a:cs typeface="Times New Roman"/>
              </a:rPr>
              <a:t>Х. К. Андерсен</a:t>
            </a:r>
            <a:endParaRPr lang="ru-RU" sz="2800" dirty="0" smtClean="0">
              <a:solidFill>
                <a:prstClr val="black"/>
              </a:solidFill>
              <a:ea typeface="Times New Roman"/>
              <a:cs typeface="Times New Roman"/>
            </a:endParaRPr>
          </a:p>
          <a:p>
            <a:pPr marL="342900" lvl="0" indent="-342900" algn="ctr">
              <a:lnSpc>
                <a:spcPct val="115000"/>
              </a:lnSpc>
              <a:spcBef>
                <a:spcPct val="20000"/>
              </a:spcBef>
              <a:spcAft>
                <a:spcPts val="1000"/>
              </a:spcAft>
            </a:pPr>
            <a:r>
              <a:rPr lang="ru-RU" sz="2800" b="1" dirty="0" smtClean="0">
                <a:solidFill>
                  <a:prstClr val="black"/>
                </a:solidFill>
                <a:ea typeface="Times New Roman"/>
                <a:cs typeface="Times New Roman"/>
              </a:rPr>
              <a:t>«Снежная королева»</a:t>
            </a:r>
            <a:endParaRPr lang="ru-RU" sz="2800" dirty="0" smtClean="0">
              <a:solidFill>
                <a:prstClr val="black"/>
              </a:solidFill>
              <a:ea typeface="Times New Roman"/>
              <a:cs typeface="Times New Roman"/>
            </a:endParaRPr>
          </a:p>
        </p:txBody>
      </p:sp>
    </p:spTree>
  </p:cSld>
  <p:clrMapOvr>
    <a:masterClrMapping/>
  </p:clrMapOvr>
  <p:transition>
    <p:whee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3581400" y="-1295400"/>
            <a:ext cx="3352800" cy="76200"/>
          </a:xfrm>
        </p:spPr>
        <p:txBody>
          <a:bodyPr>
            <a:normAutofit fontScale="90000"/>
          </a:bodyPr>
          <a:lstStyle/>
          <a:p>
            <a:endParaRPr lang="ru-RU" dirty="0"/>
          </a:p>
        </p:txBody>
      </p:sp>
      <p:sp>
        <p:nvSpPr>
          <p:cNvPr id="3" name="Содержимое 2"/>
          <p:cNvSpPr>
            <a:spLocks noGrp="1"/>
          </p:cNvSpPr>
          <p:nvPr>
            <p:ph idx="1"/>
          </p:nvPr>
        </p:nvSpPr>
        <p:spPr>
          <a:xfrm>
            <a:off x="3581400" y="304800"/>
            <a:ext cx="5562600" cy="6248400"/>
          </a:xfrm>
        </p:spPr>
        <p:txBody>
          <a:bodyPr>
            <a:normAutofit/>
          </a:bodyPr>
          <a:lstStyle/>
          <a:p>
            <a:pPr algn="just">
              <a:buNone/>
            </a:pPr>
            <a:r>
              <a:rPr lang="ru-RU" sz="1600" b="1" dirty="0" smtClean="0"/>
              <a:t>                            Первый снег</a:t>
            </a:r>
            <a:endParaRPr lang="ru-RU" sz="1600" dirty="0" smtClean="0"/>
          </a:p>
          <a:p>
            <a:pPr algn="just">
              <a:buNone/>
            </a:pPr>
            <a:r>
              <a:rPr lang="ru-RU" sz="1600" dirty="0" smtClean="0"/>
              <a:t>Здравствуйте, лёгкие звёзды пушистого первого снега!</a:t>
            </a:r>
          </a:p>
          <a:p>
            <a:pPr algn="just">
              <a:buNone/>
            </a:pPr>
            <a:r>
              <a:rPr lang="ru-RU" sz="1600" dirty="0" smtClean="0"/>
              <a:t>Быстро на тёмной земле таете вы чередой.</a:t>
            </a:r>
          </a:p>
          <a:p>
            <a:pPr algn="just">
              <a:buNone/>
            </a:pPr>
            <a:r>
              <a:rPr lang="ru-RU" sz="1600" dirty="0" smtClean="0"/>
              <a:t>Но проворно летят за вами другие снежинки,</a:t>
            </a:r>
          </a:p>
          <a:p>
            <a:pPr algn="just">
              <a:buNone/>
            </a:pPr>
            <a:r>
              <a:rPr lang="ru-RU" sz="1600" dirty="0" smtClean="0"/>
              <a:t>Словно пчёлы весной, воздух недвижный пестря.</a:t>
            </a:r>
          </a:p>
          <a:p>
            <a:pPr algn="just">
              <a:buNone/>
            </a:pPr>
            <a:r>
              <a:rPr lang="ru-RU" sz="1600" dirty="0" smtClean="0"/>
              <a:t>Скоро наступит зима, - под тонким и звучным жезлом</a:t>
            </a:r>
          </a:p>
          <a:p>
            <a:pPr algn="just">
              <a:buNone/>
            </a:pPr>
            <a:r>
              <a:rPr lang="ru-RU" sz="1600" dirty="0" smtClean="0"/>
              <a:t>Резвых саней завизжит холодом стиснутый лёд.</a:t>
            </a:r>
          </a:p>
          <a:p>
            <a:pPr algn="just">
              <a:buNone/>
            </a:pPr>
            <a:r>
              <a:rPr lang="ru-RU" sz="1600" dirty="0" smtClean="0"/>
              <a:t>Ярко мороз затрещит; румяные щёки красавиц</a:t>
            </a:r>
          </a:p>
          <a:p>
            <a:pPr algn="just">
              <a:buNone/>
            </a:pPr>
            <a:r>
              <a:rPr lang="ru-RU" sz="1600" dirty="0" smtClean="0"/>
              <a:t>Вспыхнут; иней слегка длинных коснётся ресниц.</a:t>
            </a:r>
          </a:p>
          <a:p>
            <a:pPr algn="just">
              <a:buNone/>
            </a:pPr>
            <a:r>
              <a:rPr lang="ru-RU" sz="1600" dirty="0" smtClean="0"/>
              <a:t>Так! Пора мне с тобой расстаться, степная деревня!</a:t>
            </a:r>
          </a:p>
          <a:p>
            <a:pPr>
              <a:buNone/>
            </a:pPr>
            <a:r>
              <a:rPr lang="ru-RU" sz="1600" dirty="0" smtClean="0"/>
              <a:t>Крыш не увижу твоих, мягким одетым ковром, Струек волнистого дыма на небе холодном и синем,</a:t>
            </a:r>
          </a:p>
          <a:p>
            <a:pPr>
              <a:buNone/>
            </a:pPr>
            <a:r>
              <a:rPr lang="ru-RU" sz="1600" dirty="0" smtClean="0"/>
              <a:t>Белых холмов и полей, грозных и тёмных лесов.</a:t>
            </a:r>
          </a:p>
          <a:p>
            <a:pPr>
              <a:buNone/>
            </a:pPr>
            <a:r>
              <a:rPr lang="ru-RU" sz="1600" dirty="0" smtClean="0"/>
              <a:t>Падай обильнее, снег! Зовёт меня город далёкий;</a:t>
            </a:r>
          </a:p>
          <a:p>
            <a:pPr>
              <a:buNone/>
            </a:pPr>
            <a:r>
              <a:rPr lang="ru-RU" sz="1600" dirty="0" smtClean="0"/>
              <a:t>Хочется встретить опять старых врагов и друзей.</a:t>
            </a:r>
          </a:p>
          <a:p>
            <a:pPr algn="just">
              <a:buNone/>
            </a:pPr>
            <a:endParaRPr lang="ru-RU" sz="1600" dirty="0"/>
          </a:p>
        </p:txBody>
      </p:sp>
      <p:pic>
        <p:nvPicPr>
          <p:cNvPr id="122883" name="Picture 3" descr="http://content.foto.mail.ru/mail/zayrina_natali/_blogs/i-6799.jpg">
            <a:hlinkClick r:id="rId2"/>
          </p:cNvPr>
          <p:cNvPicPr>
            <a:picLocks noChangeAspect="1" noChangeArrowheads="1"/>
          </p:cNvPicPr>
          <p:nvPr/>
        </p:nvPicPr>
        <p:blipFill>
          <a:blip r:embed="rId3"/>
          <a:srcRect/>
          <a:stretch>
            <a:fillRect/>
          </a:stretch>
        </p:blipFill>
        <p:spPr bwMode="auto">
          <a:xfrm>
            <a:off x="0" y="533400"/>
            <a:ext cx="3581400" cy="5105400"/>
          </a:xfrm>
          <a:prstGeom prst="rect">
            <a:avLst/>
          </a:prstGeom>
          <a:noFill/>
        </p:spPr>
      </p:pic>
      <p:sp>
        <p:nvSpPr>
          <p:cNvPr id="5" name="Прямоугольник 4"/>
          <p:cNvSpPr/>
          <p:nvPr/>
        </p:nvSpPr>
        <p:spPr>
          <a:xfrm>
            <a:off x="0" y="5791201"/>
            <a:ext cx="3886200" cy="769441"/>
          </a:xfrm>
          <a:prstGeom prst="rect">
            <a:avLst/>
          </a:prstGeom>
        </p:spPr>
        <p:txBody>
          <a:bodyPr wrap="square">
            <a:spAutoFit/>
          </a:bodyPr>
          <a:lstStyle/>
          <a:p>
            <a:pPr lvl="0" algn="ctr">
              <a:spcBef>
                <a:spcPct val="0"/>
              </a:spcBef>
            </a:pPr>
            <a:r>
              <a:rPr lang="ru-RU" sz="4400" dirty="0" smtClean="0">
                <a:solidFill>
                  <a:prstClr val="black"/>
                </a:solidFill>
                <a:ea typeface="+mj-ea"/>
                <a:cs typeface="+mj-cs"/>
              </a:rPr>
              <a:t>  </a:t>
            </a:r>
            <a:r>
              <a:rPr lang="ru-RU" sz="3600" dirty="0" smtClean="0">
                <a:solidFill>
                  <a:prstClr val="black"/>
                </a:solidFill>
                <a:ea typeface="+mj-ea"/>
                <a:cs typeface="+mj-cs"/>
              </a:rPr>
              <a:t>И.С.Тургенев</a:t>
            </a:r>
            <a:endParaRPr lang="ru-RU" sz="3600" dirty="0">
              <a:solidFill>
                <a:prstClr val="black"/>
              </a:solidFill>
              <a:ea typeface="+mj-ea"/>
              <a:cs typeface="+mj-cs"/>
            </a:endParaRPr>
          </a:p>
        </p:txBody>
      </p:sp>
    </p:spTree>
  </p:cSld>
  <p:clrMapOvr>
    <a:masterClrMapping/>
  </p:clrMapOvr>
  <p:transition>
    <p:whee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609600"/>
            <a:ext cx="8229600" cy="152400"/>
          </a:xfrm>
        </p:spPr>
        <p:txBody>
          <a:bodyPr>
            <a:normAutofit fontScale="90000"/>
          </a:bodyPr>
          <a:lstStyle/>
          <a:p>
            <a:endParaRPr lang="ru-RU" dirty="0"/>
          </a:p>
        </p:txBody>
      </p:sp>
      <p:sp>
        <p:nvSpPr>
          <p:cNvPr id="3" name="Содержимое 2"/>
          <p:cNvSpPr>
            <a:spLocks noGrp="1"/>
          </p:cNvSpPr>
          <p:nvPr>
            <p:ph idx="1"/>
          </p:nvPr>
        </p:nvSpPr>
        <p:spPr>
          <a:xfrm>
            <a:off x="4495800" y="0"/>
            <a:ext cx="4648200" cy="7315200"/>
          </a:xfrm>
        </p:spPr>
        <p:txBody>
          <a:bodyPr>
            <a:normAutofit fontScale="25000" lnSpcReduction="20000"/>
          </a:bodyPr>
          <a:lstStyle/>
          <a:p>
            <a:pPr>
              <a:buNone/>
            </a:pPr>
            <a:r>
              <a:rPr lang="ru-RU" sz="6200" dirty="0" smtClean="0"/>
              <a:t>                      </a:t>
            </a:r>
            <a:r>
              <a:rPr lang="ru-RU" sz="7200" b="1" dirty="0" smtClean="0"/>
              <a:t>Зимой</a:t>
            </a:r>
          </a:p>
          <a:p>
            <a:pPr>
              <a:buNone/>
            </a:pPr>
            <a:r>
              <a:rPr lang="ru-RU" sz="6400" b="1" dirty="0" smtClean="0"/>
              <a:t>     Снежинки-снежинки, Седые пушинки</a:t>
            </a:r>
            <a:br>
              <a:rPr lang="ru-RU" sz="6400" b="1" dirty="0" smtClean="0"/>
            </a:br>
            <a:r>
              <a:rPr lang="ru-RU" sz="6400" b="1" dirty="0" smtClean="0"/>
              <a:t>Летят и летят!   И дворик, и сад</a:t>
            </a:r>
            <a:br>
              <a:rPr lang="ru-RU" sz="6400" b="1" dirty="0" smtClean="0"/>
            </a:br>
            <a:r>
              <a:rPr lang="ru-RU" sz="6400" b="1" dirty="0" smtClean="0"/>
              <a:t>Белее сметаны,   Под крышей висят</a:t>
            </a:r>
            <a:br>
              <a:rPr lang="ru-RU" sz="6400" b="1" dirty="0" smtClean="0"/>
            </a:br>
            <a:r>
              <a:rPr lang="ru-RU" sz="6400" b="1" dirty="0" smtClean="0"/>
              <a:t>Прозрачные льдинки…</a:t>
            </a:r>
            <a:br>
              <a:rPr lang="ru-RU" sz="6400" b="1" dirty="0" smtClean="0"/>
            </a:br>
            <a:r>
              <a:rPr lang="ru-RU" sz="6400" b="1" dirty="0" smtClean="0"/>
              <a:t>Дымятся лужайки, кусты и тропинки,</a:t>
            </a:r>
            <a:br>
              <a:rPr lang="ru-RU" sz="6400" b="1" dirty="0" smtClean="0"/>
            </a:br>
            <a:r>
              <a:rPr lang="ru-RU" sz="6400" b="1" dirty="0" smtClean="0"/>
              <a:t>За садом молочные страны  Сквозят.</a:t>
            </a:r>
            <a:br>
              <a:rPr lang="ru-RU" sz="6400" b="1" dirty="0" smtClean="0"/>
            </a:br>
            <a:r>
              <a:rPr lang="ru-RU" sz="6400" b="1" dirty="0" smtClean="0"/>
              <a:t>Лохматые тучи   Нахмурили лоб,</a:t>
            </a:r>
            <a:br>
              <a:rPr lang="ru-RU" sz="6400" b="1" dirty="0" smtClean="0"/>
            </a:br>
            <a:r>
              <a:rPr lang="ru-RU" sz="6400" b="1" dirty="0" smtClean="0"/>
              <a:t>А ветер колючий</a:t>
            </a:r>
            <a:br>
              <a:rPr lang="ru-RU" sz="6400" b="1" dirty="0" smtClean="0"/>
            </a:br>
            <a:r>
              <a:rPr lang="ru-RU" sz="6400" b="1" dirty="0" smtClean="0"/>
              <a:t>Сгребает сугроб -</a:t>
            </a:r>
            <a:br>
              <a:rPr lang="ru-RU" sz="6400" b="1" dirty="0" smtClean="0"/>
            </a:br>
            <a:r>
              <a:rPr lang="ru-RU" sz="6400" b="1" dirty="0" smtClean="0"/>
              <a:t>Бросает снежками…</a:t>
            </a:r>
            <a:br>
              <a:rPr lang="ru-RU" sz="6400" b="1" dirty="0" smtClean="0"/>
            </a:br>
            <a:r>
              <a:rPr lang="ru-RU" sz="6400" b="1" dirty="0" smtClean="0"/>
              <a:t>Над пухлым забором</a:t>
            </a:r>
            <a:br>
              <a:rPr lang="ru-RU" sz="6400" b="1" dirty="0" smtClean="0"/>
            </a:br>
            <a:r>
              <a:rPr lang="ru-RU" sz="6400" b="1" dirty="0" smtClean="0"/>
              <a:t>Несется прыжками</a:t>
            </a:r>
            <a:br>
              <a:rPr lang="ru-RU" sz="6400" b="1" dirty="0" smtClean="0"/>
            </a:br>
            <a:r>
              <a:rPr lang="ru-RU" sz="6400" b="1" dirty="0" smtClean="0"/>
              <a:t>И белым узором</a:t>
            </a:r>
            <a:br>
              <a:rPr lang="ru-RU" sz="6400" b="1" dirty="0" smtClean="0"/>
            </a:br>
            <a:r>
              <a:rPr lang="ru-RU" sz="6400" b="1" dirty="0" smtClean="0"/>
              <a:t>Заносит мохнатые окна и дверь</a:t>
            </a:r>
            <a:br>
              <a:rPr lang="ru-RU" sz="6400" b="1" dirty="0" smtClean="0"/>
            </a:br>
            <a:r>
              <a:rPr lang="ru-RU" sz="6400" b="1" dirty="0" smtClean="0"/>
              <a:t>И воет, как зверь!</a:t>
            </a:r>
            <a:br>
              <a:rPr lang="ru-RU" sz="6400" b="1" dirty="0" smtClean="0"/>
            </a:br>
            <a:r>
              <a:rPr lang="ru-RU" sz="6400" b="1" dirty="0" smtClean="0"/>
              <a:t>Вороны прозябли,</a:t>
            </a:r>
            <a:br>
              <a:rPr lang="ru-RU" sz="6400" b="1" dirty="0" smtClean="0"/>
            </a:br>
            <a:r>
              <a:rPr lang="ru-RU" sz="6400" b="1" dirty="0" smtClean="0"/>
              <a:t>Кусты, словно грабли…</a:t>
            </a:r>
            <a:br>
              <a:rPr lang="ru-RU" sz="6400" b="1" dirty="0" smtClean="0"/>
            </a:br>
            <a:r>
              <a:rPr lang="ru-RU" sz="6400" b="1" dirty="0" smtClean="0"/>
              <a:t>Кусает мороз -</a:t>
            </a:r>
            <a:br>
              <a:rPr lang="ru-RU" sz="6400" b="1" dirty="0" smtClean="0"/>
            </a:br>
            <a:r>
              <a:rPr lang="ru-RU" sz="6400" b="1" dirty="0" smtClean="0"/>
              <a:t>А ветви берез,</a:t>
            </a:r>
            <a:br>
              <a:rPr lang="ru-RU" sz="6400" b="1" dirty="0" smtClean="0"/>
            </a:br>
            <a:r>
              <a:rPr lang="ru-RU" sz="6400" b="1" dirty="0" smtClean="0"/>
              <a:t>Как белые сабли…</a:t>
            </a:r>
            <a:br>
              <a:rPr lang="ru-RU" sz="6400" b="1" dirty="0" smtClean="0"/>
            </a:br>
            <a:r>
              <a:rPr lang="ru-RU" sz="6400" b="1" dirty="0" smtClean="0"/>
              <a:t>То вправо, то влево</a:t>
            </a:r>
            <a:r>
              <a:rPr lang="ru-RU" sz="7200" b="1" dirty="0" smtClean="0"/>
              <a:t/>
            </a:r>
            <a:br>
              <a:rPr lang="ru-RU" sz="7200" b="1" dirty="0" smtClean="0"/>
            </a:br>
            <a:r>
              <a:rPr lang="ru-RU" sz="7200" b="1" dirty="0" smtClean="0"/>
              <a:t>Кружусь, как волчок.</a:t>
            </a:r>
            <a:br>
              <a:rPr lang="ru-RU" sz="7200" b="1" dirty="0" smtClean="0"/>
            </a:br>
            <a:r>
              <a:rPr lang="ru-RU" sz="7200" b="1" dirty="0" smtClean="0"/>
              <a:t>Эй, Снежная Дева!</a:t>
            </a:r>
            <a:br>
              <a:rPr lang="ru-RU" sz="7200" b="1" dirty="0" smtClean="0"/>
            </a:br>
            <a:r>
              <a:rPr lang="ru-RU" sz="7200" b="1" dirty="0" smtClean="0"/>
              <a:t>Возьми, подыми на сквозном дирижабле</a:t>
            </a:r>
            <a:br>
              <a:rPr lang="ru-RU" sz="7200" b="1" dirty="0" smtClean="0"/>
            </a:br>
            <a:r>
              <a:rPr lang="ru-RU" sz="7200" b="1" dirty="0" smtClean="0"/>
              <a:t>И в стае снежинок умчи за лесок! </a:t>
            </a:r>
          </a:p>
          <a:p>
            <a:pPr>
              <a:buNone/>
            </a:pPr>
            <a:endParaRPr lang="ru-RU" sz="7200" b="1" dirty="0"/>
          </a:p>
        </p:txBody>
      </p:sp>
      <p:pic>
        <p:nvPicPr>
          <p:cNvPr id="89090" name="Picture 2" descr="http://www.calend.ru/img/user_img/i6/6156.jpg">
            <a:hlinkClick r:id="rId3"/>
          </p:cNvPr>
          <p:cNvPicPr>
            <a:picLocks noChangeAspect="1" noChangeArrowheads="1"/>
          </p:cNvPicPr>
          <p:nvPr/>
        </p:nvPicPr>
        <p:blipFill>
          <a:blip r:embed="rId4"/>
          <a:srcRect/>
          <a:stretch>
            <a:fillRect/>
          </a:stretch>
        </p:blipFill>
        <p:spPr bwMode="auto">
          <a:xfrm>
            <a:off x="304800" y="304800"/>
            <a:ext cx="4114800" cy="5638800"/>
          </a:xfrm>
          <a:prstGeom prst="rect">
            <a:avLst/>
          </a:prstGeom>
          <a:noFill/>
        </p:spPr>
      </p:pic>
      <p:sp>
        <p:nvSpPr>
          <p:cNvPr id="5" name="Прямоугольник 4"/>
          <p:cNvSpPr/>
          <p:nvPr/>
        </p:nvSpPr>
        <p:spPr>
          <a:xfrm>
            <a:off x="152400" y="5867400"/>
            <a:ext cx="4191000" cy="461665"/>
          </a:xfrm>
          <a:prstGeom prst="rect">
            <a:avLst/>
          </a:prstGeom>
        </p:spPr>
        <p:txBody>
          <a:bodyPr wrap="square">
            <a:spAutoFit/>
          </a:bodyPr>
          <a:lstStyle/>
          <a:p>
            <a:pPr lvl="0" algn="ctr">
              <a:spcBef>
                <a:spcPct val="0"/>
              </a:spcBef>
            </a:pPr>
            <a:r>
              <a:rPr lang="ru-RU" sz="2400" dirty="0" smtClean="0">
                <a:solidFill>
                  <a:prstClr val="black"/>
                </a:solidFill>
                <a:ea typeface="+mj-ea"/>
                <a:cs typeface="+mj-cs"/>
              </a:rPr>
              <a:t>Саша  Черный  </a:t>
            </a:r>
            <a:endParaRPr lang="ru-RU" sz="2400" dirty="0">
              <a:solidFill>
                <a:prstClr val="black"/>
              </a:solidFill>
              <a:ea typeface="+mj-ea"/>
              <a:cs typeface="+mj-cs"/>
            </a:endParaRPr>
          </a:p>
        </p:txBody>
      </p:sp>
    </p:spTree>
  </p:cSld>
  <p:clrMapOvr>
    <a:masterClrMapping/>
  </p:clrMapOvr>
  <p:transition>
    <p:whee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62000"/>
            <a:ext cx="8229600" cy="152400"/>
          </a:xfrm>
        </p:spPr>
        <p:txBody>
          <a:bodyPr>
            <a:normAutofit fontScale="90000"/>
          </a:bodyPr>
          <a:lstStyle/>
          <a:p>
            <a:endParaRPr lang="ru-RU" dirty="0"/>
          </a:p>
        </p:txBody>
      </p:sp>
      <p:sp>
        <p:nvSpPr>
          <p:cNvPr id="3" name="Содержимое 2"/>
          <p:cNvSpPr>
            <a:spLocks noGrp="1"/>
          </p:cNvSpPr>
          <p:nvPr>
            <p:ph idx="1"/>
          </p:nvPr>
        </p:nvSpPr>
        <p:spPr/>
        <p:txBody>
          <a:bodyPr>
            <a:normAutofit fontScale="25000" lnSpcReduction="20000"/>
          </a:bodyPr>
          <a:lstStyle/>
          <a:p>
            <a:pPr>
              <a:buFont typeface="Wingdings" pitchFamily="2" charset="2"/>
              <a:buChar char="Ø"/>
            </a:pPr>
            <a:r>
              <a:rPr lang="ru-RU" sz="16600" b="1" dirty="0" smtClean="0">
                <a:solidFill>
                  <a:srgbClr val="002060"/>
                </a:solidFill>
              </a:rPr>
              <a:t>Необычный</a:t>
            </a:r>
            <a:r>
              <a:rPr lang="ru-RU" sz="16600" dirty="0" smtClean="0"/>
              <a:t>  </a:t>
            </a:r>
            <a:r>
              <a:rPr lang="ru-RU" sz="10900" dirty="0" smtClean="0"/>
              <a:t>  </a:t>
            </a:r>
            <a:r>
              <a:rPr lang="ru-RU" dirty="0" smtClean="0"/>
              <a:t>-    </a:t>
            </a:r>
          </a:p>
          <a:p>
            <a:pPr>
              <a:buNone/>
            </a:pPr>
            <a:r>
              <a:rPr lang="ru-RU" sz="7700" b="1" i="1" dirty="0" smtClean="0">
                <a:solidFill>
                  <a:schemeClr val="tx1">
                    <a:lumMod val="95000"/>
                    <a:lumOff val="5000"/>
                  </a:schemeClr>
                </a:solidFill>
              </a:rPr>
              <a:t>  </a:t>
            </a:r>
            <a:r>
              <a:rPr lang="ru-RU" sz="19200" b="1" i="1" dirty="0" smtClean="0">
                <a:solidFill>
                  <a:schemeClr val="tx1">
                    <a:lumMod val="95000"/>
                    <a:lumOff val="5000"/>
                  </a:schemeClr>
                </a:solidFill>
              </a:rPr>
              <a:t>особенный,</a:t>
            </a:r>
            <a:r>
              <a:rPr lang="ru-RU" sz="19200" i="1" dirty="0" smtClean="0">
                <a:solidFill>
                  <a:schemeClr val="tx1">
                    <a:lumMod val="95000"/>
                    <a:lumOff val="5000"/>
                  </a:schemeClr>
                </a:solidFill>
              </a:rPr>
              <a:t> </a:t>
            </a:r>
            <a:r>
              <a:rPr lang="ru-RU" sz="19200" b="1" i="1" dirty="0" smtClean="0">
                <a:solidFill>
                  <a:schemeClr val="tx1">
                    <a:lumMod val="95000"/>
                    <a:lumOff val="5000"/>
                  </a:schemeClr>
                </a:solidFill>
              </a:rPr>
              <a:t>замечательный,   чудесный, волшебный,     сказочный, фантастический,    дивный, диковинный,    удивительный</a:t>
            </a:r>
            <a:r>
              <a:rPr lang="ru-RU" sz="19200" dirty="0" smtClean="0">
                <a:solidFill>
                  <a:srgbClr val="FF0000"/>
                </a:solidFill>
              </a:rPr>
              <a:t>.</a:t>
            </a:r>
          </a:p>
        </p:txBody>
      </p:sp>
    </p:spTree>
  </p:cSld>
  <p:clrMapOvr>
    <a:masterClrMapping/>
  </p:clrMapOvr>
  <p:transition>
    <p:whee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10800000" flipV="1">
            <a:off x="906354" y="0"/>
            <a:ext cx="7023796" cy="533400"/>
          </a:xfrm>
        </p:spPr>
        <p:txBody>
          <a:bodyPr>
            <a:normAutofit fontScale="90000"/>
          </a:bodyPr>
          <a:lstStyle/>
          <a:p>
            <a:r>
              <a:rPr lang="ru-RU" b="1" i="1" dirty="0" smtClean="0">
                <a:solidFill>
                  <a:srgbClr val="7030A0"/>
                </a:solidFill>
              </a:rPr>
              <a:t>Писатели  о  снежинках</a:t>
            </a:r>
            <a:endParaRPr lang="ru-RU" dirty="0"/>
          </a:p>
        </p:txBody>
      </p:sp>
      <p:sp>
        <p:nvSpPr>
          <p:cNvPr id="3" name="Содержимое 2"/>
          <p:cNvSpPr>
            <a:spLocks noGrp="1"/>
          </p:cNvSpPr>
          <p:nvPr>
            <p:ph idx="1"/>
          </p:nvPr>
        </p:nvSpPr>
        <p:spPr>
          <a:xfrm>
            <a:off x="4191000" y="609600"/>
            <a:ext cx="4953000" cy="5791200"/>
          </a:xfrm>
        </p:spPr>
        <p:txBody>
          <a:bodyPr>
            <a:normAutofit fontScale="25000" lnSpcReduction="20000"/>
          </a:bodyPr>
          <a:lstStyle/>
          <a:p>
            <a:pPr indent="342900" algn="just">
              <a:lnSpc>
                <a:spcPct val="115000"/>
              </a:lnSpc>
              <a:spcAft>
                <a:spcPts val="1000"/>
              </a:spcAft>
              <a:buNone/>
            </a:pPr>
            <a:r>
              <a:rPr lang="ru-RU" sz="5600" dirty="0" smtClean="0">
                <a:ea typeface="Times New Roman"/>
                <a:cs typeface="Times New Roman"/>
              </a:rPr>
              <a:t>Снежная пороша. В лесу очень тихо и так тепло, что только вот не тает. Деревья окружены снегом, ели повесили громадные тяжелые лапы, березы склонились, и некоторые даже согнулись макушками до самой земли и стали кружевными арками. Ель царствует со своей верхней мутовкой, а береза плачет. В лесной снежной тишине фигуры из снега стали так выразительны, что странно становится: “Отчего, думаешь, они ничего не скажут друг другу, разве только меня заметили и стесняются?” И когда полетел снег, то казалось, будто слышишь шепот снежинок, как разговор между странными фигурами. Снежинки (шестигранные звездочки), летящие с неба, падая на сучки, на ветки деревьев, обнимая каждый изгиб, засыпая каждую лапку, трудятся, чтобы все округлить. Выпала пороша. На охоте начал снимать лесные фигуры. Веточка тончайшими своими пальчиками держала большой пышный ком. В полдень фигуры начали падать, сшибать одна другую: деревья играли в снежки..</a:t>
            </a:r>
          </a:p>
          <a:p>
            <a:pPr indent="342900" algn="just">
              <a:lnSpc>
                <a:spcPct val="115000"/>
              </a:lnSpc>
              <a:spcAft>
                <a:spcPts val="1000"/>
              </a:spcAft>
              <a:buNone/>
            </a:pPr>
            <a:endParaRPr lang="ru-RU" dirty="0" smtClean="0">
              <a:ea typeface="Times New Roman"/>
              <a:cs typeface="Times New Roman"/>
            </a:endParaRPr>
          </a:p>
          <a:p>
            <a:endParaRPr lang="ru-RU" dirty="0"/>
          </a:p>
        </p:txBody>
      </p:sp>
      <p:sp>
        <p:nvSpPr>
          <p:cNvPr id="93185" name="Rectangle 1"/>
          <p:cNvSpPr>
            <a:spLocks noChangeArrowheads="1"/>
          </p:cNvSpPr>
          <p:nvPr/>
        </p:nvSpPr>
        <p:spPr bwMode="auto">
          <a:xfrm>
            <a:off x="0" y="-762001"/>
            <a:ext cx="665567"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3187" name="Picture 3" descr="http://www.orenwiki.ru/images/archive/b/b8/20110428052440%21Prishvin.jpg">
            <a:hlinkClick r:id="rId2"/>
          </p:cNvPr>
          <p:cNvPicPr>
            <a:picLocks noChangeAspect="1" noChangeArrowheads="1"/>
          </p:cNvPicPr>
          <p:nvPr/>
        </p:nvPicPr>
        <p:blipFill>
          <a:blip r:embed="rId3"/>
          <a:srcRect/>
          <a:stretch>
            <a:fillRect/>
          </a:stretch>
        </p:blipFill>
        <p:spPr bwMode="auto">
          <a:xfrm>
            <a:off x="0" y="609600"/>
            <a:ext cx="4343400" cy="5638800"/>
          </a:xfrm>
          <a:prstGeom prst="rect">
            <a:avLst/>
          </a:prstGeom>
          <a:noFill/>
        </p:spPr>
      </p:pic>
      <p:sp>
        <p:nvSpPr>
          <p:cNvPr id="7" name="Прямоугольник 6"/>
          <p:cNvSpPr/>
          <p:nvPr/>
        </p:nvSpPr>
        <p:spPr>
          <a:xfrm>
            <a:off x="457200" y="6248400"/>
            <a:ext cx="3738239" cy="587853"/>
          </a:xfrm>
          <a:prstGeom prst="rect">
            <a:avLst/>
          </a:prstGeom>
        </p:spPr>
        <p:txBody>
          <a:bodyPr wrap="square">
            <a:spAutoFit/>
          </a:bodyPr>
          <a:lstStyle/>
          <a:p>
            <a:pPr indent="342900" algn="just">
              <a:lnSpc>
                <a:spcPct val="115000"/>
              </a:lnSpc>
              <a:spcAft>
                <a:spcPts val="1000"/>
              </a:spcAft>
              <a:buNone/>
            </a:pPr>
            <a:r>
              <a:rPr lang="ru-RU" sz="2800" dirty="0" smtClean="0">
                <a:ea typeface="Times New Roman"/>
                <a:cs typeface="Times New Roman"/>
              </a:rPr>
              <a:t> М. М. Пришвин</a:t>
            </a:r>
            <a:r>
              <a:rPr lang="ru-RU" dirty="0" smtClean="0">
                <a:ea typeface="Times New Roman"/>
                <a:cs typeface="Times New Roman"/>
              </a:rPr>
              <a:t> </a:t>
            </a:r>
          </a:p>
        </p:txBody>
      </p:sp>
    </p:spTree>
  </p:cSld>
  <p:clrMapOvr>
    <a:masterClrMapping/>
  </p:clrMapOvr>
  <p:transition>
    <p:whee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62000"/>
            <a:ext cx="8229600" cy="152400"/>
          </a:xfrm>
        </p:spPr>
        <p:txBody>
          <a:bodyPr>
            <a:normAutofit fontScale="90000"/>
          </a:bodyPr>
          <a:lstStyle/>
          <a:p>
            <a:endParaRPr lang="ru-RU" dirty="0"/>
          </a:p>
        </p:txBody>
      </p:sp>
      <p:sp>
        <p:nvSpPr>
          <p:cNvPr id="3" name="Содержимое 2"/>
          <p:cNvSpPr>
            <a:spLocks noGrp="1"/>
          </p:cNvSpPr>
          <p:nvPr>
            <p:ph idx="1"/>
          </p:nvPr>
        </p:nvSpPr>
        <p:spPr>
          <a:xfrm>
            <a:off x="2286000" y="304800"/>
            <a:ext cx="6400800" cy="5821363"/>
          </a:xfrm>
        </p:spPr>
        <p:txBody>
          <a:bodyPr>
            <a:normAutofit fontScale="32500" lnSpcReduction="20000"/>
          </a:bodyPr>
          <a:lstStyle/>
          <a:p>
            <a:pPr>
              <a:buNone/>
            </a:pPr>
            <a:r>
              <a:rPr lang="ru-RU" i="1" dirty="0" smtClean="0"/>
              <a:t>                                           Первый снег </a:t>
            </a:r>
            <a:br>
              <a:rPr lang="ru-RU" i="1" dirty="0" smtClean="0"/>
            </a:br>
            <a:r>
              <a:rPr lang="ru-RU" sz="7000" i="1" dirty="0" smtClean="0"/>
              <a:t>Голая земля промерзла, а зима все еще не наступала. Но вот потеплело, и к вечеру пошел снег. Крупные мохнатые снежинки закружились в воздухе, с каждой минутой их становилось все больше. И, наконец-то, снег повалил хлопьями. </a:t>
            </a:r>
            <a:br>
              <a:rPr lang="ru-RU" sz="7000" i="1" dirty="0" smtClean="0"/>
            </a:br>
            <a:r>
              <a:rPr lang="ru-RU" sz="7000" i="1" dirty="0" smtClean="0"/>
              <a:t>Я накинул на плечи полушубок и вышел на крыльцо… Воздух был чистый и свежий. В нем как-то особенно хорошо пахло молодым, только что выпавшим снегом… Кругом было тихо. Я стоял и следил за тем, как из вечернего неба сыпал и сыпал на землю белый пух зимы</a:t>
            </a:r>
          </a:p>
          <a:p>
            <a:pPr>
              <a:buNone/>
            </a:pPr>
            <a:r>
              <a:rPr lang="ru-RU" sz="7000" i="1" dirty="0" smtClean="0"/>
              <a:t>                                                                     </a:t>
            </a:r>
            <a:r>
              <a:rPr lang="ru-RU" sz="7000" dirty="0" smtClean="0"/>
              <a:t> </a:t>
            </a:r>
            <a:r>
              <a:rPr lang="ru-RU" sz="7000" dirty="0" err="1" smtClean="0"/>
              <a:t>Г.Скребицкий</a:t>
            </a:r>
            <a:endParaRPr lang="ru-RU" sz="7000" dirty="0"/>
          </a:p>
        </p:txBody>
      </p:sp>
    </p:spTree>
  </p:cSld>
  <p:clrMapOvr>
    <a:masterClrMapping/>
  </p:clrMapOvr>
  <p:transition>
    <p:whee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67200" y="274638"/>
            <a:ext cx="4419600" cy="1249362"/>
          </a:xfrm>
        </p:spPr>
        <p:txBody>
          <a:bodyPr>
            <a:normAutofit fontScale="90000"/>
          </a:bodyPr>
          <a:lstStyle/>
          <a:p>
            <a:r>
              <a:rPr lang="ru-RU" dirty="0" smtClean="0"/>
              <a:t>                         </a:t>
            </a:r>
            <a:r>
              <a:rPr lang="ru-RU" dirty="0" smtClean="0">
                <a:solidFill>
                  <a:schemeClr val="accent2">
                    <a:lumMod val="60000"/>
                    <a:lumOff val="40000"/>
                  </a:schemeClr>
                </a:solidFill>
              </a:rPr>
              <a:t>Константин   Бальмонт   </a:t>
            </a:r>
            <a:endParaRPr lang="ru-RU" dirty="0">
              <a:solidFill>
                <a:schemeClr val="accent2">
                  <a:lumMod val="60000"/>
                  <a:lumOff val="40000"/>
                </a:schemeClr>
              </a:solidFill>
            </a:endParaRPr>
          </a:p>
        </p:txBody>
      </p:sp>
      <p:sp>
        <p:nvSpPr>
          <p:cNvPr id="3" name="Содержимое 2"/>
          <p:cNvSpPr>
            <a:spLocks noGrp="1"/>
          </p:cNvSpPr>
          <p:nvPr>
            <p:ph idx="1"/>
          </p:nvPr>
        </p:nvSpPr>
        <p:spPr>
          <a:xfrm>
            <a:off x="3733800" y="1447800"/>
            <a:ext cx="5029200" cy="4678363"/>
          </a:xfrm>
        </p:spPr>
        <p:txBody>
          <a:bodyPr numCol="2">
            <a:normAutofit fontScale="25000" lnSpcReduction="20000"/>
          </a:bodyPr>
          <a:lstStyle/>
          <a:p>
            <a:pPr>
              <a:buNone/>
            </a:pPr>
            <a:r>
              <a:rPr lang="ru-RU" sz="6000" b="1" dirty="0" smtClean="0"/>
              <a:t>          Снежинка</a:t>
            </a:r>
            <a:endParaRPr lang="ru-RU" sz="6000" dirty="0" smtClean="0"/>
          </a:p>
          <a:p>
            <a:pPr>
              <a:buNone/>
            </a:pPr>
            <a:r>
              <a:rPr lang="ru-RU" sz="6000" dirty="0" smtClean="0"/>
              <a:t/>
            </a:r>
            <a:br>
              <a:rPr lang="ru-RU" sz="6000" dirty="0" smtClean="0"/>
            </a:br>
            <a:r>
              <a:rPr lang="ru-RU" sz="6000" dirty="0" smtClean="0"/>
              <a:t>Светло-пушистая</a:t>
            </a:r>
            <a:br>
              <a:rPr lang="ru-RU" sz="6000" dirty="0" smtClean="0"/>
            </a:br>
            <a:r>
              <a:rPr lang="ru-RU" sz="6000" dirty="0" smtClean="0"/>
              <a:t>Снежинка белая.</a:t>
            </a:r>
            <a:br>
              <a:rPr lang="ru-RU" sz="6000" dirty="0" smtClean="0"/>
            </a:br>
            <a:r>
              <a:rPr lang="ru-RU" sz="6000" dirty="0" smtClean="0"/>
              <a:t>Какая чистая!</a:t>
            </a:r>
            <a:br>
              <a:rPr lang="ru-RU" sz="6000" dirty="0" smtClean="0"/>
            </a:br>
            <a:r>
              <a:rPr lang="ru-RU" sz="6000" dirty="0" smtClean="0"/>
              <a:t>Какая смелая!</a:t>
            </a:r>
          </a:p>
          <a:p>
            <a:pPr>
              <a:buNone/>
            </a:pPr>
            <a:r>
              <a:rPr lang="ru-RU" sz="6000" dirty="0" smtClean="0"/>
              <a:t> </a:t>
            </a:r>
          </a:p>
          <a:p>
            <a:pPr>
              <a:buNone/>
            </a:pPr>
            <a:r>
              <a:rPr lang="ru-RU" sz="6000" dirty="0" smtClean="0"/>
              <a:t>     Дорогой бурною</a:t>
            </a:r>
            <a:br>
              <a:rPr lang="ru-RU" sz="6000" dirty="0" smtClean="0"/>
            </a:br>
            <a:r>
              <a:rPr lang="ru-RU" sz="6000" dirty="0" smtClean="0"/>
              <a:t>Легко проносится</a:t>
            </a:r>
            <a:br>
              <a:rPr lang="ru-RU" sz="6000" dirty="0" smtClean="0"/>
            </a:br>
            <a:r>
              <a:rPr lang="ru-RU" sz="6000" dirty="0" smtClean="0"/>
              <a:t>Не в высь лазурную,</a:t>
            </a:r>
            <a:br>
              <a:rPr lang="ru-RU" sz="6000" dirty="0" smtClean="0"/>
            </a:br>
            <a:r>
              <a:rPr lang="ru-RU" sz="6000" dirty="0" smtClean="0"/>
              <a:t>На землю просится.</a:t>
            </a:r>
          </a:p>
          <a:p>
            <a:pPr>
              <a:buNone/>
            </a:pPr>
            <a:r>
              <a:rPr lang="ru-RU" sz="6000" dirty="0" smtClean="0"/>
              <a:t>     </a:t>
            </a:r>
          </a:p>
          <a:p>
            <a:pPr>
              <a:buNone/>
            </a:pPr>
            <a:r>
              <a:rPr lang="ru-RU" sz="6000" dirty="0" smtClean="0"/>
              <a:t>       Под ветром веющим</a:t>
            </a:r>
            <a:br>
              <a:rPr lang="ru-RU" sz="6000" dirty="0" smtClean="0"/>
            </a:br>
            <a:r>
              <a:rPr lang="ru-RU" sz="6000" dirty="0" smtClean="0"/>
              <a:t>Дрожит, взметается,</a:t>
            </a:r>
            <a:br>
              <a:rPr lang="ru-RU" sz="6000" dirty="0" smtClean="0"/>
            </a:br>
            <a:r>
              <a:rPr lang="ru-RU" sz="6000" dirty="0" smtClean="0"/>
              <a:t>На нём, лелеющем,</a:t>
            </a:r>
            <a:br>
              <a:rPr lang="ru-RU" sz="6000" dirty="0" smtClean="0"/>
            </a:br>
            <a:r>
              <a:rPr lang="ru-RU" sz="6000" dirty="0" smtClean="0"/>
              <a:t>Светло качается.</a:t>
            </a:r>
          </a:p>
          <a:p>
            <a:pPr>
              <a:buNone/>
            </a:pPr>
            <a:r>
              <a:rPr lang="ru-RU" sz="6000" dirty="0" smtClean="0"/>
              <a:t> </a:t>
            </a:r>
          </a:p>
          <a:p>
            <a:pPr>
              <a:buNone/>
            </a:pPr>
            <a:r>
              <a:rPr lang="ru-RU" sz="6000" dirty="0" smtClean="0"/>
              <a:t/>
            </a:r>
            <a:br>
              <a:rPr lang="ru-RU" sz="6000" dirty="0" smtClean="0"/>
            </a:br>
            <a:r>
              <a:rPr lang="ru-RU" sz="6000" dirty="0" smtClean="0"/>
              <a:t>Его качелями</a:t>
            </a:r>
            <a:br>
              <a:rPr lang="ru-RU" sz="6000" dirty="0" smtClean="0"/>
            </a:br>
            <a:r>
              <a:rPr lang="ru-RU" sz="6000" dirty="0" smtClean="0"/>
              <a:t>Она утешена,</a:t>
            </a:r>
            <a:br>
              <a:rPr lang="ru-RU" sz="6000" dirty="0" smtClean="0"/>
            </a:br>
            <a:r>
              <a:rPr lang="ru-RU" sz="6000" dirty="0" smtClean="0"/>
              <a:t>С его метелями</a:t>
            </a:r>
            <a:br>
              <a:rPr lang="ru-RU" sz="6000" dirty="0" smtClean="0"/>
            </a:br>
            <a:r>
              <a:rPr lang="ru-RU" sz="6000" dirty="0" smtClean="0"/>
              <a:t>Кружится бешено.</a:t>
            </a:r>
          </a:p>
          <a:p>
            <a:pPr>
              <a:buNone/>
            </a:pPr>
            <a:r>
              <a:rPr lang="ru-RU" sz="6000" dirty="0" smtClean="0"/>
              <a:t> </a:t>
            </a:r>
          </a:p>
          <a:p>
            <a:pPr>
              <a:buNone/>
            </a:pPr>
            <a:r>
              <a:rPr lang="ru-RU" sz="6000" dirty="0" smtClean="0"/>
              <a:t>      Но вот кончается</a:t>
            </a:r>
            <a:br>
              <a:rPr lang="ru-RU" sz="6000" dirty="0" smtClean="0"/>
            </a:br>
            <a:r>
              <a:rPr lang="ru-RU" sz="6000" dirty="0" smtClean="0"/>
              <a:t>Дорога дальняя,</a:t>
            </a:r>
            <a:br>
              <a:rPr lang="ru-RU" sz="6000" dirty="0" smtClean="0"/>
            </a:br>
            <a:r>
              <a:rPr lang="ru-RU" sz="6000" dirty="0" smtClean="0"/>
              <a:t>Земли касается</a:t>
            </a:r>
            <a:br>
              <a:rPr lang="ru-RU" sz="6000" dirty="0" smtClean="0"/>
            </a:br>
            <a:r>
              <a:rPr lang="ru-RU" sz="6000" dirty="0" smtClean="0"/>
              <a:t>Звезда кристальная.</a:t>
            </a:r>
          </a:p>
          <a:p>
            <a:pPr>
              <a:buNone/>
            </a:pPr>
            <a:r>
              <a:rPr lang="ru-RU" sz="6000" dirty="0" smtClean="0"/>
              <a:t/>
            </a:r>
            <a:br>
              <a:rPr lang="ru-RU" sz="6000" dirty="0" smtClean="0"/>
            </a:br>
            <a:r>
              <a:rPr lang="ru-RU" sz="6000" dirty="0" smtClean="0"/>
              <a:t> </a:t>
            </a:r>
          </a:p>
          <a:p>
            <a:pPr>
              <a:buNone/>
            </a:pPr>
            <a:r>
              <a:rPr lang="ru-RU" sz="6000" dirty="0" smtClean="0"/>
              <a:t>      Лежит пушистая</a:t>
            </a:r>
            <a:br>
              <a:rPr lang="ru-RU" sz="6000" dirty="0" smtClean="0"/>
            </a:br>
            <a:r>
              <a:rPr lang="ru-RU" sz="6000" dirty="0" smtClean="0"/>
              <a:t>Снежинка смелая.</a:t>
            </a:r>
            <a:br>
              <a:rPr lang="ru-RU" sz="6000" dirty="0" smtClean="0"/>
            </a:br>
            <a:r>
              <a:rPr lang="ru-RU" sz="6000" dirty="0" smtClean="0"/>
              <a:t>Какая чистая!</a:t>
            </a:r>
          </a:p>
          <a:p>
            <a:endParaRPr lang="ru-RU" dirty="0"/>
          </a:p>
        </p:txBody>
      </p:sp>
      <p:pic>
        <p:nvPicPr>
          <p:cNvPr id="5" name="Picture 3" descr="http://www.peoples.ru/art/literature/poetry/contemporary/konstantin_balmont/balmont-11052006054911.jpg">
            <a:hlinkClick r:id="rId2"/>
          </p:cNvPr>
          <p:cNvPicPr>
            <a:picLocks noChangeAspect="1" noChangeArrowheads="1"/>
          </p:cNvPicPr>
          <p:nvPr/>
        </p:nvPicPr>
        <p:blipFill>
          <a:blip r:embed="rId3"/>
          <a:srcRect/>
          <a:stretch>
            <a:fillRect/>
          </a:stretch>
        </p:blipFill>
        <p:spPr bwMode="auto">
          <a:xfrm>
            <a:off x="228600" y="381000"/>
            <a:ext cx="3733800" cy="6172200"/>
          </a:xfrm>
          <a:prstGeom prst="rect">
            <a:avLst/>
          </a:prstGeom>
          <a:noFill/>
        </p:spPr>
      </p:pic>
    </p:spTree>
  </p:cSld>
  <p:clrMapOvr>
    <a:masterClrMapping/>
  </p:clrMapOvr>
  <p:transition>
    <p:whee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 descr="C:\Documents and Settings\andrey\Рабочий стол\физические явления в природе\снег.jpg"/>
          <p:cNvPicPr>
            <a:picLocks noChangeAspect="1" noChangeArrowheads="1"/>
          </p:cNvPicPr>
          <p:nvPr/>
        </p:nvPicPr>
        <p:blipFill>
          <a:blip r:embed="rId2"/>
          <a:srcRect/>
          <a:stretch>
            <a:fillRect/>
          </a:stretch>
        </p:blipFill>
        <p:spPr bwMode="auto">
          <a:xfrm>
            <a:off x="0" y="1"/>
            <a:ext cx="8906400" cy="6690942"/>
          </a:xfrm>
          <a:prstGeom prst="rect">
            <a:avLst/>
          </a:prstGeom>
          <a:noFill/>
          <a:ln w="9525">
            <a:noFill/>
            <a:miter lim="800000"/>
            <a:headEnd/>
            <a:tailEnd/>
          </a:ln>
        </p:spPr>
      </p:pic>
      <p:pic>
        <p:nvPicPr>
          <p:cNvPr id="3" name="Picture 3" descr="C:\Documents and Settings\andrey\Рабочий стол\физические явления в природе\снег.jpg"/>
          <p:cNvPicPr>
            <a:picLocks noChangeAspect="1" noChangeArrowheads="1"/>
          </p:cNvPicPr>
          <p:nvPr/>
        </p:nvPicPr>
        <p:blipFill>
          <a:blip r:embed="rId2"/>
          <a:srcRect/>
          <a:stretch>
            <a:fillRect/>
          </a:stretch>
        </p:blipFill>
        <p:spPr bwMode="auto">
          <a:xfrm>
            <a:off x="138240" y="138255"/>
            <a:ext cx="8906400" cy="6690942"/>
          </a:xfrm>
          <a:prstGeom prst="rect">
            <a:avLst/>
          </a:prstGeom>
          <a:noFill/>
          <a:ln w="9525">
            <a:noFill/>
            <a:miter lim="800000"/>
            <a:headEnd/>
            <a:tailEnd/>
          </a:ln>
        </p:spPr>
      </p:pic>
    </p:spTree>
  </p:cSld>
  <p:clrMapOvr>
    <a:masterClrMapping/>
  </p:clrMapOvr>
  <p:transition>
    <p:whee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94211" name="Picture 3" descr="http://static.diary.ru/userdir/9/5/4/3/954303/34860916.jpg">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69635"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t>О первом снеге </a:t>
            </a:r>
            <a:b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br>
            <a: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t>Первый снег, как сахар </a:t>
            </a:r>
            <a:r>
              <a:rPr kumimoji="0" lang="ru-RU" sz="800" b="0" i="0" u="none" strike="noStrike" cap="none" normalizeH="0" baseline="0" smtClean="0">
                <a:ln>
                  <a:noFill/>
                </a:ln>
                <a:solidFill>
                  <a:schemeClr val="tx1"/>
                </a:solidFill>
                <a:effectLst/>
                <a:latin typeface="Calibri"/>
                <a:ea typeface="Times New Roman" pitchFamily="18" charset="0"/>
                <a:cs typeface="Times New Roman" pitchFamily="18" charset="0"/>
              </a:rPr>
              <a:t>–</a:t>
            </a:r>
            <a: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t> сладкий. </a:t>
            </a:r>
            <a:b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br>
            <a: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t>Словно белый лист тетрадки. </a:t>
            </a:r>
            <a:b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br>
            <a: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t>Он кружит несмело, тихо, </a:t>
            </a:r>
            <a:b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br>
            <a: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t>Словно бабочка-трусиха. </a:t>
            </a:r>
            <a:b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br>
            <a: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t>Серебрит дома и лужи</a:t>
            </a:r>
            <a:r>
              <a:rPr kumimoji="0" lang="ru-RU" sz="800" b="0" i="0" u="none" strike="noStrike" cap="none" normalizeH="0" baseline="0" smtClean="0">
                <a:ln>
                  <a:noFill/>
                </a:ln>
                <a:solidFill>
                  <a:schemeClr val="tx1"/>
                </a:solidFill>
                <a:effectLst/>
                <a:latin typeface="Calibri"/>
                <a:ea typeface="Times New Roman" pitchFamily="18" charset="0"/>
                <a:cs typeface="Times New Roman" pitchFamily="18" charset="0"/>
              </a:rPr>
              <a:t>…</a:t>
            </a:r>
            <a: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t> </a:t>
            </a:r>
            <a:b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br>
            <a: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t>Снег </a:t>
            </a:r>
            <a:r>
              <a:rPr kumimoji="0" lang="ru-RU" sz="800" b="0" i="0" u="none" strike="noStrike" cap="none" normalizeH="0" baseline="0" smtClean="0">
                <a:ln>
                  <a:noFill/>
                </a:ln>
                <a:solidFill>
                  <a:schemeClr val="tx1"/>
                </a:solidFill>
                <a:effectLst/>
                <a:latin typeface="Calibri"/>
                <a:ea typeface="Times New Roman" pitchFamily="18" charset="0"/>
                <a:cs typeface="Times New Roman" pitchFamily="18" charset="0"/>
              </a:rPr>
              <a:t>–</a:t>
            </a:r>
            <a: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t> на завтрак, снег </a:t>
            </a:r>
            <a:r>
              <a:rPr kumimoji="0" lang="ru-RU" sz="800" b="0" i="0" u="none" strike="noStrike" cap="none" normalizeH="0" baseline="0" smtClean="0">
                <a:ln>
                  <a:noFill/>
                </a:ln>
                <a:solidFill>
                  <a:schemeClr val="tx1"/>
                </a:solidFill>
                <a:effectLst/>
                <a:latin typeface="Calibri"/>
                <a:ea typeface="Times New Roman" pitchFamily="18" charset="0"/>
                <a:cs typeface="Times New Roman" pitchFamily="18" charset="0"/>
              </a:rPr>
              <a:t>–</a:t>
            </a:r>
            <a: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t> на ужин, </a:t>
            </a:r>
            <a:b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br>
            <a: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t>Эскимо без шоколада. </a:t>
            </a:r>
            <a:b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br>
            <a: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t>Вот десерт, какой нам надо! </a:t>
            </a:r>
            <a:b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br>
            <a: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t>Пышный, словно сливки к кофе, </a:t>
            </a:r>
            <a:b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br>
            <a: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t>Снег хорош в анфас и в профиль. </a:t>
            </a:r>
            <a:b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br>
            <a: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t>Вата сладкая в ладонях</a:t>
            </a:r>
            <a:r>
              <a:rPr kumimoji="0" lang="ru-RU" sz="800" b="0" i="0" u="none" strike="noStrike" cap="none" normalizeH="0" baseline="0" smtClean="0">
                <a:ln>
                  <a:noFill/>
                </a:ln>
                <a:solidFill>
                  <a:schemeClr val="tx1"/>
                </a:solidFill>
                <a:effectLst/>
                <a:latin typeface="Calibri"/>
                <a:ea typeface="Times New Roman" pitchFamily="18" charset="0"/>
                <a:cs typeface="Times New Roman" pitchFamily="18" charset="0"/>
              </a:rPr>
              <a:t>…</a:t>
            </a:r>
            <a:r>
              <a:rPr kumimoji="0" lang="ru-RU" sz="800" b="0" i="0" u="none" strike="noStrike" cap="none" normalizeH="0" baseline="0" smtClean="0">
                <a:ln>
                  <a:noFill/>
                </a:ln>
                <a:solidFill>
                  <a:schemeClr val="tx1"/>
                </a:solidFill>
                <a:effectLst/>
                <a:latin typeface="Verdana" pitchFamily="34" charset="0"/>
                <a:ea typeface="Times New Roman" pitchFamily="18" charset="0"/>
                <a:cs typeface="Times New Roman" pitchFamily="18" charset="0"/>
              </a:rPr>
              <a:t> </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p:whee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pic>
        <p:nvPicPr>
          <p:cNvPr id="95235" name="Picture 3" descr="http://s007.radikal.ru/i302/1010/6d/06f25f79d69e.jpg">
            <a:hlinkClick r:id="rId2"/>
          </p:cNvPr>
          <p:cNvPicPr>
            <a:picLocks noChangeAspect="1" noChangeArrowheads="1"/>
          </p:cNvPicPr>
          <p:nvPr/>
        </p:nvPicPr>
        <p:blipFill>
          <a:blip r:embed="rId3"/>
          <a:srcRect/>
          <a:stretch>
            <a:fillRect/>
          </a:stretch>
        </p:blipFill>
        <p:spPr bwMode="auto">
          <a:xfrm>
            <a:off x="460375" y="228600"/>
            <a:ext cx="8683625" cy="6629400"/>
          </a:xfrm>
          <a:prstGeom prst="rect">
            <a:avLst/>
          </a:prstGeom>
          <a:noFill/>
        </p:spPr>
      </p:pic>
    </p:spTree>
  </p:cSld>
  <p:clrMapOvr>
    <a:masterClrMapping/>
  </p:clrMapOvr>
  <p:transition>
    <p:whee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a:xfrm>
            <a:off x="395288" y="381001"/>
            <a:ext cx="8280400" cy="6000750"/>
          </a:xfrm>
          <a:noFill/>
        </p:spPr>
        <p:txBody>
          <a:bodyPr>
            <a:normAutofit/>
          </a:bodyPr>
          <a:lstStyle/>
          <a:p>
            <a:pPr>
              <a:lnSpc>
                <a:spcPct val="90000"/>
              </a:lnSpc>
              <a:buNone/>
            </a:pPr>
            <a:r>
              <a:rPr lang="en-US" dirty="0"/>
              <a:t>         </a:t>
            </a:r>
            <a:r>
              <a:rPr lang="en-US" dirty="0" smtClean="0"/>
              <a:t> </a:t>
            </a:r>
            <a:r>
              <a:rPr lang="ru-RU" b="1" dirty="0" smtClean="0"/>
              <a:t>Поленов В.Д. «Первый снег»</a:t>
            </a:r>
            <a:endParaRPr lang="ru-RU" b="1" dirty="0"/>
          </a:p>
          <a:p>
            <a:pPr>
              <a:lnSpc>
                <a:spcPct val="90000"/>
              </a:lnSpc>
            </a:pPr>
            <a:endParaRPr lang="ru-RU" dirty="0"/>
          </a:p>
          <a:p>
            <a:pPr>
              <a:lnSpc>
                <a:spcPct val="90000"/>
              </a:lnSpc>
            </a:pPr>
            <a:endParaRPr lang="en-US" dirty="0"/>
          </a:p>
          <a:p>
            <a:pPr>
              <a:lnSpc>
                <a:spcPct val="90000"/>
              </a:lnSpc>
            </a:pPr>
            <a:endParaRPr lang="ru-RU" dirty="0"/>
          </a:p>
          <a:p>
            <a:pPr>
              <a:lnSpc>
                <a:spcPct val="90000"/>
              </a:lnSpc>
            </a:pPr>
            <a:endParaRPr lang="en-US" dirty="0"/>
          </a:p>
          <a:p>
            <a:pPr>
              <a:lnSpc>
                <a:spcPct val="90000"/>
              </a:lnSpc>
            </a:pPr>
            <a:endParaRPr lang="en-US" dirty="0"/>
          </a:p>
          <a:p>
            <a:pPr>
              <a:lnSpc>
                <a:spcPct val="90000"/>
              </a:lnSpc>
            </a:pPr>
            <a:endParaRPr lang="ru-RU" dirty="0"/>
          </a:p>
          <a:p>
            <a:pPr>
              <a:lnSpc>
                <a:spcPct val="90000"/>
              </a:lnSpc>
            </a:pPr>
            <a:endParaRPr lang="ru-RU" dirty="0"/>
          </a:p>
          <a:p>
            <a:pPr>
              <a:lnSpc>
                <a:spcPct val="90000"/>
              </a:lnSpc>
            </a:pPr>
            <a:r>
              <a:rPr lang="ru-RU" dirty="0"/>
              <a:t>Пологий берег реки, течет спокойно, </a:t>
            </a:r>
            <a:r>
              <a:rPr lang="ru-RU" dirty="0" smtClean="0"/>
              <a:t>поворачивает </a:t>
            </a:r>
            <a:r>
              <a:rPr lang="ru-RU" dirty="0"/>
              <a:t>вправо, теряется </a:t>
            </a:r>
            <a:r>
              <a:rPr lang="ru-RU" dirty="0" smtClean="0"/>
              <a:t>среди</a:t>
            </a:r>
            <a:endParaRPr lang="ru-RU" dirty="0"/>
          </a:p>
        </p:txBody>
      </p:sp>
      <p:pic>
        <p:nvPicPr>
          <p:cNvPr id="13316" name="Picture 4"/>
          <p:cNvPicPr>
            <a:picLocks noChangeAspect="1" noChangeArrowheads="1"/>
          </p:cNvPicPr>
          <p:nvPr/>
        </p:nvPicPr>
        <p:blipFill>
          <a:blip r:embed="rId2"/>
          <a:srcRect/>
          <a:stretch>
            <a:fillRect/>
          </a:stretch>
        </p:blipFill>
        <p:spPr bwMode="auto">
          <a:xfrm>
            <a:off x="0" y="838200"/>
            <a:ext cx="9144000" cy="6019800"/>
          </a:xfrm>
          <a:prstGeom prst="rect">
            <a:avLst/>
          </a:prstGeom>
          <a:noFill/>
          <a:ln w="9525">
            <a:noFill/>
            <a:miter lim="800000"/>
            <a:headEnd/>
            <a:tailEnd/>
          </a:ln>
          <a:effectLst/>
        </p:spPr>
      </p:pic>
    </p:spTree>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10000"/>
                                  </p:iterate>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fade">
                                      <p:cBhvr>
                                        <p:cTn id="7" dur="500">
                                          <p:stCondLst>
                                            <p:cond delay="0"/>
                                          </p:stCondLst>
                                        </p:cTn>
                                        <p:tgtEl>
                                          <p:spTgt spid="133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13315">
                                            <p:txEl>
                                              <p:pRg st="8" end="8"/>
                                            </p:txEl>
                                          </p:spTgt>
                                        </p:tgtEl>
                                        <p:attrNameLst>
                                          <p:attrName>style.visibility</p:attrName>
                                        </p:attrNameLst>
                                      </p:cBhvr>
                                      <p:to>
                                        <p:strVal val="visible"/>
                                      </p:to>
                                    </p:set>
                                    <p:animEffect transition="in" filter="fade">
                                      <p:cBhvr>
                                        <p:cTn id="12" dur="500">
                                          <p:stCondLst>
                                            <p:cond delay="0"/>
                                          </p:stCondLst>
                                        </p:cTn>
                                        <p:tgtEl>
                                          <p:spTgt spid="1331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55319"/>
            <a:ext cx="8229600" cy="45719"/>
          </a:xfrm>
        </p:spPr>
        <p:txBody>
          <a:bodyPr>
            <a:normAutofit fontScale="90000"/>
          </a:bodyPr>
          <a:lstStyle/>
          <a:p>
            <a:r>
              <a:rPr lang="ru-RU" dirty="0" smtClean="0"/>
              <a:t>  </a:t>
            </a:r>
            <a:endParaRPr lang="ru-RU" dirty="0"/>
          </a:p>
        </p:txBody>
      </p:sp>
      <p:sp>
        <p:nvSpPr>
          <p:cNvPr id="3" name="Содержимое 2"/>
          <p:cNvSpPr>
            <a:spLocks noGrp="1"/>
          </p:cNvSpPr>
          <p:nvPr>
            <p:ph idx="1"/>
          </p:nvPr>
        </p:nvSpPr>
        <p:spPr/>
        <p:txBody>
          <a:bodyPr/>
          <a:lstStyle/>
          <a:p>
            <a:endParaRPr lang="ru-RU"/>
          </a:p>
        </p:txBody>
      </p:sp>
      <p:pic>
        <p:nvPicPr>
          <p:cNvPr id="4" name="Рисунок 3" descr="И. Попов - Первый снег"/>
          <p:cNvPicPr/>
          <p:nvPr/>
        </p:nvPicPr>
        <p:blipFill>
          <a:blip r:embed="rId2"/>
          <a:srcRect/>
          <a:stretch>
            <a:fillRect/>
          </a:stretch>
        </p:blipFill>
        <p:spPr bwMode="auto">
          <a:xfrm>
            <a:off x="1" y="0"/>
            <a:ext cx="9144000" cy="6248400"/>
          </a:xfrm>
          <a:prstGeom prst="rect">
            <a:avLst/>
          </a:prstGeom>
          <a:noFill/>
          <a:ln w="9525">
            <a:noFill/>
            <a:miter lim="800000"/>
            <a:headEnd/>
            <a:tailEnd/>
          </a:ln>
        </p:spPr>
      </p:pic>
      <p:sp>
        <p:nvSpPr>
          <p:cNvPr id="5" name="Прямоугольник 4"/>
          <p:cNvSpPr/>
          <p:nvPr/>
        </p:nvSpPr>
        <p:spPr>
          <a:xfrm>
            <a:off x="838200" y="6198990"/>
            <a:ext cx="7315200" cy="523220"/>
          </a:xfrm>
          <a:prstGeom prst="rect">
            <a:avLst/>
          </a:prstGeom>
        </p:spPr>
        <p:txBody>
          <a:bodyPr wrap="square">
            <a:spAutoFit/>
          </a:bodyPr>
          <a:lstStyle/>
          <a:p>
            <a:r>
              <a:rPr lang="ru-RU" sz="2800" b="1" dirty="0" smtClean="0"/>
              <a:t>         И.Попов  «Первый снег»                 </a:t>
            </a:r>
            <a:endParaRPr lang="ru-RU" sz="2800" dirty="0"/>
          </a:p>
        </p:txBody>
      </p:sp>
    </p:spTree>
  </p:cSld>
  <p:clrMapOvr>
    <a:masterClrMapping/>
  </p:clrMapOvr>
  <p:transition>
    <p:whee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2"/>
          <p:cNvSpPr>
            <a:spLocks noGrp="1"/>
          </p:cNvSpPr>
          <p:nvPr>
            <p:ph type="title"/>
          </p:nvPr>
        </p:nvSpPr>
        <p:spPr>
          <a:xfrm>
            <a:off x="500063" y="6286500"/>
            <a:ext cx="8229600" cy="571500"/>
          </a:xfrm>
        </p:spPr>
        <p:txBody>
          <a:bodyPr>
            <a:noAutofit/>
          </a:bodyPr>
          <a:lstStyle/>
          <a:p>
            <a:pPr eaLnBrk="1" hangingPunct="1"/>
            <a:r>
              <a:rPr lang="ru-RU" sz="2400" dirty="0" smtClean="0">
                <a:solidFill>
                  <a:schemeClr val="accent2">
                    <a:lumMod val="50000"/>
                  </a:schemeClr>
                </a:solidFill>
              </a:rPr>
              <a:t>Елена Герасимова  «День в городе»</a:t>
            </a:r>
          </a:p>
        </p:txBody>
      </p:sp>
      <p:pic>
        <p:nvPicPr>
          <p:cNvPr id="6147" name="Picture 2" descr="C:\Documents and Settings\юзер\Мои документы\зубилина\608f877fa413e0e9a4748054862848af.jpg"/>
          <p:cNvPicPr>
            <a:picLocks noChangeAspect="1" noChangeArrowheads="1"/>
          </p:cNvPicPr>
          <p:nvPr/>
        </p:nvPicPr>
        <p:blipFill>
          <a:blip r:embed="rId2"/>
          <a:srcRect/>
          <a:stretch>
            <a:fillRect/>
          </a:stretch>
        </p:blipFill>
        <p:spPr bwMode="auto">
          <a:xfrm>
            <a:off x="0" y="214312"/>
            <a:ext cx="9144000" cy="6262687"/>
          </a:xfrm>
          <a:prstGeom prst="rect">
            <a:avLst/>
          </a:prstGeom>
          <a:noFill/>
          <a:ln w="9525">
            <a:noFill/>
            <a:miter lim="800000"/>
            <a:headEnd/>
            <a:tailEnd/>
          </a:ln>
        </p:spPr>
      </p:pic>
    </p:spTree>
  </p:cSld>
  <p:clrMapOvr>
    <a:masterClrMapping/>
  </p:clrMapOvr>
  <p:transition>
    <p:whee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219200"/>
          </a:xfrm>
        </p:spPr>
        <p:txBody>
          <a:bodyPr>
            <a:normAutofit fontScale="90000"/>
          </a:bodyPr>
          <a:lstStyle/>
          <a:p>
            <a:r>
              <a:rPr lang="ru-RU" dirty="0" smtClean="0">
                <a:solidFill>
                  <a:schemeClr val="tx1"/>
                </a:solidFill>
              </a:rPr>
              <a:t>Пластов  Аркадий  Александрович –</a:t>
            </a:r>
            <a:br>
              <a:rPr lang="ru-RU" dirty="0" smtClean="0">
                <a:solidFill>
                  <a:schemeClr val="tx1"/>
                </a:solidFill>
              </a:rPr>
            </a:br>
            <a:r>
              <a:rPr lang="ru-RU" dirty="0" smtClean="0">
                <a:solidFill>
                  <a:schemeClr val="tx1"/>
                </a:solidFill>
              </a:rPr>
              <a:t>               гений  русского века</a:t>
            </a:r>
            <a:endParaRPr lang="ru-RU" dirty="0">
              <a:solidFill>
                <a:schemeClr val="tx1"/>
              </a:solidFill>
            </a:endParaRPr>
          </a:p>
        </p:txBody>
      </p:sp>
      <p:sp>
        <p:nvSpPr>
          <p:cNvPr id="3" name="Содержимое 2"/>
          <p:cNvSpPr>
            <a:spLocks noGrp="1"/>
          </p:cNvSpPr>
          <p:nvPr>
            <p:ph idx="1"/>
          </p:nvPr>
        </p:nvSpPr>
        <p:spPr>
          <a:xfrm flipV="1">
            <a:off x="457200" y="7772399"/>
            <a:ext cx="8229600" cy="838200"/>
          </a:xfrm>
        </p:spPr>
        <p:txBody>
          <a:bodyPr/>
          <a:lstStyle/>
          <a:p>
            <a:endParaRPr lang="ru-RU" dirty="0"/>
          </a:p>
        </p:txBody>
      </p:sp>
      <p:pic>
        <p:nvPicPr>
          <p:cNvPr id="118786" name="Picture 2" descr="Фотография">
            <a:hlinkClick r:id="rId2" tooltip="Фотография"/>
          </p:cNvPr>
          <p:cNvPicPr>
            <a:picLocks noChangeAspect="1" noChangeArrowheads="1"/>
          </p:cNvPicPr>
          <p:nvPr/>
        </p:nvPicPr>
        <p:blipFill>
          <a:blip r:embed="rId3"/>
          <a:srcRect/>
          <a:stretch>
            <a:fillRect/>
          </a:stretch>
        </p:blipFill>
        <p:spPr bwMode="auto">
          <a:xfrm>
            <a:off x="2133600" y="1524000"/>
            <a:ext cx="3886200" cy="5029200"/>
          </a:xfrm>
          <a:prstGeom prst="rect">
            <a:avLst/>
          </a:prstGeom>
          <a:noFill/>
        </p:spPr>
      </p:pic>
      <p:pic>
        <p:nvPicPr>
          <p:cNvPr id="118788" name="Picture 4" descr="http://art.1september.ru/2003/06/no06_11.gif">
            <a:hlinkClick r:id="rId4"/>
          </p:cNvPr>
          <p:cNvPicPr>
            <a:picLocks noChangeAspect="1" noChangeArrowheads="1"/>
          </p:cNvPicPr>
          <p:nvPr/>
        </p:nvPicPr>
        <p:blipFill>
          <a:blip r:embed="rId5"/>
          <a:srcRect/>
          <a:stretch>
            <a:fillRect/>
          </a:stretch>
        </p:blipFill>
        <p:spPr bwMode="auto">
          <a:xfrm>
            <a:off x="5410200" y="1143000"/>
            <a:ext cx="3733800" cy="2743200"/>
          </a:xfrm>
          <a:prstGeom prst="rect">
            <a:avLst/>
          </a:prstGeom>
          <a:noFill/>
        </p:spPr>
      </p:pic>
      <p:sp>
        <p:nvSpPr>
          <p:cNvPr id="6" name="Прямоугольник 5"/>
          <p:cNvSpPr/>
          <p:nvPr/>
        </p:nvSpPr>
        <p:spPr>
          <a:xfrm>
            <a:off x="3256030" y="1066800"/>
            <a:ext cx="2631939" cy="369332"/>
          </a:xfrm>
          <a:prstGeom prst="rect">
            <a:avLst/>
          </a:prstGeom>
        </p:spPr>
        <p:txBody>
          <a:bodyPr wrap="square">
            <a:spAutoFit/>
          </a:bodyPr>
          <a:lstStyle/>
          <a:p>
            <a:r>
              <a:rPr lang="ru-RU" dirty="0" smtClean="0"/>
              <a:t>. </a:t>
            </a:r>
            <a:endParaRPr lang="ru-RU" dirty="0"/>
          </a:p>
        </p:txBody>
      </p:sp>
      <p:pic>
        <p:nvPicPr>
          <p:cNvPr id="7" name="Picture 2" descr="Фотография">
            <a:hlinkClick r:id="rId2" tooltip="Фотография"/>
          </p:cNvPr>
          <p:cNvPicPr>
            <a:picLocks noChangeAspect="1" noChangeArrowheads="1"/>
          </p:cNvPicPr>
          <p:nvPr/>
        </p:nvPicPr>
        <p:blipFill>
          <a:blip r:embed="rId3"/>
          <a:srcRect/>
          <a:stretch>
            <a:fillRect/>
          </a:stretch>
        </p:blipFill>
        <p:spPr bwMode="auto">
          <a:xfrm>
            <a:off x="2057400" y="1524000"/>
            <a:ext cx="3886200" cy="5029200"/>
          </a:xfrm>
          <a:prstGeom prst="rect">
            <a:avLst/>
          </a:prstGeom>
          <a:noFill/>
        </p:spPr>
      </p:pic>
      <p:pic>
        <p:nvPicPr>
          <p:cNvPr id="8" name="Picture 2" descr="Фотография">
            <a:hlinkClick r:id="rId2" tooltip="Фотография"/>
          </p:cNvPr>
          <p:cNvPicPr>
            <a:picLocks noChangeAspect="1" noChangeArrowheads="1"/>
          </p:cNvPicPr>
          <p:nvPr/>
        </p:nvPicPr>
        <p:blipFill>
          <a:blip r:embed="rId3"/>
          <a:srcRect/>
          <a:stretch>
            <a:fillRect/>
          </a:stretch>
        </p:blipFill>
        <p:spPr bwMode="auto">
          <a:xfrm>
            <a:off x="1981200" y="1524000"/>
            <a:ext cx="3886200" cy="5029200"/>
          </a:xfrm>
          <a:prstGeom prst="rect">
            <a:avLst/>
          </a:prstGeom>
          <a:noFill/>
        </p:spPr>
      </p:pic>
      <p:pic>
        <p:nvPicPr>
          <p:cNvPr id="9" name="Picture 3" descr="http://www.baby.ru/storage/f/3/5/4/14095601.792759.jpeg">
            <a:hlinkClick r:id="rId6"/>
          </p:cNvPr>
          <p:cNvPicPr>
            <a:picLocks noChangeAspect="1" noChangeArrowheads="1"/>
          </p:cNvPicPr>
          <p:nvPr/>
        </p:nvPicPr>
        <p:blipFill>
          <a:blip r:embed="rId7"/>
          <a:srcRect/>
          <a:stretch>
            <a:fillRect/>
          </a:stretch>
        </p:blipFill>
        <p:spPr bwMode="auto">
          <a:xfrm>
            <a:off x="0" y="3810000"/>
            <a:ext cx="2362200" cy="3048000"/>
          </a:xfrm>
          <a:prstGeom prst="rect">
            <a:avLst/>
          </a:prstGeom>
          <a:noFill/>
        </p:spPr>
      </p:pic>
      <p:pic>
        <p:nvPicPr>
          <p:cNvPr id="10" name="Picture 3" descr="http://stat11.privet.ru/lr/08138836eee4ef29e9ac1d2d34c8f7ef">
            <a:hlinkClick r:id="rId8"/>
          </p:cNvPr>
          <p:cNvPicPr>
            <a:picLocks noChangeAspect="1" noChangeArrowheads="1"/>
          </p:cNvPicPr>
          <p:nvPr/>
        </p:nvPicPr>
        <p:blipFill>
          <a:blip r:embed="rId9"/>
          <a:srcRect/>
          <a:stretch>
            <a:fillRect/>
          </a:stretch>
        </p:blipFill>
        <p:spPr bwMode="auto">
          <a:xfrm>
            <a:off x="5791200" y="3886200"/>
            <a:ext cx="3352800" cy="2971800"/>
          </a:xfrm>
          <a:prstGeom prst="rect">
            <a:avLst/>
          </a:prstGeom>
          <a:noFill/>
        </p:spPr>
      </p:pic>
      <p:pic>
        <p:nvPicPr>
          <p:cNvPr id="11" name="Picture 5" descr="http://perunica.ru/uploads/posts/2009-12/1259954585_letom.-1953-1954-gg.-maslo-xolst.-159x113..jpg">
            <a:hlinkClick r:id="rId10"/>
          </p:cNvPr>
          <p:cNvPicPr>
            <a:picLocks noChangeAspect="1" noChangeArrowheads="1"/>
          </p:cNvPicPr>
          <p:nvPr/>
        </p:nvPicPr>
        <p:blipFill>
          <a:blip r:embed="rId11"/>
          <a:srcRect/>
          <a:stretch>
            <a:fillRect/>
          </a:stretch>
        </p:blipFill>
        <p:spPr bwMode="auto">
          <a:xfrm>
            <a:off x="0" y="1143000"/>
            <a:ext cx="2438400" cy="2743200"/>
          </a:xfrm>
          <a:prstGeom prst="rect">
            <a:avLst/>
          </a:prstGeom>
          <a:noFill/>
        </p:spPr>
      </p:pic>
    </p:spTree>
  </p:cSld>
  <p:clrMapOvr>
    <a:masterClrMapping/>
  </p:clrMapOvr>
  <p:transition>
    <p:whee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sp>
        <p:nvSpPr>
          <p:cNvPr id="2050" name="AutoShape 2" descr="http://im0-tub-ru.yandex.net/i?id=564776154-15-72&amp;n=15"/>
          <p:cNvSpPr>
            <a:spLocks noChangeAspect="1" noChangeArrowheads="1"/>
          </p:cNvSpPr>
          <p:nvPr/>
        </p:nvSpPr>
        <p:spPr bwMode="auto">
          <a:xfrm>
            <a:off x="155575" y="-228600"/>
            <a:ext cx="628650" cy="476250"/>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052" name="Picture 4" descr="Красивые зимние картинки..."/>
          <p:cNvPicPr>
            <a:picLocks noChangeAspect="1" noChangeArrowheads="1" noCrop="1"/>
          </p:cNvPicPr>
          <p:nvPr/>
        </p:nvPicPr>
        <p:blipFill>
          <a:blip r:embed="rId2"/>
          <a:srcRect/>
          <a:stretch>
            <a:fillRect/>
          </a:stretch>
        </p:blipFill>
        <p:spPr bwMode="auto">
          <a:xfrm>
            <a:off x="0" y="-381000"/>
            <a:ext cx="9372600" cy="7239000"/>
          </a:xfrm>
          <a:prstGeom prst="rect">
            <a:avLst/>
          </a:prstGeom>
          <a:noFill/>
        </p:spPr>
      </p:pic>
      <p:sp>
        <p:nvSpPr>
          <p:cNvPr id="7" name="Прямоугольник 6"/>
          <p:cNvSpPr/>
          <p:nvPr/>
        </p:nvSpPr>
        <p:spPr>
          <a:xfrm>
            <a:off x="1600200" y="3581400"/>
            <a:ext cx="7543800" cy="2554545"/>
          </a:xfrm>
          <a:prstGeom prst="rect">
            <a:avLst/>
          </a:prstGeom>
        </p:spPr>
        <p:txBody>
          <a:bodyPr wrap="square">
            <a:spAutoFit/>
          </a:bodyPr>
          <a:lstStyle/>
          <a:p>
            <a:r>
              <a:rPr lang="ru-RU" sz="4000" b="1" dirty="0" smtClean="0">
                <a:solidFill>
                  <a:srgbClr val="FF0000"/>
                </a:solidFill>
              </a:rPr>
              <a:t>На деревья, на кусты </a:t>
            </a:r>
            <a:br>
              <a:rPr lang="ru-RU" sz="4000" b="1" dirty="0" smtClean="0">
                <a:solidFill>
                  <a:srgbClr val="FF0000"/>
                </a:solidFill>
              </a:rPr>
            </a:br>
            <a:r>
              <a:rPr lang="ru-RU" sz="4000" b="1" dirty="0" smtClean="0">
                <a:solidFill>
                  <a:srgbClr val="FF0000"/>
                </a:solidFill>
              </a:rPr>
              <a:t>С неба падают цветы. </a:t>
            </a:r>
            <a:br>
              <a:rPr lang="ru-RU" sz="4000" b="1" dirty="0" smtClean="0">
                <a:solidFill>
                  <a:srgbClr val="FF0000"/>
                </a:solidFill>
              </a:rPr>
            </a:br>
            <a:r>
              <a:rPr lang="ru-RU" sz="4000" b="1" dirty="0" smtClean="0">
                <a:solidFill>
                  <a:srgbClr val="FF0000"/>
                </a:solidFill>
              </a:rPr>
              <a:t>Белые, пушистые, </a:t>
            </a:r>
            <a:br>
              <a:rPr lang="ru-RU" sz="4000" b="1" dirty="0" smtClean="0">
                <a:solidFill>
                  <a:srgbClr val="FF0000"/>
                </a:solidFill>
              </a:rPr>
            </a:br>
            <a:r>
              <a:rPr lang="ru-RU" sz="4000" b="1" dirty="0" smtClean="0">
                <a:solidFill>
                  <a:srgbClr val="FF0000"/>
                </a:solidFill>
              </a:rPr>
              <a:t>Только не душистые. </a:t>
            </a:r>
            <a:endParaRPr lang="ru-RU" sz="4000" dirty="0"/>
          </a:p>
        </p:txBody>
      </p:sp>
    </p:spTree>
  </p:cSld>
  <p:clrMapOvr>
    <a:masterClrMapping/>
  </p:clrMapOvr>
  <p:transition>
    <p:wheel/>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810000"/>
            <a:ext cx="8229600" cy="457200"/>
          </a:xfrm>
        </p:spPr>
        <p:txBody>
          <a:bodyPr>
            <a:normAutofit fontScale="90000"/>
          </a:bodyPr>
          <a:lstStyle/>
          <a:p>
            <a:endParaRPr lang="ru-RU" dirty="0"/>
          </a:p>
        </p:txBody>
      </p:sp>
      <p:sp>
        <p:nvSpPr>
          <p:cNvPr id="3" name="Содержимое 2"/>
          <p:cNvSpPr>
            <a:spLocks noGrp="1"/>
          </p:cNvSpPr>
          <p:nvPr>
            <p:ph idx="1"/>
          </p:nvPr>
        </p:nvSpPr>
        <p:spPr>
          <a:xfrm>
            <a:off x="0" y="0"/>
            <a:ext cx="9144000" cy="381000"/>
          </a:xfrm>
        </p:spPr>
        <p:txBody>
          <a:bodyPr>
            <a:normAutofit fontScale="25000" lnSpcReduction="20000"/>
          </a:bodyPr>
          <a:lstStyle/>
          <a:p>
            <a:pPr>
              <a:buNone/>
            </a:pPr>
            <a:r>
              <a:rPr lang="ru-RU" sz="8000" dirty="0" smtClean="0"/>
              <a:t>         </a:t>
            </a:r>
            <a:r>
              <a:rPr lang="ru-RU" sz="8000" b="1" dirty="0" smtClean="0">
                <a:solidFill>
                  <a:schemeClr val="accent2">
                    <a:lumMod val="75000"/>
                  </a:schemeClr>
                </a:solidFill>
              </a:rPr>
              <a:t>Аркадий  Александрович  Пластов «Первый  снег»</a:t>
            </a:r>
            <a:endParaRPr lang="ru-RU" sz="8000" b="1" dirty="0">
              <a:solidFill>
                <a:schemeClr val="accent2">
                  <a:lumMod val="75000"/>
                </a:schemeClr>
              </a:solidFill>
            </a:endParaRPr>
          </a:p>
        </p:txBody>
      </p:sp>
      <p:pic>
        <p:nvPicPr>
          <p:cNvPr id="4" name="Рисунок 3" descr="http://artsoch.ru/image/plastov/plastov-pervyy-sneg.jpg"/>
          <p:cNvPicPr/>
          <p:nvPr/>
        </p:nvPicPr>
        <p:blipFill>
          <a:blip r:embed="rId2"/>
          <a:srcRect/>
          <a:stretch>
            <a:fillRect/>
          </a:stretch>
        </p:blipFill>
        <p:spPr bwMode="auto">
          <a:xfrm>
            <a:off x="0" y="304800"/>
            <a:ext cx="9144000" cy="6553200"/>
          </a:xfrm>
          <a:prstGeom prst="rect">
            <a:avLst/>
          </a:prstGeom>
          <a:noFill/>
          <a:ln w="9525">
            <a:noFill/>
            <a:miter lim="800000"/>
            <a:headEnd/>
            <a:tailEnd/>
          </a:ln>
        </p:spPr>
      </p:pic>
    </p:spTree>
  </p:cSld>
  <p:clrMapOvr>
    <a:masterClrMapping/>
  </p:clrMapOvr>
  <p:transition>
    <p:whee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502920" y="381000"/>
            <a:ext cx="8183880" cy="1143000"/>
          </a:xfrm>
        </p:spPr>
        <p:txBody>
          <a:bodyPr>
            <a:normAutofit fontScale="90000"/>
          </a:bodyPr>
          <a:lstStyle/>
          <a:p>
            <a:r>
              <a:rPr lang="ru-RU" sz="4000" b="1" i="1" u="sng" dirty="0">
                <a:solidFill>
                  <a:srgbClr val="FF0000"/>
                </a:solidFill>
              </a:rPr>
              <a:t>Словарно-орфографическая работа</a:t>
            </a:r>
            <a:r>
              <a:rPr lang="ru-RU" sz="4000" dirty="0"/>
              <a:t> </a:t>
            </a:r>
          </a:p>
        </p:txBody>
      </p:sp>
      <p:sp>
        <p:nvSpPr>
          <p:cNvPr id="12291" name="Rectangle 3"/>
          <p:cNvSpPr>
            <a:spLocks noGrp="1" noChangeArrowheads="1"/>
          </p:cNvSpPr>
          <p:nvPr>
            <p:ph idx="1"/>
          </p:nvPr>
        </p:nvSpPr>
        <p:spPr>
          <a:xfrm>
            <a:off x="228600" y="1524000"/>
            <a:ext cx="8685213" cy="5334000"/>
          </a:xfrm>
        </p:spPr>
        <p:txBody>
          <a:bodyPr>
            <a:normAutofit/>
          </a:bodyPr>
          <a:lstStyle/>
          <a:p>
            <a:pPr>
              <a:lnSpc>
                <a:spcPct val="80000"/>
              </a:lnSpc>
              <a:buFontTx/>
              <a:buNone/>
            </a:pPr>
            <a:r>
              <a:rPr lang="en-US" sz="2000" b="1" dirty="0"/>
              <a:t>I</a:t>
            </a:r>
            <a:r>
              <a:rPr lang="ru-RU" sz="2000" b="1" dirty="0"/>
              <a:t>.	</a:t>
            </a:r>
            <a:r>
              <a:rPr lang="ru-RU" sz="2000" b="1" i="1" dirty="0">
                <a:solidFill>
                  <a:srgbClr val="336600"/>
                </a:solidFill>
              </a:rPr>
              <a:t>Художник,  автор  картины,   мастер  кисти (пейзажа), пейзажист, певец русской </a:t>
            </a:r>
            <a:r>
              <a:rPr lang="ru-RU" sz="2000" b="1" i="1" dirty="0" smtClean="0">
                <a:solidFill>
                  <a:srgbClr val="336600"/>
                </a:solidFill>
              </a:rPr>
              <a:t>природы</a:t>
            </a:r>
            <a:r>
              <a:rPr lang="ru-RU" sz="2000" b="1" i="1" dirty="0">
                <a:solidFill>
                  <a:srgbClr val="336600"/>
                </a:solidFill>
              </a:rPr>
              <a:t>.</a:t>
            </a:r>
          </a:p>
          <a:p>
            <a:pPr>
              <a:lnSpc>
                <a:spcPct val="80000"/>
              </a:lnSpc>
              <a:buFontTx/>
              <a:buNone/>
            </a:pPr>
            <a:r>
              <a:rPr lang="ru-RU" sz="2000" b="1" i="1" dirty="0">
                <a:solidFill>
                  <a:srgbClr val="336600"/>
                </a:solidFill>
              </a:rPr>
              <a:t>     Изобразил, запечатлел, создал, воплотил, </a:t>
            </a:r>
            <a:r>
              <a:rPr lang="ru-RU" sz="2000" b="1" i="1" dirty="0" smtClean="0">
                <a:solidFill>
                  <a:srgbClr val="336600"/>
                </a:solidFill>
              </a:rPr>
              <a:t>отразил</a:t>
            </a:r>
            <a:r>
              <a:rPr lang="ru-RU" sz="2000" b="1" i="1" dirty="0">
                <a:solidFill>
                  <a:srgbClr val="336600"/>
                </a:solidFill>
              </a:rPr>
              <a:t>, выразил, сумел передать (передает), воспел, воскресил, раскрывает, напоминает, изучает, воспроизводит, использует, </a:t>
            </a:r>
            <a:r>
              <a:rPr lang="ru-RU" sz="2000" b="1" i="1" dirty="0" smtClean="0">
                <a:solidFill>
                  <a:srgbClr val="336600"/>
                </a:solidFill>
              </a:rPr>
              <a:t>добивается </a:t>
            </a:r>
            <a:r>
              <a:rPr lang="ru-RU" sz="2000" b="1" i="1" dirty="0">
                <a:solidFill>
                  <a:srgbClr val="336600"/>
                </a:solidFill>
              </a:rPr>
              <a:t>передачи, достигает, подчеркивает, стремится утвердить, поражает, вложил в картину.</a:t>
            </a:r>
          </a:p>
          <a:p>
            <a:pPr>
              <a:lnSpc>
                <a:spcPct val="80000"/>
              </a:lnSpc>
              <a:buFontTx/>
              <a:buNone/>
            </a:pPr>
            <a:endParaRPr lang="en-US" sz="2000" b="1" i="1" dirty="0">
              <a:solidFill>
                <a:srgbClr val="336600"/>
              </a:solidFill>
            </a:endParaRPr>
          </a:p>
          <a:p>
            <a:pPr>
              <a:lnSpc>
                <a:spcPct val="80000"/>
              </a:lnSpc>
              <a:buFontTx/>
              <a:buNone/>
            </a:pPr>
            <a:r>
              <a:rPr lang="en-US" sz="2000" b="1" i="1" dirty="0">
                <a:solidFill>
                  <a:srgbClr val="336600"/>
                </a:solidFill>
              </a:rPr>
              <a:t>II</a:t>
            </a:r>
            <a:r>
              <a:rPr lang="ru-RU" sz="2000" b="1" i="1" dirty="0">
                <a:solidFill>
                  <a:srgbClr val="336600"/>
                </a:solidFill>
              </a:rPr>
              <a:t>.	Картина, полотно, холст, пейзаж, пейзаж-картина.</a:t>
            </a:r>
          </a:p>
          <a:p>
            <a:pPr>
              <a:lnSpc>
                <a:spcPct val="80000"/>
              </a:lnSpc>
              <a:buNone/>
            </a:pPr>
            <a:r>
              <a:rPr lang="ru-RU" sz="2000" b="1" i="1" dirty="0">
                <a:solidFill>
                  <a:srgbClr val="336600"/>
                </a:solidFill>
              </a:rPr>
              <a:t>     Написана, посвящена, отражает, </a:t>
            </a:r>
            <a:r>
              <a:rPr lang="ru-RU" sz="2000" b="1" i="1" dirty="0" smtClean="0">
                <a:solidFill>
                  <a:srgbClr val="336600"/>
                </a:solidFill>
              </a:rPr>
              <a:t>воспроизводит</a:t>
            </a:r>
            <a:r>
              <a:rPr lang="ru-RU" sz="2000" b="1" i="1" dirty="0">
                <a:solidFill>
                  <a:srgbClr val="336600"/>
                </a:solidFill>
              </a:rPr>
              <a:t>, напоминает, раскрывает, дает </a:t>
            </a:r>
            <a:r>
              <a:rPr lang="ru-RU" sz="2000" b="1" i="1" dirty="0" smtClean="0">
                <a:solidFill>
                  <a:srgbClr val="336600"/>
                </a:solidFill>
              </a:rPr>
              <a:t>возможность </a:t>
            </a:r>
            <a:r>
              <a:rPr lang="ru-RU" sz="2000" b="1" i="1" dirty="0">
                <a:solidFill>
                  <a:srgbClr val="336600"/>
                </a:solidFill>
              </a:rPr>
              <a:t>(узнать); вызывает впечатление, </a:t>
            </a:r>
            <a:r>
              <a:rPr lang="ru-RU" sz="2000" b="1" i="1" dirty="0" smtClean="0">
                <a:solidFill>
                  <a:srgbClr val="336600"/>
                </a:solidFill>
              </a:rPr>
              <a:t>передает </a:t>
            </a:r>
            <a:r>
              <a:rPr lang="ru-RU" sz="2000" b="1" i="1" dirty="0">
                <a:solidFill>
                  <a:srgbClr val="336600"/>
                </a:solidFill>
              </a:rPr>
              <a:t>ощущение (ветра, приближающейся весны и т. д.), вся пронизана (солнечным светом и т. д.), звучит как (гимн красоте), доставляет зрителю (радость), пленяет, </a:t>
            </a:r>
            <a:r>
              <a:rPr lang="ru-RU" sz="2000" b="1" i="1" dirty="0" smtClean="0">
                <a:solidFill>
                  <a:srgbClr val="336600"/>
                </a:solidFill>
              </a:rPr>
              <a:t>поражает</a:t>
            </a:r>
            <a:r>
              <a:rPr lang="ru-RU" sz="2000" b="1" i="1" dirty="0">
                <a:solidFill>
                  <a:srgbClr val="336600"/>
                </a:solidFill>
              </a:rPr>
              <a:t>, воспитывает, принадлежит к числу</a:t>
            </a:r>
            <a:r>
              <a:rPr lang="ru-RU" sz="2000" b="1" i="1" dirty="0" smtClean="0">
                <a:solidFill>
                  <a:srgbClr val="336600"/>
                </a:solidFill>
              </a:rPr>
              <a:t>...</a:t>
            </a:r>
            <a:endParaRPr lang="ru-RU" sz="2000" dirty="0" smtClean="0"/>
          </a:p>
          <a:p>
            <a:pPr>
              <a:lnSpc>
                <a:spcPct val="80000"/>
              </a:lnSpc>
              <a:buFontTx/>
              <a:buNone/>
            </a:pPr>
            <a:endParaRPr lang="ru-RU" sz="2000" b="1" i="1" dirty="0">
              <a:solidFill>
                <a:srgbClr val="336600"/>
              </a:solidFill>
            </a:endParaRPr>
          </a:p>
        </p:txBody>
      </p:sp>
    </p:spTree>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1000" decel="50000" fill="hold">
                                          <p:stCondLst>
                                            <p:cond delay="0"/>
                                          </p:stCondLst>
                                        </p:cTn>
                                        <p:tgtEl>
                                          <p:spTgt spid="12290"/>
                                        </p:tgtEl>
                                        <p:attrNameLst>
                                          <p:attrName>style.rotation</p:attrName>
                                        </p:attrNameLst>
                                      </p:cBhvr>
                                      <p:tavLst>
                                        <p:tav tm="0">
                                          <p:val>
                                            <p:fltVal val="-90"/>
                                          </p:val>
                                        </p:tav>
                                        <p:tav tm="100000">
                                          <p:val>
                                            <p:fltVal val="0"/>
                                          </p:val>
                                        </p:tav>
                                      </p:tavLst>
                                    </p:anim>
                                    <p:anim calcmode="lin" valueType="num">
                                      <p:cBhvr>
                                        <p:cTn id="8" dur="1000" decel="50000" fill="hold">
                                          <p:stCondLst>
                                            <p:cond delay="0"/>
                                          </p:stCondLst>
                                        </p:cTn>
                                        <p:tgtEl>
                                          <p:spTgt spid="12290"/>
                                        </p:tgtEl>
                                        <p:attrNameLst>
                                          <p:attrName>ppt_w</p:attrName>
                                        </p:attrNameLst>
                                      </p:cBhvr>
                                      <p:tavLst>
                                        <p:tav tm="0">
                                          <p:val>
                                            <p:strVal val="#ppt_w"/>
                                          </p:val>
                                        </p:tav>
                                        <p:tav tm="100000">
                                          <p:val>
                                            <p:strVal val="#ppt_w*.05"/>
                                          </p:val>
                                        </p:tav>
                                      </p:tavLst>
                                    </p:anim>
                                    <p:anim calcmode="lin" valueType="num">
                                      <p:cBhvr>
                                        <p:cTn id="9" dur="1000" accel="50000" fill="hold">
                                          <p:stCondLst>
                                            <p:cond delay="1000"/>
                                          </p:stCondLst>
                                        </p:cTn>
                                        <p:tgtEl>
                                          <p:spTgt spid="12290"/>
                                        </p:tgtEl>
                                        <p:attrNameLst>
                                          <p:attrName>ppt_w</p:attrName>
                                        </p:attrNameLst>
                                      </p:cBhvr>
                                      <p:tavLst>
                                        <p:tav tm="0">
                                          <p:val>
                                            <p:strVal val="#ppt_w*.05"/>
                                          </p:val>
                                        </p:tav>
                                        <p:tav tm="100000">
                                          <p:val>
                                            <p:strVal val="#ppt_w"/>
                                          </p:val>
                                        </p:tav>
                                      </p:tavLst>
                                    </p:anim>
                                    <p:anim calcmode="lin" valueType="num">
                                      <p:cBhvr>
                                        <p:cTn id="10" dur="2000" fill="hold"/>
                                        <p:tgtEl>
                                          <p:spTgt spid="12290"/>
                                        </p:tgtEl>
                                        <p:attrNameLst>
                                          <p:attrName>ppt_h</p:attrName>
                                        </p:attrNameLst>
                                      </p:cBhvr>
                                      <p:tavLst>
                                        <p:tav tm="0">
                                          <p:val>
                                            <p:strVal val="#ppt_h"/>
                                          </p:val>
                                        </p:tav>
                                        <p:tav tm="100000">
                                          <p:val>
                                            <p:strVal val="#ppt_h"/>
                                          </p:val>
                                        </p:tav>
                                      </p:tavLst>
                                    </p:anim>
                                    <p:anim calcmode="lin" valueType="num">
                                      <p:cBhvr>
                                        <p:cTn id="11" dur="1000" decel="50000" fill="hold">
                                          <p:stCondLst>
                                            <p:cond delay="0"/>
                                          </p:stCondLst>
                                        </p:cTn>
                                        <p:tgtEl>
                                          <p:spTgt spid="12290"/>
                                        </p:tgtEl>
                                        <p:attrNameLst>
                                          <p:attrName>ppt_x</p:attrName>
                                        </p:attrNameLst>
                                      </p:cBhvr>
                                      <p:tavLst>
                                        <p:tav tm="0">
                                          <p:val>
                                            <p:strVal val="#ppt_x+.4"/>
                                          </p:val>
                                        </p:tav>
                                        <p:tav tm="100000">
                                          <p:val>
                                            <p:strVal val="#ppt_x"/>
                                          </p:val>
                                        </p:tav>
                                      </p:tavLst>
                                    </p:anim>
                                    <p:anim calcmode="lin" valueType="num">
                                      <p:cBhvr>
                                        <p:cTn id="12" dur="1000" decel="50000" fill="hold">
                                          <p:stCondLst>
                                            <p:cond delay="0"/>
                                          </p:stCondLst>
                                        </p:cTn>
                                        <p:tgtEl>
                                          <p:spTgt spid="12290"/>
                                        </p:tgtEl>
                                        <p:attrNameLst>
                                          <p:attrName>ppt_y</p:attrName>
                                        </p:attrNameLst>
                                      </p:cBhvr>
                                      <p:tavLst>
                                        <p:tav tm="0">
                                          <p:val>
                                            <p:strVal val="#ppt_y-.2"/>
                                          </p:val>
                                        </p:tav>
                                        <p:tav tm="100000">
                                          <p:val>
                                            <p:strVal val="#ppt_y+.1"/>
                                          </p:val>
                                        </p:tav>
                                      </p:tavLst>
                                    </p:anim>
                                    <p:anim calcmode="lin" valueType="num">
                                      <p:cBhvr>
                                        <p:cTn id="13" dur="1000" accel="50000" fill="hold">
                                          <p:stCondLst>
                                            <p:cond delay="1000"/>
                                          </p:stCondLst>
                                        </p:cTn>
                                        <p:tgtEl>
                                          <p:spTgt spid="12290"/>
                                        </p:tgtEl>
                                        <p:attrNameLst>
                                          <p:attrName>ppt_y</p:attrName>
                                        </p:attrNameLst>
                                      </p:cBhvr>
                                      <p:tavLst>
                                        <p:tav tm="0">
                                          <p:val>
                                            <p:strVal val="#ppt_y+.1"/>
                                          </p:val>
                                        </p:tav>
                                        <p:tav tm="100000">
                                          <p:val>
                                            <p:strVal val="#ppt_y"/>
                                          </p:val>
                                        </p:tav>
                                      </p:tavLst>
                                    </p:anim>
                                    <p:animEffect transition="in" filter="fade">
                                      <p:cBhvr>
                                        <p:cTn id="14" dur="2000" decel="50000">
                                          <p:stCondLst>
                                            <p:cond delay="0"/>
                                          </p:stCondLst>
                                        </p:cTn>
                                        <p:tgtEl>
                                          <p:spTgt spid="12290"/>
                                        </p:tgtEl>
                                      </p:cBhvr>
                                    </p:animEffect>
                                  </p:childTnLst>
                                </p:cTn>
                              </p:par>
                            </p:childTnLst>
                          </p:cTn>
                        </p:par>
                        <p:par>
                          <p:cTn id="15" fill="hold">
                            <p:stCondLst>
                              <p:cond delay="2000"/>
                            </p:stCondLst>
                            <p:childTnLst>
                              <p:par>
                                <p:cTn id="16" presetID="22" presetClass="entr" presetSubtype="2" fill="hold" nodeType="afterEffect">
                                  <p:stCondLst>
                                    <p:cond delay="0"/>
                                  </p:stCondLst>
                                  <p:childTnLst>
                                    <p:set>
                                      <p:cBhvr>
                                        <p:cTn id="17" dur="1" fill="hold">
                                          <p:stCondLst>
                                            <p:cond delay="0"/>
                                          </p:stCondLst>
                                        </p:cTn>
                                        <p:tgtEl>
                                          <p:spTgt spid="12291">
                                            <p:txEl>
                                              <p:pRg st="0" end="0"/>
                                            </p:txEl>
                                          </p:spTgt>
                                        </p:tgtEl>
                                        <p:attrNameLst>
                                          <p:attrName>style.visibility</p:attrName>
                                        </p:attrNameLst>
                                      </p:cBhvr>
                                      <p:to>
                                        <p:strVal val="visible"/>
                                      </p:to>
                                    </p:set>
                                    <p:animEffect transition="in" filter="wipe(right)">
                                      <p:cBhvr>
                                        <p:cTn id="18" dur="2000"/>
                                        <p:tgtEl>
                                          <p:spTgt spid="12291">
                                            <p:txEl>
                                              <p:pRg st="0" end="0"/>
                                            </p:txEl>
                                          </p:spTgt>
                                        </p:tgtEl>
                                      </p:cBhvr>
                                    </p:animEffect>
                                  </p:childTnLst>
                                </p:cTn>
                              </p:par>
                            </p:childTnLst>
                          </p:cTn>
                        </p:par>
                        <p:par>
                          <p:cTn id="19" fill="hold">
                            <p:stCondLst>
                              <p:cond delay="4000"/>
                            </p:stCondLst>
                            <p:childTnLst>
                              <p:par>
                                <p:cTn id="20" presetID="22" presetClass="entr" presetSubtype="2" fill="hold" nodeType="afterEffect">
                                  <p:stCondLst>
                                    <p:cond delay="0"/>
                                  </p:stCondLst>
                                  <p:childTnLst>
                                    <p:set>
                                      <p:cBhvr>
                                        <p:cTn id="21" dur="1" fill="hold">
                                          <p:stCondLst>
                                            <p:cond delay="0"/>
                                          </p:stCondLst>
                                        </p:cTn>
                                        <p:tgtEl>
                                          <p:spTgt spid="12291">
                                            <p:txEl>
                                              <p:pRg st="1" end="1"/>
                                            </p:txEl>
                                          </p:spTgt>
                                        </p:tgtEl>
                                        <p:attrNameLst>
                                          <p:attrName>style.visibility</p:attrName>
                                        </p:attrNameLst>
                                      </p:cBhvr>
                                      <p:to>
                                        <p:strVal val="visible"/>
                                      </p:to>
                                    </p:set>
                                    <p:animEffect transition="in" filter="wipe(right)">
                                      <p:cBhvr>
                                        <p:cTn id="22" dur="2000"/>
                                        <p:tgtEl>
                                          <p:spTgt spid="12291">
                                            <p:txEl>
                                              <p:pRg st="1" end="1"/>
                                            </p:txEl>
                                          </p:spTgt>
                                        </p:tgtEl>
                                      </p:cBhvr>
                                    </p:animEffect>
                                  </p:childTnLst>
                                </p:cTn>
                              </p:par>
                            </p:childTnLst>
                          </p:cTn>
                        </p:par>
                        <p:par>
                          <p:cTn id="23" fill="hold">
                            <p:stCondLst>
                              <p:cond delay="6000"/>
                            </p:stCondLst>
                            <p:childTnLst>
                              <p:par>
                                <p:cTn id="24" presetID="22" presetClass="entr" presetSubtype="2" fill="hold" nodeType="afterEffect">
                                  <p:stCondLst>
                                    <p:cond delay="0"/>
                                  </p:stCondLst>
                                  <p:childTnLst>
                                    <p:set>
                                      <p:cBhvr>
                                        <p:cTn id="25" dur="1" fill="hold">
                                          <p:stCondLst>
                                            <p:cond delay="0"/>
                                          </p:stCondLst>
                                        </p:cTn>
                                        <p:tgtEl>
                                          <p:spTgt spid="12291">
                                            <p:txEl>
                                              <p:pRg st="3" end="3"/>
                                            </p:txEl>
                                          </p:spTgt>
                                        </p:tgtEl>
                                        <p:attrNameLst>
                                          <p:attrName>style.visibility</p:attrName>
                                        </p:attrNameLst>
                                      </p:cBhvr>
                                      <p:to>
                                        <p:strVal val="visible"/>
                                      </p:to>
                                    </p:set>
                                    <p:animEffect transition="in" filter="wipe(right)">
                                      <p:cBhvr>
                                        <p:cTn id="26" dur="2000"/>
                                        <p:tgtEl>
                                          <p:spTgt spid="12291">
                                            <p:txEl>
                                              <p:pRg st="3" end="3"/>
                                            </p:txEl>
                                          </p:spTgt>
                                        </p:tgtEl>
                                      </p:cBhvr>
                                    </p:animEffect>
                                  </p:childTnLst>
                                </p:cTn>
                              </p:par>
                            </p:childTnLst>
                          </p:cTn>
                        </p:par>
                        <p:par>
                          <p:cTn id="27" fill="hold">
                            <p:stCondLst>
                              <p:cond delay="8000"/>
                            </p:stCondLst>
                            <p:childTnLst>
                              <p:par>
                                <p:cTn id="28" presetID="22" presetClass="entr" presetSubtype="2" fill="hold" nodeType="afterEffect">
                                  <p:stCondLst>
                                    <p:cond delay="0"/>
                                  </p:stCondLst>
                                  <p:childTnLst>
                                    <p:set>
                                      <p:cBhvr>
                                        <p:cTn id="29" dur="1" fill="hold">
                                          <p:stCondLst>
                                            <p:cond delay="0"/>
                                          </p:stCondLst>
                                        </p:cTn>
                                        <p:tgtEl>
                                          <p:spTgt spid="12291">
                                            <p:txEl>
                                              <p:pRg st="4" end="4"/>
                                            </p:txEl>
                                          </p:spTgt>
                                        </p:tgtEl>
                                        <p:attrNameLst>
                                          <p:attrName>style.visibility</p:attrName>
                                        </p:attrNameLst>
                                      </p:cBhvr>
                                      <p:to>
                                        <p:strVal val="visible"/>
                                      </p:to>
                                    </p:set>
                                    <p:animEffect transition="in" filter="wipe(right)">
                                      <p:cBhvr>
                                        <p:cTn id="30" dur="2000"/>
                                        <p:tgtEl>
                                          <p:spTgt spid="122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smtClean="0"/>
          </a:p>
          <a:p>
            <a:endParaRPr lang="ru-RU" dirty="0" smtClean="0"/>
          </a:p>
          <a:p>
            <a:endParaRPr lang="ru-RU" dirty="0"/>
          </a:p>
        </p:txBody>
      </p:sp>
      <p:pic>
        <p:nvPicPr>
          <p:cNvPr id="120834" name="Picture 2" descr="http://img1.liveinternet.ru/images/attach/c/1/53/927/53927502_chaykovskiy_petr.jpg"/>
          <p:cNvPicPr>
            <a:picLocks noChangeAspect="1" noChangeArrowheads="1"/>
          </p:cNvPicPr>
          <p:nvPr/>
        </p:nvPicPr>
        <p:blipFill>
          <a:blip r:embed="rId3"/>
          <a:srcRect/>
          <a:stretch>
            <a:fillRect/>
          </a:stretch>
        </p:blipFill>
        <p:spPr bwMode="auto">
          <a:xfrm>
            <a:off x="304800" y="762000"/>
            <a:ext cx="2476500" cy="4000500"/>
          </a:xfrm>
          <a:prstGeom prst="rect">
            <a:avLst/>
          </a:prstGeom>
          <a:noFill/>
        </p:spPr>
      </p:pic>
      <p:pic>
        <p:nvPicPr>
          <p:cNvPr id="5" name="Рисунок 4" descr="Чайковский Петр Ильич"/>
          <p:cNvPicPr/>
          <p:nvPr/>
        </p:nvPicPr>
        <p:blipFill>
          <a:blip r:embed="rId4"/>
          <a:srcRect/>
          <a:stretch>
            <a:fillRect/>
          </a:stretch>
        </p:blipFill>
        <p:spPr bwMode="auto">
          <a:xfrm>
            <a:off x="3143250" y="1552575"/>
            <a:ext cx="2857500" cy="3752850"/>
          </a:xfrm>
          <a:prstGeom prst="rect">
            <a:avLst/>
          </a:prstGeom>
          <a:noFill/>
          <a:ln w="9525">
            <a:noFill/>
            <a:miter lim="800000"/>
            <a:headEnd/>
            <a:tailEnd/>
          </a:ln>
        </p:spPr>
      </p:pic>
      <p:sp>
        <p:nvSpPr>
          <p:cNvPr id="6" name="Прямоугольник 5"/>
          <p:cNvSpPr/>
          <p:nvPr/>
        </p:nvSpPr>
        <p:spPr>
          <a:xfrm>
            <a:off x="228600" y="0"/>
            <a:ext cx="8686799" cy="707886"/>
          </a:xfrm>
          <a:prstGeom prst="rect">
            <a:avLst/>
          </a:prstGeom>
        </p:spPr>
        <p:txBody>
          <a:bodyPr wrap="square">
            <a:spAutoFit/>
          </a:bodyPr>
          <a:lstStyle/>
          <a:p>
            <a:r>
              <a:rPr lang="ru-RU" dirty="0" smtClean="0">
                <a:solidFill>
                  <a:schemeClr val="bg2">
                    <a:lumMod val="25000"/>
                  </a:schemeClr>
                </a:solidFill>
                <a:latin typeface="Comic Sans MS" pitchFamily="66" charset="0"/>
                <a:ea typeface="Calibri" pitchFamily="34" charset="0"/>
                <a:cs typeface="Times New Roman" pitchFamily="18" charset="0"/>
              </a:rPr>
              <a:t>                 </a:t>
            </a:r>
            <a:r>
              <a:rPr lang="ru-RU" sz="4000" b="1" dirty="0" smtClean="0">
                <a:solidFill>
                  <a:schemeClr val="bg2">
                    <a:lumMod val="25000"/>
                  </a:schemeClr>
                </a:solidFill>
                <a:latin typeface="Comic Sans MS" pitchFamily="66" charset="0"/>
                <a:ea typeface="Calibri" pitchFamily="34" charset="0"/>
                <a:cs typeface="Times New Roman" pitchFamily="18" charset="0"/>
              </a:rPr>
              <a:t>Петр  Ильич   Чайковский</a:t>
            </a:r>
            <a:endParaRPr lang="ru-RU" sz="4000" b="1" dirty="0"/>
          </a:p>
        </p:txBody>
      </p:sp>
    </p:spTree>
  </p:cSld>
  <p:clrMapOvr>
    <a:masterClrMapping/>
  </p:clrMapOvr>
  <p:transition>
    <p:whee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1643042" y="571480"/>
            <a:ext cx="5857916" cy="857256"/>
          </a:xfrm>
          <a:prstGeom prst="rect">
            <a:avLst/>
          </a:prstGeom>
          <a:noFill/>
          <a:ln w="9525">
            <a:noFill/>
            <a:miter lim="800000"/>
            <a:headEnd/>
            <a:tailEnd/>
          </a:ln>
          <a:effectLst/>
        </p:spPr>
        <p:txBody>
          <a:bodyPr vert="horz" wrap="square" lIns="91440" tIns="45720" rIns="91440" bIns="45720" numCol="1" anchor="ctr" anchorCtr="0" compatLnSpc="1">
            <a:prstTxWarp prst="textInflateBottom">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all" normalizeH="0" baseline="0" dirty="0" smtClean="0">
                <a:ln w="9000" cmpd="sng">
                  <a:solidFill>
                    <a:schemeClr val="accent4">
                      <a:lumMod val="50000"/>
                    </a:schemeClr>
                  </a:solidFill>
                  <a:prstDash val="solid"/>
                </a:ln>
                <a:solidFill>
                  <a:schemeClr val="accent4">
                    <a:lumMod val="75000"/>
                  </a:schemeClr>
                </a:solidFill>
                <a:effectLst>
                  <a:glow rad="139700">
                    <a:schemeClr val="accent4">
                      <a:satMod val="175000"/>
                      <a:alpha val="40000"/>
                    </a:schemeClr>
                  </a:glow>
                  <a:outerShdw blurRad="50800" dist="38100" dir="18900000" algn="bl" rotWithShape="0">
                    <a:prstClr val="black">
                      <a:alpha val="40000"/>
                    </a:prstClr>
                  </a:outerShdw>
                  <a:reflection blurRad="12700" stA="28000" endPos="45000" dist="1000" dir="5400000" sy="-100000" algn="bl" rotWithShape="0"/>
                </a:effectLst>
                <a:latin typeface="Times New Roman" pitchFamily="18" charset="0"/>
                <a:ea typeface="Calibri" pitchFamily="34" charset="0"/>
                <a:cs typeface="Times New Roman" pitchFamily="18" charset="0"/>
              </a:rPr>
              <a:t>ПЕТР ИЛЬИЧ ЧАЙКОВСКИЙ</a:t>
            </a:r>
            <a:endParaRPr kumimoji="0" lang="ru-RU" sz="2800" b="1" i="0" u="none" strike="noStrike" cap="all" normalizeH="0" baseline="0" dirty="0" smtClean="0">
              <a:ln w="9000" cmpd="sng">
                <a:solidFill>
                  <a:schemeClr val="accent4">
                    <a:lumMod val="50000"/>
                  </a:schemeClr>
                </a:solidFill>
                <a:prstDash val="solid"/>
              </a:ln>
              <a:solidFill>
                <a:schemeClr val="accent4">
                  <a:lumMod val="75000"/>
                </a:schemeClr>
              </a:solidFill>
              <a:effectLst>
                <a:glow rad="139700">
                  <a:schemeClr val="accent4">
                    <a:satMod val="175000"/>
                    <a:alpha val="40000"/>
                  </a:schemeClr>
                </a:glow>
                <a:outerShdw blurRad="50800" dist="38100" dir="18900000" algn="bl" rotWithShape="0">
                  <a:prstClr val="black">
                    <a:alpha val="40000"/>
                  </a:prstClr>
                </a:outerShdw>
                <a:reflection blurRad="12700" stA="28000" endPos="45000" dist="1000" dir="5400000" sy="-100000" algn="bl" rotWithShape="0"/>
              </a:effectLst>
              <a:latin typeface="Times New Roman" pitchFamily="18" charset="0"/>
              <a:cs typeface="Times New Roman" pitchFamily="18" charset="0"/>
            </a:endParaRPr>
          </a:p>
        </p:txBody>
      </p:sp>
      <p:sp>
        <p:nvSpPr>
          <p:cNvPr id="3" name="Прямоугольник 2"/>
          <p:cNvSpPr/>
          <p:nvPr/>
        </p:nvSpPr>
        <p:spPr>
          <a:xfrm>
            <a:off x="500034" y="2143116"/>
            <a:ext cx="4572000" cy="3477875"/>
          </a:xfrm>
          <a:prstGeom prst="rect">
            <a:avLst/>
          </a:prstGeom>
        </p:spPr>
        <p:txBody>
          <a:bodyPr wrap="square">
            <a:spAutoFit/>
          </a:bodyPr>
          <a:lstStyle/>
          <a:p>
            <a:pPr lvl="0" indent="715963" algn="just"/>
            <a:r>
              <a:rPr lang="ru-RU" sz="2000" dirty="0" smtClean="0">
                <a:solidFill>
                  <a:schemeClr val="bg2">
                    <a:lumMod val="25000"/>
                  </a:schemeClr>
                </a:solidFill>
                <a:latin typeface="Comic Sans MS" pitchFamily="66" charset="0"/>
                <a:ea typeface="Calibri" pitchFamily="34" charset="0"/>
                <a:cs typeface="Times New Roman" pitchFamily="18" charset="0"/>
              </a:rPr>
              <a:t>Чайковский — великий композитор, составивший эпоху в истории мировой музыкальной культуры. </a:t>
            </a:r>
            <a:endParaRPr lang="ru-RU" sz="2000" dirty="0" smtClean="0">
              <a:solidFill>
                <a:schemeClr val="bg2">
                  <a:lumMod val="25000"/>
                </a:schemeClr>
              </a:solidFill>
              <a:latin typeface="Comic Sans MS" pitchFamily="66" charset="0"/>
            </a:endParaRPr>
          </a:p>
          <a:p>
            <a:pPr indent="715963" algn="just"/>
            <a:r>
              <a:rPr lang="ru-RU" sz="2000" dirty="0" smtClean="0">
                <a:solidFill>
                  <a:schemeClr val="bg2">
                    <a:lumMod val="25000"/>
                  </a:schemeClr>
                </a:solidFill>
                <a:latin typeface="Comic Sans MS" pitchFamily="66" charset="0"/>
              </a:rPr>
              <a:t>Творчество </a:t>
            </a:r>
            <a:r>
              <a:rPr lang="ru-RU" sz="2000" dirty="0">
                <a:solidFill>
                  <a:schemeClr val="bg2">
                    <a:lumMod val="25000"/>
                  </a:schemeClr>
                </a:solidFill>
                <a:latin typeface="Comic Sans MS" pitchFamily="66" charset="0"/>
              </a:rPr>
              <a:t>Чайковского глубоко национально: он создал галерею замечательных образов русских людей, запечатлел картины родной природы, воспел славное героическое прошлое России.</a:t>
            </a:r>
          </a:p>
        </p:txBody>
      </p:sp>
      <p:sp>
        <p:nvSpPr>
          <p:cNvPr id="5" name="Прямоугольник 4"/>
          <p:cNvSpPr/>
          <p:nvPr/>
        </p:nvSpPr>
        <p:spPr>
          <a:xfrm>
            <a:off x="5500694" y="5572140"/>
            <a:ext cx="3357586" cy="584775"/>
          </a:xfrm>
          <a:prstGeom prst="rect">
            <a:avLst/>
          </a:prstGeom>
        </p:spPr>
        <p:txBody>
          <a:bodyPr wrap="square">
            <a:spAutoFit/>
          </a:bodyPr>
          <a:lstStyle/>
          <a:p>
            <a:pPr lvl="0" algn="ctr" fontAlgn="base">
              <a:spcBef>
                <a:spcPct val="0"/>
              </a:spcBef>
              <a:spcAft>
                <a:spcPct val="0"/>
              </a:spcAft>
            </a:pPr>
            <a:r>
              <a:rPr lang="ru-RU" sz="1600" b="1" dirty="0" smtClean="0">
                <a:solidFill>
                  <a:schemeClr val="bg2">
                    <a:lumMod val="25000"/>
                  </a:schemeClr>
                </a:solidFill>
                <a:latin typeface="Comic Sans MS" pitchFamily="66" charset="0"/>
                <a:ea typeface="Calibri" pitchFamily="34" charset="0"/>
                <a:cs typeface="Times New Roman" pitchFamily="18" charset="0"/>
              </a:rPr>
              <a:t>ПЕТР ИЛЬИЧ ЧАЙКОВСКИЙ</a:t>
            </a:r>
            <a:endParaRPr lang="ru-RU" sz="1600" dirty="0" smtClean="0">
              <a:solidFill>
                <a:schemeClr val="bg2">
                  <a:lumMod val="25000"/>
                </a:schemeClr>
              </a:solidFill>
              <a:latin typeface="Comic Sans MS" pitchFamily="66" charset="0"/>
            </a:endParaRPr>
          </a:p>
          <a:p>
            <a:pPr lvl="0" algn="ctr" eaLnBrk="0" fontAlgn="base" hangingPunct="0">
              <a:spcBef>
                <a:spcPct val="0"/>
              </a:spcBef>
              <a:spcAft>
                <a:spcPct val="0"/>
              </a:spcAft>
            </a:pPr>
            <a:r>
              <a:rPr lang="ru-RU" sz="1600" b="1" dirty="0" smtClean="0">
                <a:solidFill>
                  <a:schemeClr val="bg2">
                    <a:lumMod val="25000"/>
                  </a:schemeClr>
                </a:solidFill>
                <a:latin typeface="Comic Sans MS" pitchFamily="66" charset="0"/>
                <a:ea typeface="Calibri" pitchFamily="34" charset="0"/>
                <a:cs typeface="Times New Roman" pitchFamily="18" charset="0"/>
              </a:rPr>
              <a:t>1840—1893</a:t>
            </a:r>
            <a:endParaRPr lang="ru-RU" sz="1600" dirty="0" smtClean="0">
              <a:solidFill>
                <a:schemeClr val="bg2">
                  <a:lumMod val="25000"/>
                </a:schemeClr>
              </a:solidFill>
              <a:latin typeface="Comic Sans MS" pitchFamily="66" charset="0"/>
            </a:endParaRPr>
          </a:p>
        </p:txBody>
      </p:sp>
      <p:pic>
        <p:nvPicPr>
          <p:cNvPr id="6" name="Рисунок 48" descr="Следующая">
            <a:hlinkClick r:id="rId2"/>
          </p:cNvPr>
          <p:cNvPicPr>
            <a:picLocks noChangeAspect="1" noChangeArrowheads="1"/>
          </p:cNvPicPr>
          <p:nvPr/>
        </p:nvPicPr>
        <p:blipFill>
          <a:blip r:embed="rId3"/>
          <a:srcRect/>
          <a:stretch>
            <a:fillRect/>
          </a:stretch>
        </p:blipFill>
        <p:spPr bwMode="auto">
          <a:xfrm>
            <a:off x="5786446" y="1643050"/>
            <a:ext cx="2952753" cy="3810723"/>
          </a:xfrm>
          <a:prstGeom prst="rect">
            <a:avLst/>
          </a:prstGeom>
          <a:noFill/>
        </p:spPr>
      </p:pic>
      <p:pic>
        <p:nvPicPr>
          <p:cNvPr id="4" name="Рисунок 51" descr="Следующая">
            <a:hlinkClick r:id="rId4"/>
          </p:cNvPr>
          <p:cNvPicPr>
            <a:picLocks noChangeAspect="1" noChangeArrowheads="1"/>
          </p:cNvPicPr>
          <p:nvPr/>
        </p:nvPicPr>
        <p:blipFill>
          <a:blip r:embed="rId5"/>
          <a:srcRect l="5597" t="4386" r="7649" b="5701"/>
          <a:stretch>
            <a:fillRect/>
          </a:stretch>
        </p:blipFill>
        <p:spPr bwMode="auto">
          <a:xfrm>
            <a:off x="6000760" y="1857364"/>
            <a:ext cx="2500330" cy="3357586"/>
          </a:xfrm>
          <a:prstGeom prst="rect">
            <a:avLst/>
          </a:prstGeom>
          <a:noFill/>
        </p:spPr>
      </p:pic>
    </p:spTree>
  </p:cSld>
  <p:clrMapOvr>
    <a:masterClrMapping/>
  </p:clrMapOvr>
  <p:transition>
    <p:whee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096000" y="1143000"/>
            <a:ext cx="2476528" cy="3170099"/>
          </a:xfrm>
          <a:prstGeom prst="rect">
            <a:avLst/>
          </a:prstGeom>
        </p:spPr>
        <p:txBody>
          <a:bodyPr wrap="square">
            <a:spAutoFit/>
          </a:bodyPr>
          <a:lstStyle/>
          <a:p>
            <a:pPr algn="just"/>
            <a:r>
              <a:rPr lang="ru-RU" sz="2000" dirty="0">
                <a:solidFill>
                  <a:schemeClr val="bg2">
                    <a:lumMod val="25000"/>
                  </a:schemeClr>
                </a:solidFill>
                <a:latin typeface="Comic Sans MS" pitchFamily="66" charset="0"/>
              </a:rPr>
              <a:t>Петр Ильич Чайковский родился 25 апреля 1840 года в Воткинске на Урале в семье горного инженера. </a:t>
            </a:r>
            <a:endParaRPr lang="ru-RU" sz="2000" dirty="0" smtClean="0">
              <a:solidFill>
                <a:schemeClr val="bg2">
                  <a:lumMod val="25000"/>
                </a:schemeClr>
              </a:solidFill>
              <a:latin typeface="Comic Sans MS" pitchFamily="66" charset="0"/>
            </a:endParaRPr>
          </a:p>
          <a:p>
            <a:pPr algn="just"/>
            <a:r>
              <a:rPr lang="ru-RU" sz="2000" dirty="0" smtClean="0">
                <a:solidFill>
                  <a:schemeClr val="bg2">
                    <a:lumMod val="25000"/>
                  </a:schemeClr>
                </a:solidFill>
                <a:latin typeface="Comic Sans MS" pitchFamily="66" charset="0"/>
              </a:rPr>
              <a:t>Его </a:t>
            </a:r>
            <a:r>
              <a:rPr lang="ru-RU" sz="2000" dirty="0">
                <a:solidFill>
                  <a:schemeClr val="bg2">
                    <a:lumMod val="25000"/>
                  </a:schemeClr>
                </a:solidFill>
                <a:latin typeface="Comic Sans MS" pitchFamily="66" charset="0"/>
              </a:rPr>
              <a:t>музыкальность проявилась рано. </a:t>
            </a:r>
          </a:p>
        </p:txBody>
      </p:sp>
      <p:pic>
        <p:nvPicPr>
          <p:cNvPr id="32770" name="Picture 2" descr="http://img-fotki.yandex.ru/get/27/larrisa-m.1/0_18122_80072c0f_L">
            <a:hlinkClick r:id="rId2"/>
          </p:cNvPr>
          <p:cNvPicPr>
            <a:picLocks noChangeAspect="1" noChangeArrowheads="1"/>
          </p:cNvPicPr>
          <p:nvPr/>
        </p:nvPicPr>
        <p:blipFill>
          <a:blip r:embed="rId3"/>
          <a:srcRect/>
          <a:stretch>
            <a:fillRect/>
          </a:stretch>
        </p:blipFill>
        <p:spPr bwMode="auto">
          <a:xfrm>
            <a:off x="228600" y="304800"/>
            <a:ext cx="5791200" cy="6172200"/>
          </a:xfrm>
          <a:prstGeom prst="rect">
            <a:avLst/>
          </a:prstGeom>
          <a:noFill/>
        </p:spPr>
      </p:pic>
    </p:spTree>
  </p:cSld>
  <p:clrMapOvr>
    <a:masterClrMapping/>
  </p:clrMapOvr>
  <p:transition>
    <p:whee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428604"/>
            <a:ext cx="3162328" cy="5940088"/>
          </a:xfrm>
          <a:prstGeom prst="rect">
            <a:avLst/>
          </a:prstGeom>
        </p:spPr>
        <p:txBody>
          <a:bodyPr wrap="square">
            <a:spAutoFit/>
          </a:bodyPr>
          <a:lstStyle/>
          <a:p>
            <a:pPr algn="just"/>
            <a:r>
              <a:rPr lang="ru-RU" sz="2000" dirty="0">
                <a:solidFill>
                  <a:schemeClr val="bg2">
                    <a:lumMod val="25000"/>
                  </a:schemeClr>
                </a:solidFill>
                <a:latin typeface="Comic Sans MS" pitchFamily="66" charset="0"/>
              </a:rPr>
              <a:t>В 1862 году Чайковский поступил в Петербургскую консерваторию. Окончив ее спустя три года, Чайковский переселился в Москву, где стал профессором консерватории. Последующее десятилетие прошло в напряженной творческой, педагогической и общественной деятельности. Одна за другой возникали оперы, симфонии, камерные сочинения.</a:t>
            </a:r>
          </a:p>
        </p:txBody>
      </p:sp>
      <p:pic>
        <p:nvPicPr>
          <p:cNvPr id="31748" name="Picture 4" descr="Файл:Stpeteconservatory.jpg">
            <a:hlinkClick r:id="rId3"/>
          </p:cNvPr>
          <p:cNvPicPr>
            <a:picLocks noChangeAspect="1" noChangeArrowheads="1"/>
          </p:cNvPicPr>
          <p:nvPr/>
        </p:nvPicPr>
        <p:blipFill>
          <a:blip r:embed="rId4"/>
          <a:srcRect/>
          <a:stretch>
            <a:fillRect/>
          </a:stretch>
        </p:blipFill>
        <p:spPr bwMode="auto">
          <a:xfrm>
            <a:off x="3962400" y="152400"/>
            <a:ext cx="4895880" cy="3293064"/>
          </a:xfrm>
          <a:prstGeom prst="rect">
            <a:avLst/>
          </a:prstGeom>
          <a:noFill/>
        </p:spPr>
      </p:pic>
      <p:pic>
        <p:nvPicPr>
          <p:cNvPr id="5" name="Picture 6" descr="http://gdb.rferl.org/299232C6-40D7-4A24-A079-14850154AA45_mw800_mh600.jpg"/>
          <p:cNvPicPr>
            <a:picLocks noChangeAspect="1" noChangeArrowheads="1"/>
          </p:cNvPicPr>
          <p:nvPr/>
        </p:nvPicPr>
        <p:blipFill>
          <a:blip r:embed="rId5"/>
          <a:srcRect/>
          <a:stretch>
            <a:fillRect/>
          </a:stretch>
        </p:blipFill>
        <p:spPr bwMode="auto">
          <a:xfrm>
            <a:off x="3962400" y="3352800"/>
            <a:ext cx="4876800" cy="3200400"/>
          </a:xfrm>
          <a:prstGeom prst="rect">
            <a:avLst/>
          </a:prstGeom>
          <a:noFill/>
        </p:spPr>
      </p:pic>
    </p:spTree>
  </p:cSld>
  <p:clrMapOvr>
    <a:masterClrMapping/>
  </p:clrMapOvr>
  <p:transition>
    <p:wheel/>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304801"/>
            <a:ext cx="3595718" cy="6555641"/>
          </a:xfrm>
          <a:prstGeom prst="rect">
            <a:avLst/>
          </a:prstGeom>
        </p:spPr>
        <p:txBody>
          <a:bodyPr wrap="square">
            <a:spAutoFit/>
          </a:bodyPr>
          <a:lstStyle/>
          <a:p>
            <a:pPr lvl="0" algn="just"/>
            <a:r>
              <a:rPr lang="ru-RU" sz="2000" dirty="0" smtClean="0">
                <a:latin typeface="Lucida Console" pitchFamily="49" charset="0"/>
              </a:rPr>
              <a:t> </a:t>
            </a:r>
            <a:r>
              <a:rPr lang="ru-RU" sz="2000" dirty="0">
                <a:solidFill>
                  <a:schemeClr val="bg2">
                    <a:lumMod val="25000"/>
                  </a:schemeClr>
                </a:solidFill>
                <a:latin typeface="Comic Sans MS" pitchFamily="66" charset="0"/>
              </a:rPr>
              <a:t>В 1880-х годах круг тем и образов, привлекавших композитора, расширяется, крепнет его интерес к показу жизненных противоречий, столкновений человеческих характеров. С 1887 года Чайковский выступает в крупнейших городах Европы и Америки, пропагандируя русскую музыку. В 1893 году в Англии, в Кембриджском университете, Чайковскому было присвоено почетное звание доктора музыки</a:t>
            </a:r>
            <a:r>
              <a:rPr lang="ru-RU" sz="2000" dirty="0" smtClean="0">
                <a:solidFill>
                  <a:schemeClr val="bg2">
                    <a:lumMod val="25000"/>
                  </a:schemeClr>
                </a:solidFill>
                <a:latin typeface="Comic Sans MS" pitchFamily="66" charset="0"/>
              </a:rPr>
              <a:t>.</a:t>
            </a:r>
            <a:r>
              <a:rPr lang="ru-RU" sz="2000" dirty="0" smtClean="0">
                <a:solidFill>
                  <a:schemeClr val="bg2">
                    <a:lumMod val="25000"/>
                  </a:schemeClr>
                </a:solidFill>
                <a:latin typeface="Comic Sans MS" pitchFamily="66" charset="0"/>
                <a:ea typeface="Calibri" pitchFamily="34" charset="0"/>
                <a:cs typeface="Times New Roman" pitchFamily="18" charset="0"/>
              </a:rPr>
              <a:t> Чайковский умер 25 октября 1893 года в Петербурге.</a:t>
            </a:r>
            <a:r>
              <a:rPr lang="ru-RU" sz="2000" dirty="0" smtClean="0">
                <a:solidFill>
                  <a:schemeClr val="bg2">
                    <a:lumMod val="25000"/>
                  </a:schemeClr>
                </a:solidFill>
                <a:latin typeface="Comic Sans MS" pitchFamily="66" charset="0"/>
              </a:rPr>
              <a:t> </a:t>
            </a:r>
            <a:endParaRPr lang="ru-RU" sz="2000" dirty="0">
              <a:solidFill>
                <a:schemeClr val="bg2">
                  <a:lumMod val="25000"/>
                </a:schemeClr>
              </a:solidFill>
              <a:latin typeface="Comic Sans MS" pitchFamily="66" charset="0"/>
            </a:endParaRPr>
          </a:p>
        </p:txBody>
      </p:sp>
      <p:pic>
        <p:nvPicPr>
          <p:cNvPr id="5" name="Picture 4"/>
          <p:cNvPicPr>
            <a:picLocks noChangeAspect="1" noChangeArrowheads="1"/>
          </p:cNvPicPr>
          <p:nvPr/>
        </p:nvPicPr>
        <p:blipFill>
          <a:blip r:embed="rId3"/>
          <a:srcRect l="3030" t="2320" r="3030" b="2547"/>
          <a:stretch>
            <a:fillRect/>
          </a:stretch>
        </p:blipFill>
        <p:spPr bwMode="auto">
          <a:xfrm>
            <a:off x="4114800" y="304800"/>
            <a:ext cx="5029200" cy="6248400"/>
          </a:xfrm>
          <a:prstGeom prst="rect">
            <a:avLst/>
          </a:prstGeom>
          <a:noFill/>
          <a:ln w="9525">
            <a:noFill/>
            <a:miter lim="800000"/>
            <a:headEnd/>
            <a:tailEnd/>
          </a:ln>
          <a:effectLst/>
        </p:spPr>
      </p:pic>
    </p:spTree>
  </p:cSld>
  <p:clrMapOvr>
    <a:masterClrMapping/>
  </p:clrMapOvr>
  <p:transition>
    <p:wheel/>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зима6"/>
          <p:cNvPicPr>
            <a:picLocks noChangeAspect="1" noChangeArrowheads="1"/>
          </p:cNvPicPr>
          <p:nvPr/>
        </p:nvPicPr>
        <p:blipFill>
          <a:blip r:embed="rId2"/>
          <a:srcRect/>
          <a:stretch>
            <a:fillRect/>
          </a:stretch>
        </p:blipFill>
        <p:spPr bwMode="auto">
          <a:xfrm>
            <a:off x="3962400" y="1066800"/>
            <a:ext cx="4876800" cy="5334000"/>
          </a:xfrm>
          <a:prstGeom prst="rect">
            <a:avLst/>
          </a:prstGeom>
          <a:noFill/>
        </p:spPr>
      </p:pic>
      <p:sp>
        <p:nvSpPr>
          <p:cNvPr id="3" name="Прямоугольник 2"/>
          <p:cNvSpPr/>
          <p:nvPr/>
        </p:nvSpPr>
        <p:spPr>
          <a:xfrm>
            <a:off x="381000" y="457201"/>
            <a:ext cx="8305800" cy="584775"/>
          </a:xfrm>
          <a:prstGeom prst="rect">
            <a:avLst/>
          </a:prstGeom>
        </p:spPr>
        <p:txBody>
          <a:bodyPr wrap="square">
            <a:spAutoFit/>
          </a:bodyPr>
          <a:lstStyle/>
          <a:p>
            <a:pPr lvl="0" indent="90488" algn="just" fontAlgn="base">
              <a:spcBef>
                <a:spcPct val="0"/>
              </a:spcBef>
              <a:spcAft>
                <a:spcPct val="0"/>
              </a:spcAft>
            </a:pPr>
            <a:r>
              <a:rPr lang="ru-RU" sz="3200" b="1" cap="all" dirty="0" smtClean="0">
                <a:ln w="9000" cmpd="sng">
                  <a:solidFill>
                    <a:schemeClr val="accent4">
                      <a:lumMod val="50000"/>
                    </a:schemeClr>
                  </a:solidFill>
                  <a:prstDash val="solid"/>
                </a:ln>
                <a:solidFill>
                  <a:schemeClr val="accent4">
                    <a:lumMod val="75000"/>
                  </a:schemeClr>
                </a:solidFill>
                <a:effectLst>
                  <a:glow rad="139700">
                    <a:schemeClr val="accent4">
                      <a:satMod val="175000"/>
                      <a:alpha val="40000"/>
                    </a:schemeClr>
                  </a:glow>
                  <a:outerShdw blurRad="50800" dist="38100" algn="l" rotWithShape="0">
                    <a:prstClr val="black">
                      <a:alpha val="40000"/>
                    </a:prstClr>
                  </a:outerShdw>
                  <a:reflection blurRad="12700" stA="28000" endPos="45000" dist="1000" dir="5400000" sy="-100000" algn="bl" rotWithShape="0"/>
                </a:effectLst>
                <a:latin typeface="Times New Roman" pitchFamily="18" charset="0"/>
                <a:ea typeface="Calibri" pitchFamily="34" charset="0"/>
                <a:cs typeface="Times New Roman" pitchFamily="18" charset="0"/>
              </a:rPr>
              <a:t>П. И. Чайковский   «Времена года»</a:t>
            </a:r>
            <a:endParaRPr lang="ru-RU" sz="3200" b="1" cap="all" dirty="0" smtClean="0">
              <a:ln w="9000" cmpd="sng">
                <a:solidFill>
                  <a:schemeClr val="accent4">
                    <a:lumMod val="50000"/>
                  </a:schemeClr>
                </a:solidFill>
                <a:prstDash val="solid"/>
              </a:ln>
              <a:solidFill>
                <a:schemeClr val="accent4">
                  <a:lumMod val="75000"/>
                </a:schemeClr>
              </a:solidFill>
              <a:effectLst>
                <a:glow rad="139700">
                  <a:schemeClr val="accent4">
                    <a:satMod val="175000"/>
                    <a:alpha val="40000"/>
                  </a:schemeClr>
                </a:glow>
                <a:outerShdw blurRad="50800" dist="38100" algn="l" rotWithShape="0">
                  <a:prstClr val="black">
                    <a:alpha val="40000"/>
                  </a:prstClr>
                </a:outerShdw>
                <a:reflection blurRad="12700" stA="28000" endPos="45000" dist="1000" dir="5400000" sy="-100000" algn="bl" rotWithShape="0"/>
              </a:effectLst>
              <a:latin typeface="Times New Roman" pitchFamily="18" charset="0"/>
              <a:cs typeface="Times New Roman" pitchFamily="18" charset="0"/>
            </a:endParaRPr>
          </a:p>
        </p:txBody>
      </p:sp>
      <p:sp>
        <p:nvSpPr>
          <p:cNvPr id="5" name="Прямоугольник 4"/>
          <p:cNvSpPr/>
          <p:nvPr/>
        </p:nvSpPr>
        <p:spPr>
          <a:xfrm>
            <a:off x="304800" y="1143000"/>
            <a:ext cx="3657600" cy="5016758"/>
          </a:xfrm>
          <a:prstGeom prst="rect">
            <a:avLst/>
          </a:prstGeom>
        </p:spPr>
        <p:txBody>
          <a:bodyPr wrap="square">
            <a:spAutoFit/>
          </a:bodyPr>
          <a:lstStyle/>
          <a:p>
            <a:pPr lvl="0" indent="90488" algn="just" eaLnBrk="0" fontAlgn="base" hangingPunct="0">
              <a:spcBef>
                <a:spcPct val="0"/>
              </a:spcBef>
              <a:spcAft>
                <a:spcPct val="0"/>
              </a:spcAft>
            </a:pPr>
            <a:r>
              <a:rPr lang="ru-RU" sz="2000" dirty="0" smtClean="0">
                <a:solidFill>
                  <a:schemeClr val="bg2">
                    <a:lumMod val="25000"/>
                  </a:schemeClr>
                </a:solidFill>
                <a:latin typeface="Comic Sans MS" pitchFamily="66" charset="0"/>
                <a:ea typeface="Calibri" pitchFamily="34" charset="0"/>
                <a:cs typeface="Times New Roman" pitchFamily="18" charset="0"/>
              </a:rPr>
              <a:t>Времена года" Чайковского - это своеобразный музыкальный дневник композитора, запечатлевший дорогие его сердцу эпизоды жизни, встречи и картины природы. Этим лирическим чувством композитора, любовью к жизни и восхищением ею и наполнена музыка одного из музыкальных шедевров Чайковского, фортепианного цикла "Времена года».</a:t>
            </a:r>
            <a:endParaRPr lang="ru-RU" sz="2000" dirty="0" smtClean="0">
              <a:solidFill>
                <a:schemeClr val="bg2">
                  <a:lumMod val="25000"/>
                </a:schemeClr>
              </a:solidFill>
              <a:latin typeface="Comic Sans MS" pitchFamily="66" charset="0"/>
            </a:endParaRPr>
          </a:p>
        </p:txBody>
      </p:sp>
    </p:spTree>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box(in)">
                                      <p:cBhvr>
                                        <p:cTn id="7" dur="500"/>
                                        <p:tgtEl>
                                          <p:spTgt spid="71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92500" lnSpcReduction="20000"/>
          </a:bodyPr>
          <a:lstStyle/>
          <a:p>
            <a:pPr>
              <a:buNone/>
            </a:pPr>
            <a:r>
              <a:rPr lang="ru-RU" dirty="0" smtClean="0"/>
              <a:t>           Составление   плана   рассказа</a:t>
            </a:r>
          </a:p>
          <a:p>
            <a:pPr>
              <a:buNone/>
            </a:pPr>
            <a:r>
              <a:rPr lang="ru-RU" dirty="0" smtClean="0"/>
              <a:t>            «</a:t>
            </a:r>
            <a:r>
              <a:rPr lang="ru-RU" b="1" dirty="0" smtClean="0">
                <a:solidFill>
                  <a:srgbClr val="FF0000"/>
                </a:solidFill>
              </a:rPr>
              <a:t>Путешествие  снежинки». </a:t>
            </a:r>
          </a:p>
          <a:p>
            <a:pPr>
              <a:buNone/>
            </a:pPr>
            <a:r>
              <a:rPr lang="ru-RU" dirty="0" smtClean="0"/>
              <a:t>                     План.</a:t>
            </a:r>
          </a:p>
          <a:p>
            <a:pPr>
              <a:buNone/>
            </a:pPr>
            <a:r>
              <a:rPr lang="ru-RU" dirty="0" smtClean="0"/>
              <a:t>1  Маленькая  снежинка,  сотворившая  чудо.</a:t>
            </a:r>
          </a:p>
          <a:p>
            <a:pPr>
              <a:buNone/>
            </a:pPr>
            <a:r>
              <a:rPr lang="ru-RU" dirty="0" smtClean="0"/>
              <a:t>2  Слово  поэтов   о чуде –</a:t>
            </a:r>
            <a:r>
              <a:rPr lang="ru-RU" dirty="0" err="1" smtClean="0"/>
              <a:t>мотылке</a:t>
            </a:r>
            <a:r>
              <a:rPr lang="ru-RU" b="1" dirty="0" smtClean="0"/>
              <a:t>. </a:t>
            </a:r>
            <a:endParaRPr lang="ru-RU" dirty="0" smtClean="0"/>
          </a:p>
          <a:p>
            <a:pPr>
              <a:buNone/>
            </a:pPr>
            <a:r>
              <a:rPr lang="ru-RU" dirty="0" smtClean="0"/>
              <a:t>3  Прекраснейшее  чудо   на  полотнах  художников.</a:t>
            </a:r>
          </a:p>
          <a:p>
            <a:pPr>
              <a:buNone/>
            </a:pPr>
            <a:r>
              <a:rPr lang="ru-RU" dirty="0" smtClean="0"/>
              <a:t>4  </a:t>
            </a:r>
            <a:r>
              <a:rPr lang="ru-RU" dirty="0" err="1" smtClean="0"/>
              <a:t>Снежинка-балеринка</a:t>
            </a:r>
            <a:r>
              <a:rPr lang="ru-RU" dirty="0" smtClean="0"/>
              <a:t>    в  музыке.</a:t>
            </a:r>
          </a:p>
          <a:p>
            <a:pPr>
              <a:buNone/>
            </a:pPr>
            <a:r>
              <a:rPr lang="ru-RU" dirty="0" smtClean="0"/>
              <a:t>5   Влияние      снежинки  на  природу  и  на  человека.</a:t>
            </a:r>
            <a:endParaRPr lang="ru-RU" dirty="0"/>
          </a:p>
        </p:txBody>
      </p:sp>
      <p:pic>
        <p:nvPicPr>
          <p:cNvPr id="4" name="Picture 2" descr="C:\Documents and Settings\andrey\Рабочий стол\физические явления в природе\снежинка\051207-o8ode-74.jpg"/>
          <p:cNvPicPr>
            <a:picLocks noChangeAspect="1" noChangeArrowheads="1"/>
          </p:cNvPicPr>
          <p:nvPr/>
        </p:nvPicPr>
        <p:blipFill>
          <a:blip r:embed="rId2"/>
          <a:srcRect/>
          <a:stretch>
            <a:fillRect/>
          </a:stretch>
        </p:blipFill>
        <p:spPr bwMode="auto">
          <a:xfrm>
            <a:off x="6172200" y="4495800"/>
            <a:ext cx="2514600" cy="2043159"/>
          </a:xfrm>
          <a:prstGeom prst="rect">
            <a:avLst/>
          </a:prstGeom>
          <a:noFill/>
          <a:ln w="9525">
            <a:noFill/>
            <a:miter lim="800000"/>
            <a:headEnd/>
            <a:tailEnd/>
          </a:ln>
        </p:spPr>
      </p:pic>
      <p:pic>
        <p:nvPicPr>
          <p:cNvPr id="5" name="Picture 5" descr="C:\Documents and Settings\andrey\Рабочий стол\физические явления в природе\снежинка\051207-o8ode-99.jpg"/>
          <p:cNvPicPr>
            <a:picLocks noChangeAspect="1" noChangeArrowheads="1"/>
          </p:cNvPicPr>
          <p:nvPr/>
        </p:nvPicPr>
        <p:blipFill>
          <a:blip r:embed="rId3"/>
          <a:srcRect/>
          <a:stretch>
            <a:fillRect/>
          </a:stretch>
        </p:blipFill>
        <p:spPr bwMode="auto">
          <a:xfrm>
            <a:off x="0" y="0"/>
            <a:ext cx="1676400" cy="1523999"/>
          </a:xfrm>
          <a:prstGeom prst="rect">
            <a:avLst/>
          </a:prstGeom>
          <a:noFill/>
          <a:ln w="9525">
            <a:noFill/>
            <a:miter lim="800000"/>
            <a:headEnd/>
            <a:tailEnd/>
          </a:ln>
        </p:spPr>
      </p:pic>
      <p:pic>
        <p:nvPicPr>
          <p:cNvPr id="7" name="Picture 6" descr="C:\Documents and Settings\andrey\Рабочий стол\физические явления в природе\снежинка\051207-o8ode-18.jpg"/>
          <p:cNvPicPr>
            <a:picLocks noChangeAspect="1" noChangeArrowheads="1"/>
          </p:cNvPicPr>
          <p:nvPr/>
        </p:nvPicPr>
        <p:blipFill>
          <a:blip r:embed="rId4"/>
          <a:srcRect/>
          <a:stretch>
            <a:fillRect/>
          </a:stretch>
        </p:blipFill>
        <p:spPr bwMode="auto">
          <a:xfrm>
            <a:off x="304800" y="4495800"/>
            <a:ext cx="2286000" cy="2057400"/>
          </a:xfrm>
          <a:prstGeom prst="rect">
            <a:avLst/>
          </a:prstGeom>
          <a:noFill/>
          <a:ln w="9525">
            <a:noFill/>
            <a:miter lim="800000"/>
            <a:headEnd/>
            <a:tailEnd/>
          </a:ln>
        </p:spPr>
      </p:pic>
      <p:pic>
        <p:nvPicPr>
          <p:cNvPr id="8" name="Picture 7" descr="C:\Documents and Settings\andrey\Рабочий стол\физические явления в природе\снежинка\051207-o8ode-28.jpg"/>
          <p:cNvPicPr>
            <a:picLocks noChangeAspect="1" noChangeArrowheads="1"/>
          </p:cNvPicPr>
          <p:nvPr/>
        </p:nvPicPr>
        <p:blipFill>
          <a:blip r:embed="rId5"/>
          <a:srcRect/>
          <a:stretch>
            <a:fillRect/>
          </a:stretch>
        </p:blipFill>
        <p:spPr bwMode="auto">
          <a:xfrm>
            <a:off x="7467600" y="0"/>
            <a:ext cx="1676400" cy="1676400"/>
          </a:xfrm>
          <a:prstGeom prst="rect">
            <a:avLst/>
          </a:prstGeom>
          <a:noFill/>
          <a:ln w="9525">
            <a:noFill/>
            <a:miter lim="800000"/>
            <a:headEnd/>
            <a:tailEnd/>
          </a:ln>
        </p:spPr>
      </p:pic>
    </p:spTree>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3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upRight)">
                                      <p:cBhvr>
                                        <p:cTn id="12" dur="3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3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9"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upLeft)">
                                      <p:cBhvr>
                                        <p:cTn id="22"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 descr="C:\Documents and Settings\andrey\Рабочий стол\физические явления в природе\снег.jpg"/>
          <p:cNvPicPr>
            <a:picLocks noChangeAspect="1" noChangeArrowheads="1"/>
          </p:cNvPicPr>
          <p:nvPr/>
        </p:nvPicPr>
        <p:blipFill>
          <a:blip r:embed="rId2"/>
          <a:srcRect/>
          <a:stretch>
            <a:fillRect/>
          </a:stretch>
        </p:blipFill>
        <p:spPr bwMode="auto">
          <a:xfrm>
            <a:off x="0" y="1"/>
            <a:ext cx="8906400" cy="6690942"/>
          </a:xfrm>
          <a:prstGeom prst="rect">
            <a:avLst/>
          </a:prstGeom>
          <a:noFill/>
          <a:ln w="9525">
            <a:noFill/>
            <a:miter lim="800000"/>
            <a:headEnd/>
            <a:tailEnd/>
          </a:ln>
        </p:spPr>
      </p:pic>
      <p:pic>
        <p:nvPicPr>
          <p:cNvPr id="3" name="Picture 3" descr="C:\Documents and Settings\andrey\Рабочий стол\физические явления в природе\снег.jpg"/>
          <p:cNvPicPr>
            <a:picLocks noChangeAspect="1" noChangeArrowheads="1"/>
          </p:cNvPicPr>
          <p:nvPr/>
        </p:nvPicPr>
        <p:blipFill>
          <a:blip r:embed="rId2"/>
          <a:srcRect/>
          <a:stretch>
            <a:fillRect/>
          </a:stretch>
        </p:blipFill>
        <p:spPr bwMode="auto">
          <a:xfrm>
            <a:off x="138240" y="138255"/>
            <a:ext cx="8906400" cy="6690942"/>
          </a:xfrm>
          <a:prstGeom prst="rect">
            <a:avLst/>
          </a:prstGeom>
          <a:noFill/>
          <a:ln w="9525">
            <a:noFill/>
            <a:miter lim="800000"/>
            <a:headEnd/>
            <a:tailEnd/>
          </a:ln>
        </p:spPr>
      </p:pic>
    </p:spTree>
  </p:cSld>
  <p:clrMapOvr>
    <a:masterClrMapping/>
  </p:clrMapOvr>
  <p:transition>
    <p:whee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pic>
        <p:nvPicPr>
          <p:cNvPr id="4" name="Рисунок 3" descr="http://photos.lifeisphoto.ru/55/0/554259.jpg">
            <a:hlinkClick r:id="rId2" tgtFrame="_blank"/>
          </p:cNvPr>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heel/>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type="body" idx="4294967295"/>
          </p:nvPr>
        </p:nvSpPr>
        <p:spPr>
          <a:xfrm>
            <a:off x="0" y="1600200"/>
            <a:ext cx="8229600" cy="4525963"/>
          </a:xfrm>
        </p:spPr>
        <p:txBody>
          <a:bodyPr/>
          <a:lstStyle/>
          <a:p>
            <a:pPr eaLnBrk="1" hangingPunct="1"/>
            <a:r>
              <a:rPr lang="ru-RU" smtClean="0"/>
              <a:t>Стихи с благодарностью</a:t>
            </a:r>
          </a:p>
        </p:txBody>
      </p:sp>
      <p:pic>
        <p:nvPicPr>
          <p:cNvPr id="57350" name="Picture 6" descr="49"/>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ransition>
    <p:wheel/>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0" y="1600200"/>
            <a:ext cx="8686800" cy="4525963"/>
          </a:xfrm>
        </p:spPr>
        <p:txBody>
          <a:bodyPr/>
          <a:lstStyle/>
          <a:p>
            <a:endParaRPr lang="ru-RU" dirty="0"/>
          </a:p>
        </p:txBody>
      </p:sp>
      <p:pic>
        <p:nvPicPr>
          <p:cNvPr id="93186" name="Picture 2" descr="http://im3-tub-ru.yandex.net/i?id=505635175-45-72"/>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7" name="Прямоугольник 6"/>
          <p:cNvSpPr/>
          <p:nvPr/>
        </p:nvSpPr>
        <p:spPr>
          <a:xfrm>
            <a:off x="3505200" y="685800"/>
            <a:ext cx="4038600" cy="1323439"/>
          </a:xfrm>
          <a:prstGeom prst="rect">
            <a:avLst/>
          </a:prstGeom>
        </p:spPr>
        <p:txBody>
          <a:bodyPr wrap="square">
            <a:spAutoFit/>
          </a:bodyPr>
          <a:lstStyle/>
          <a:p>
            <a:pPr>
              <a:buNone/>
            </a:pPr>
            <a:r>
              <a:rPr lang="ru-RU" sz="1600" dirty="0" smtClean="0"/>
              <a:t>Урока  время  истекло</a:t>
            </a:r>
          </a:p>
          <a:p>
            <a:pPr>
              <a:buNone/>
            </a:pPr>
            <a:r>
              <a:rPr lang="ru-RU" sz="1600" dirty="0" smtClean="0"/>
              <a:t>Я  вам ребята  благодарна,</a:t>
            </a:r>
          </a:p>
          <a:p>
            <a:pPr>
              <a:buNone/>
            </a:pPr>
            <a:r>
              <a:rPr lang="ru-RU" sz="1600" dirty="0" smtClean="0"/>
              <a:t>За  то, что встретили   тепло </a:t>
            </a:r>
          </a:p>
          <a:p>
            <a:pPr>
              <a:buNone/>
            </a:pPr>
            <a:r>
              <a:rPr lang="ru-RU" sz="1600" dirty="0" smtClean="0"/>
              <a:t>И поработали  ударно</a:t>
            </a:r>
          </a:p>
          <a:p>
            <a:pPr>
              <a:buNone/>
            </a:pPr>
            <a:r>
              <a:rPr lang="ru-RU" sz="1600" dirty="0" err="1" smtClean="0"/>
              <a:t>д\З</a:t>
            </a:r>
            <a:r>
              <a:rPr lang="ru-RU" sz="1600" dirty="0" smtClean="0"/>
              <a:t>   …..</a:t>
            </a:r>
            <a:endParaRPr lang="ru-RU" sz="1600" dirty="0"/>
          </a:p>
        </p:txBody>
      </p:sp>
      <p:pic>
        <p:nvPicPr>
          <p:cNvPr id="9" name="Рисунок 8" descr="http://elenkav.ucoz.ru/shapka/k.jpg"/>
          <p:cNvPicPr/>
          <p:nvPr/>
        </p:nvPicPr>
        <p:blipFill>
          <a:blip r:embed="rId4"/>
          <a:srcRect/>
          <a:stretch>
            <a:fillRect/>
          </a:stretch>
        </p:blipFill>
        <p:spPr bwMode="auto">
          <a:xfrm>
            <a:off x="3962400" y="3505200"/>
            <a:ext cx="5029200" cy="3352800"/>
          </a:xfrm>
          <a:prstGeom prst="rect">
            <a:avLst/>
          </a:prstGeom>
          <a:noFill/>
          <a:ln w="9525">
            <a:noFill/>
            <a:miter lim="800000"/>
            <a:headEnd/>
            <a:tailEnd/>
          </a:ln>
        </p:spPr>
      </p:pic>
    </p:spTree>
  </p:cSld>
  <p:clrMapOvr>
    <a:masterClrMapping/>
  </p:clrMapOvr>
  <p:transition>
    <p:wheel/>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8476488" cy="6155076"/>
          </a:xfrm>
        </p:spPr>
        <p:txBody>
          <a:bodyPr>
            <a:normAutofit/>
          </a:bodyPr>
          <a:lstStyle/>
          <a:p>
            <a:r>
              <a:rPr lang="ru-RU" sz="3200" dirty="0" smtClean="0"/>
              <a:t>Создайте лирическую миниатюру на тему «Моя зима»</a:t>
            </a:r>
            <a:br>
              <a:rPr lang="ru-RU" sz="3200" dirty="0" smtClean="0"/>
            </a:br>
            <a:r>
              <a:rPr lang="ru-RU" sz="3200" dirty="0" smtClean="0"/>
              <a:t>Помните, что главным в сочинении должно стать описание вашего эмоционального состояния, вашего восприятия мира природы.</a:t>
            </a:r>
            <a:br>
              <a:rPr lang="ru-RU" sz="3200" dirty="0" smtClean="0"/>
            </a:br>
            <a:r>
              <a:rPr lang="ru-RU" sz="3200" dirty="0" smtClean="0"/>
              <a:t/>
            </a:r>
            <a:br>
              <a:rPr lang="ru-RU" sz="3200" dirty="0" smtClean="0"/>
            </a:br>
            <a:r>
              <a:rPr lang="ru-RU" sz="3200" dirty="0" smtClean="0"/>
              <a:t>ЖЕЛАЕМ ВДОХНОВЕНИЯ!</a:t>
            </a:r>
            <a:endParaRPr lang="ru-RU" sz="3200" dirty="0"/>
          </a:p>
        </p:txBody>
      </p:sp>
    </p:spTree>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5" name="Picture 3" descr="i-64">
            <a:hlinkClick r:id="rId2"/>
          </p:cNvPr>
          <p:cNvPicPr>
            <a:picLocks noChangeAspect="1" noChangeArrowheads="1"/>
          </p:cNvPicPr>
          <p:nvPr/>
        </p:nvPicPr>
        <p:blipFill>
          <a:blip r:embed="rId3"/>
          <a:srcRect/>
          <a:stretch>
            <a:fillRect/>
          </a:stretch>
        </p:blipFill>
        <p:spPr bwMode="auto">
          <a:xfrm>
            <a:off x="684213" y="404813"/>
            <a:ext cx="8064500" cy="5715000"/>
          </a:xfrm>
          <a:prstGeom prst="rect">
            <a:avLst/>
          </a:prstGeom>
          <a:noFill/>
        </p:spPr>
      </p:pic>
      <p:sp>
        <p:nvSpPr>
          <p:cNvPr id="33797" name="WordArt 5"/>
          <p:cNvSpPr>
            <a:spLocks noChangeArrowheads="1" noChangeShapeType="1" noTextEdit="1"/>
          </p:cNvSpPr>
          <p:nvPr/>
        </p:nvSpPr>
        <p:spPr bwMode="auto">
          <a:xfrm>
            <a:off x="1981200" y="5734050"/>
            <a:ext cx="6248400" cy="523875"/>
          </a:xfrm>
          <a:prstGeom prst="rect">
            <a:avLst/>
          </a:prstGeom>
        </p:spPr>
        <p:txBody>
          <a:bodyPr wrap="none" fromWordArt="1">
            <a:prstTxWarp prst="textPlain">
              <a:avLst>
                <a:gd name="adj" fmla="val 50000"/>
              </a:avLst>
            </a:prstTxWarp>
          </a:bodyPr>
          <a:lstStyle/>
          <a:p>
            <a:pPr algn="ctr"/>
            <a:r>
              <a:rPr lang="ru-RU"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atin typeface="Arial"/>
                <a:cs typeface="Arial"/>
              </a:rPr>
              <a:t>Спасибо за урок</a:t>
            </a:r>
            <a:r>
              <a:rPr lang="ru-RU"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a:t>
            </a:r>
          </a:p>
        </p:txBody>
      </p:sp>
    </p:spTree>
  </p:cSld>
  <p:clrMapOvr>
    <a:masterClrMapping/>
  </p:clrMapOvr>
  <p:transition>
    <p:whee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3074" name="Picture 2" descr="Красивые зимние картинки...">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ransition>
    <p:whee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10595" name="Picture 3" descr="http://img0.liveinternet.ru/images/attach/c/1/55/611/55611301_76.jpg">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5" name="Прямоугольник 4"/>
          <p:cNvSpPr/>
          <p:nvPr/>
        </p:nvSpPr>
        <p:spPr>
          <a:xfrm>
            <a:off x="1524000" y="457200"/>
            <a:ext cx="6629400" cy="2554545"/>
          </a:xfrm>
          <a:prstGeom prst="rect">
            <a:avLst/>
          </a:prstGeom>
        </p:spPr>
        <p:txBody>
          <a:bodyPr wrap="square">
            <a:spAutoFit/>
          </a:bodyPr>
          <a:lstStyle/>
          <a:p>
            <a:r>
              <a:rPr lang="ru-RU" sz="4000" dirty="0" smtClean="0">
                <a:solidFill>
                  <a:srgbClr val="FF0000"/>
                </a:solidFill>
              </a:rPr>
              <a:t>Снег пушистый, серебристый </a:t>
            </a:r>
            <a:br>
              <a:rPr lang="ru-RU" sz="4000" dirty="0" smtClean="0">
                <a:solidFill>
                  <a:srgbClr val="FF0000"/>
                </a:solidFill>
              </a:rPr>
            </a:br>
            <a:r>
              <a:rPr lang="ru-RU" sz="4000" dirty="0" smtClean="0">
                <a:solidFill>
                  <a:srgbClr val="FF0000"/>
                </a:solidFill>
              </a:rPr>
              <a:t>Мягким стелется ковром, </a:t>
            </a:r>
            <a:br>
              <a:rPr lang="ru-RU" sz="4000" dirty="0" smtClean="0">
                <a:solidFill>
                  <a:srgbClr val="FF0000"/>
                </a:solidFill>
              </a:rPr>
            </a:br>
            <a:r>
              <a:rPr lang="ru-RU" sz="4000" dirty="0" smtClean="0">
                <a:solidFill>
                  <a:srgbClr val="FF0000"/>
                </a:solidFill>
              </a:rPr>
              <a:t>И снежинки, как пушинки, </a:t>
            </a:r>
            <a:br>
              <a:rPr lang="ru-RU" sz="4000" dirty="0" smtClean="0">
                <a:solidFill>
                  <a:srgbClr val="FF0000"/>
                </a:solidFill>
              </a:rPr>
            </a:br>
            <a:r>
              <a:rPr lang="ru-RU" sz="4000" dirty="0" smtClean="0">
                <a:solidFill>
                  <a:srgbClr val="FF0000"/>
                </a:solidFill>
              </a:rPr>
              <a:t>Вьются весело кругом</a:t>
            </a:r>
            <a:endParaRPr lang="ru-RU" sz="4000" dirty="0">
              <a:solidFill>
                <a:srgbClr val="FF0000"/>
              </a:solidFill>
            </a:endParaRPr>
          </a:p>
        </p:txBody>
      </p:sp>
    </p:spTree>
  </p:cSld>
  <p:clrMapOvr>
    <a:masterClrMapping/>
  </p:clrMapOvr>
  <p:transition>
    <p:whee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Рисунок 1" descr="http://www.veer.info/61/31_files/image004.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hee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Documents and Settings\andrey\Рабочий стол\физические явления в природе\снежинка\051207-o8ode-74.jpg"/>
          <p:cNvPicPr>
            <a:picLocks noChangeAspect="1" noChangeArrowheads="1"/>
          </p:cNvPicPr>
          <p:nvPr/>
        </p:nvPicPr>
        <p:blipFill>
          <a:blip r:embed="rId2"/>
          <a:srcRect/>
          <a:stretch>
            <a:fillRect/>
          </a:stretch>
        </p:blipFill>
        <p:spPr bwMode="auto">
          <a:xfrm>
            <a:off x="165601" y="253467"/>
            <a:ext cx="2669760" cy="2652759"/>
          </a:xfrm>
          <a:prstGeom prst="rect">
            <a:avLst/>
          </a:prstGeom>
          <a:noFill/>
          <a:ln w="9525">
            <a:noFill/>
            <a:miter lim="800000"/>
            <a:headEnd/>
            <a:tailEnd/>
          </a:ln>
        </p:spPr>
      </p:pic>
      <p:pic>
        <p:nvPicPr>
          <p:cNvPr id="16387" name="Picture 3" descr="C:\Documents and Settings\andrey\Рабочий стол\физические явления в природе\снежинка\051207-o8ode-78.jpg"/>
          <p:cNvPicPr>
            <a:picLocks noChangeAspect="1" noChangeArrowheads="1"/>
          </p:cNvPicPr>
          <p:nvPr/>
        </p:nvPicPr>
        <p:blipFill>
          <a:blip r:embed="rId3"/>
          <a:srcRect/>
          <a:stretch>
            <a:fillRect/>
          </a:stretch>
        </p:blipFill>
        <p:spPr bwMode="auto">
          <a:xfrm>
            <a:off x="5868000" y="253467"/>
            <a:ext cx="3045600" cy="2592272"/>
          </a:xfrm>
          <a:prstGeom prst="rect">
            <a:avLst/>
          </a:prstGeom>
          <a:noFill/>
          <a:ln w="9525">
            <a:noFill/>
            <a:miter lim="800000"/>
            <a:headEnd/>
            <a:tailEnd/>
          </a:ln>
        </p:spPr>
      </p:pic>
      <p:pic>
        <p:nvPicPr>
          <p:cNvPr id="16388" name="Picture 4" descr="C:\Documents and Settings\andrey\Рабочий стол\физические явления в природе\снежинка\thumbs_490993e97a370.jpg"/>
          <p:cNvPicPr>
            <a:picLocks noChangeAspect="1" noChangeArrowheads="1"/>
          </p:cNvPicPr>
          <p:nvPr/>
        </p:nvPicPr>
        <p:blipFill>
          <a:blip r:embed="rId4"/>
          <a:srcRect/>
          <a:stretch>
            <a:fillRect/>
          </a:stretch>
        </p:blipFill>
        <p:spPr bwMode="auto">
          <a:xfrm>
            <a:off x="2822401" y="642308"/>
            <a:ext cx="3045600" cy="2769411"/>
          </a:xfrm>
          <a:prstGeom prst="rect">
            <a:avLst/>
          </a:prstGeom>
          <a:noFill/>
          <a:ln w="9525">
            <a:noFill/>
            <a:miter lim="800000"/>
            <a:headEnd/>
            <a:tailEnd/>
          </a:ln>
        </p:spPr>
      </p:pic>
      <p:pic>
        <p:nvPicPr>
          <p:cNvPr id="16389" name="Picture 5" descr="C:\Documents and Settings\andrey\Рабочий стол\физические явления в природе\снежинка\051207-o8ode-99.jpg"/>
          <p:cNvPicPr>
            <a:picLocks noChangeAspect="1" noChangeArrowheads="1"/>
          </p:cNvPicPr>
          <p:nvPr/>
        </p:nvPicPr>
        <p:blipFill>
          <a:blip r:embed="rId5"/>
          <a:srcRect/>
          <a:stretch>
            <a:fillRect/>
          </a:stretch>
        </p:blipFill>
        <p:spPr bwMode="auto">
          <a:xfrm>
            <a:off x="230400" y="4012261"/>
            <a:ext cx="2796480" cy="2592272"/>
          </a:xfrm>
          <a:prstGeom prst="rect">
            <a:avLst/>
          </a:prstGeom>
          <a:noFill/>
          <a:ln w="9525">
            <a:noFill/>
            <a:miter lim="800000"/>
            <a:headEnd/>
            <a:tailEnd/>
          </a:ln>
        </p:spPr>
      </p:pic>
      <p:pic>
        <p:nvPicPr>
          <p:cNvPr id="16390" name="Picture 6" descr="C:\Documents and Settings\andrey\Рабочий стол\физические явления в природе\снежинка\051207-o8ode-18.jpg"/>
          <p:cNvPicPr>
            <a:picLocks noChangeAspect="1" noChangeArrowheads="1"/>
          </p:cNvPicPr>
          <p:nvPr/>
        </p:nvPicPr>
        <p:blipFill>
          <a:blip r:embed="rId6"/>
          <a:srcRect/>
          <a:stretch>
            <a:fillRect/>
          </a:stretch>
        </p:blipFill>
        <p:spPr bwMode="auto">
          <a:xfrm>
            <a:off x="3146401" y="3882648"/>
            <a:ext cx="2980800" cy="2648439"/>
          </a:xfrm>
          <a:prstGeom prst="rect">
            <a:avLst/>
          </a:prstGeom>
          <a:noFill/>
          <a:ln w="9525">
            <a:noFill/>
            <a:miter lim="800000"/>
            <a:headEnd/>
            <a:tailEnd/>
          </a:ln>
        </p:spPr>
      </p:pic>
      <p:pic>
        <p:nvPicPr>
          <p:cNvPr id="16391" name="Picture 7" descr="C:\Documents and Settings\andrey\Рабочий стол\физические явления в природе\снежинка\051207-o8ode-28.jpg"/>
          <p:cNvPicPr>
            <a:picLocks noChangeAspect="1" noChangeArrowheads="1"/>
          </p:cNvPicPr>
          <p:nvPr/>
        </p:nvPicPr>
        <p:blipFill>
          <a:blip r:embed="rId7"/>
          <a:srcRect/>
          <a:stretch>
            <a:fillRect/>
          </a:stretch>
        </p:blipFill>
        <p:spPr bwMode="auto">
          <a:xfrm>
            <a:off x="6386400" y="4012262"/>
            <a:ext cx="2527200" cy="2527466"/>
          </a:xfrm>
          <a:prstGeom prst="rect">
            <a:avLst/>
          </a:prstGeom>
          <a:noFill/>
          <a:ln w="9525">
            <a:noFill/>
            <a:miter lim="800000"/>
            <a:headEnd/>
            <a:tailEnd/>
          </a:ln>
        </p:spPr>
      </p:pic>
    </p:spTree>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strips(downLeft)">
                                      <p:cBhvr>
                                        <p:cTn id="7" dur="30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9" fill="hold" nodeType="clickEffect">
                                  <p:stCondLst>
                                    <p:cond delay="0"/>
                                  </p:stCondLst>
                                  <p:childTnLst>
                                    <p:set>
                                      <p:cBhvr>
                                        <p:cTn id="11" dur="1" fill="hold">
                                          <p:stCondLst>
                                            <p:cond delay="0"/>
                                          </p:stCondLst>
                                        </p:cTn>
                                        <p:tgtEl>
                                          <p:spTgt spid="16388"/>
                                        </p:tgtEl>
                                        <p:attrNameLst>
                                          <p:attrName>style.visibility</p:attrName>
                                        </p:attrNameLst>
                                      </p:cBhvr>
                                      <p:to>
                                        <p:strVal val="visible"/>
                                      </p:to>
                                    </p:set>
                                    <p:animEffect transition="in" filter="strips(upLeft)">
                                      <p:cBhvr>
                                        <p:cTn id="12" dur="3000"/>
                                        <p:tgtEl>
                                          <p:spTgt spid="16388"/>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16387"/>
                                        </p:tgtEl>
                                        <p:attrNameLst>
                                          <p:attrName>style.visibility</p:attrName>
                                        </p:attrNameLst>
                                      </p:cBhvr>
                                      <p:to>
                                        <p:strVal val="visible"/>
                                      </p:to>
                                    </p:set>
                                    <p:animEffect transition="in" filter="strips(downRight)">
                                      <p:cBhvr>
                                        <p:cTn id="17" dur="3000"/>
                                        <p:tgtEl>
                                          <p:spTgt spid="1638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3" fill="hold" nodeType="clickEffect">
                                  <p:stCondLst>
                                    <p:cond delay="0"/>
                                  </p:stCondLst>
                                  <p:childTnLst>
                                    <p:set>
                                      <p:cBhvr>
                                        <p:cTn id="21" dur="1" fill="hold">
                                          <p:stCondLst>
                                            <p:cond delay="0"/>
                                          </p:stCondLst>
                                        </p:cTn>
                                        <p:tgtEl>
                                          <p:spTgt spid="16389"/>
                                        </p:tgtEl>
                                        <p:attrNameLst>
                                          <p:attrName>style.visibility</p:attrName>
                                        </p:attrNameLst>
                                      </p:cBhvr>
                                      <p:to>
                                        <p:strVal val="visible"/>
                                      </p:to>
                                    </p:set>
                                    <p:animEffect transition="in" filter="strips(upRight)">
                                      <p:cBhvr>
                                        <p:cTn id="22" dur="3000"/>
                                        <p:tgtEl>
                                          <p:spTgt spid="1638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6390"/>
                                        </p:tgtEl>
                                        <p:attrNameLst>
                                          <p:attrName>style.visibility</p:attrName>
                                        </p:attrNameLst>
                                      </p:cBhvr>
                                      <p:to>
                                        <p:strVal val="visible"/>
                                      </p:to>
                                    </p:set>
                                    <p:animEffect transition="in" filter="strips(downLeft)">
                                      <p:cBhvr>
                                        <p:cTn id="27" dur="3000"/>
                                        <p:tgtEl>
                                          <p:spTgt spid="16390"/>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9" fill="hold" nodeType="clickEffect">
                                  <p:stCondLst>
                                    <p:cond delay="0"/>
                                  </p:stCondLst>
                                  <p:childTnLst>
                                    <p:set>
                                      <p:cBhvr>
                                        <p:cTn id="31" dur="1" fill="hold">
                                          <p:stCondLst>
                                            <p:cond delay="0"/>
                                          </p:stCondLst>
                                        </p:cTn>
                                        <p:tgtEl>
                                          <p:spTgt spid="16391"/>
                                        </p:tgtEl>
                                        <p:attrNameLst>
                                          <p:attrName>style.visibility</p:attrName>
                                        </p:attrNameLst>
                                      </p:cBhvr>
                                      <p:to>
                                        <p:strVal val="visible"/>
                                      </p:to>
                                    </p:set>
                                    <p:animEffect transition="in" filter="strips(upLeft)">
                                      <p:cBhvr>
                                        <p:cTn id="32" dur="3000"/>
                                        <p:tgtEl>
                                          <p:spTgt spid="16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Другая 2">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7DEA"/>
      </a:accent4>
      <a:accent5>
        <a:srgbClr val="738AC8"/>
      </a:accent5>
      <a:accent6>
        <a:srgbClr val="1AB39F"/>
      </a:accent6>
      <a:hlink>
        <a:srgbClr val="EB8803"/>
      </a:hlink>
      <a:folHlink>
        <a:srgbClr val="5F7791"/>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1446</TotalTime>
  <Words>1287</Words>
  <PresentationFormat>Экран (4:3)</PresentationFormat>
  <Paragraphs>250</Paragraphs>
  <Slides>53</Slides>
  <Notes>9</Notes>
  <HiddenSlides>0</HiddenSlides>
  <MMClips>0</MMClips>
  <ScaleCrop>false</ScaleCrop>
  <HeadingPairs>
    <vt:vector size="4" baseType="variant">
      <vt:variant>
        <vt:lpstr>Тема</vt:lpstr>
      </vt:variant>
      <vt:variant>
        <vt:i4>1</vt:i4>
      </vt:variant>
      <vt:variant>
        <vt:lpstr>Заголовки слайдов</vt:lpstr>
      </vt:variant>
      <vt:variant>
        <vt:i4>53</vt:i4>
      </vt:variant>
    </vt:vector>
  </HeadingPairs>
  <TitlesOfParts>
    <vt:vector size="54" baseType="lpstr">
      <vt:lpstr>Аспект</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  </vt:lpstr>
      <vt:lpstr>Слайд 20</vt:lpstr>
      <vt:lpstr>Слайд 21</vt:lpstr>
      <vt:lpstr>Слайд 22</vt:lpstr>
      <vt:lpstr>Слайд 23</vt:lpstr>
      <vt:lpstr>Писатели  о  снежинках</vt:lpstr>
      <vt:lpstr>Слайд 25</vt:lpstr>
      <vt:lpstr>Слайд 26</vt:lpstr>
      <vt:lpstr>Слайд 27</vt:lpstr>
      <vt:lpstr>Слайд 28</vt:lpstr>
      <vt:lpstr>Слайд 29</vt:lpstr>
      <vt:lpstr>Писатели  о  снежинках</vt:lpstr>
      <vt:lpstr>Слайд 31</vt:lpstr>
      <vt:lpstr>                         Константин   Бальмонт   </vt:lpstr>
      <vt:lpstr>Слайд 33</vt:lpstr>
      <vt:lpstr>Слайд 34</vt:lpstr>
      <vt:lpstr>Слайд 35</vt:lpstr>
      <vt:lpstr>Слайд 36</vt:lpstr>
      <vt:lpstr>  </vt:lpstr>
      <vt:lpstr>Елена Герасимова  «День в городе»</vt:lpstr>
      <vt:lpstr>Пластов  Аркадий  Александрович –                гений  русского века</vt:lpstr>
      <vt:lpstr>Слайд 40</vt:lpstr>
      <vt:lpstr>Словарно-орфографическая работа </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Создайте лирическую миниатюру на тему «Моя зима» Помните, что главным в сочинении должно стать описание вашего эмоционального состояния, вашего восприятия мира природы.  ЖЕЛАЕМ ВДОХНОВЕНИЯ!</vt:lpstr>
      <vt:lpstr>Слайд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User</cp:lastModifiedBy>
  <cp:revision>178</cp:revision>
  <dcterms:created xsi:type="dcterms:W3CDTF">2013-01-01T10:00:27Z</dcterms:created>
  <dcterms:modified xsi:type="dcterms:W3CDTF">2013-01-27T11:32:47Z</dcterms:modified>
</cp:coreProperties>
</file>