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257" r:id="rId4"/>
    <p:sldId id="259" r:id="rId5"/>
    <p:sldId id="260" r:id="rId6"/>
    <p:sldId id="262" r:id="rId7"/>
    <p:sldId id="263" r:id="rId8"/>
    <p:sldId id="264" r:id="rId9"/>
    <p:sldId id="271" r:id="rId10"/>
    <p:sldId id="265" r:id="rId11"/>
    <p:sldId id="266" r:id="rId12"/>
    <p:sldId id="267" r:id="rId13"/>
    <p:sldId id="274" r:id="rId14"/>
    <p:sldId id="276" r:id="rId15"/>
    <p:sldId id="275" r:id="rId16"/>
    <p:sldId id="277" r:id="rId17"/>
    <p:sldId id="278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3F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A4356-B72D-40F3-B47C-D94313DDFA6F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EDC25A-7C0A-4C61-9B7B-922AD128E1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033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DC25A-7C0A-4C61-9B7B-922AD128E15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47CA-36B5-41E9-9AB3-C767B10EBCC9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1A9-0C6F-41B3-BFC5-7665E0027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47CA-36B5-41E9-9AB3-C767B10EBCC9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1A9-0C6F-41B3-BFC5-7665E0027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47CA-36B5-41E9-9AB3-C767B10EBCC9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1A9-0C6F-41B3-BFC5-7665E0027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47CA-36B5-41E9-9AB3-C767B10EBCC9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1A9-0C6F-41B3-BFC5-7665E0027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47CA-36B5-41E9-9AB3-C767B10EBCC9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1A9-0C6F-41B3-BFC5-7665E0027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47CA-36B5-41E9-9AB3-C767B10EBCC9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1A9-0C6F-41B3-BFC5-7665E0027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47CA-36B5-41E9-9AB3-C767B10EBCC9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1A9-0C6F-41B3-BFC5-7665E0027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47CA-36B5-41E9-9AB3-C767B10EBCC9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1A9-0C6F-41B3-BFC5-7665E0027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47CA-36B5-41E9-9AB3-C767B10EBCC9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1A9-0C6F-41B3-BFC5-7665E0027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47CA-36B5-41E9-9AB3-C767B10EBCC9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1A9-0C6F-41B3-BFC5-7665E0027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47CA-36B5-41E9-9AB3-C767B10EBCC9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1A9-0C6F-41B3-BFC5-7665E0027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A47CA-36B5-41E9-9AB3-C767B10EBCC9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911A9-0C6F-41B3-BFC5-7665E0027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image" Target="../media/image14.png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audio" Target="../media/audio2.wav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image" Target="../media/image15.png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6.gif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image" Target="../media/image16.png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slide" Target="slide5.xml"/><Relationship Id="rId4" Type="http://schemas.openxmlformats.org/officeDocument/2006/relationships/image" Target="../media/image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21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76;&#1083;&#1103;%201%20&#1089;&#1077;&#1085;&#1090;&#1103;&#1073;&#1088;&#1103;\&#1055;&#1088;&#1080;&#1083;&#1086;&#1078;&#1077;&#1085;&#1080;&#1077;1\fiscult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audio" Target="../media/audio5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gif"/><Relationship Id="rId5" Type="http://schemas.openxmlformats.org/officeDocument/2006/relationships/image" Target="../media/image24.png"/><Relationship Id="rId4" Type="http://schemas.openxmlformats.org/officeDocument/2006/relationships/audio" Target="../media/audio8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audio" Target="../media/audio10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audio" Target="../media/audio5.wav"/><Relationship Id="rId4" Type="http://schemas.openxmlformats.org/officeDocument/2006/relationships/audio" Target="../media/audio2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76;&#1083;&#1103;%201%20&#1089;&#1077;&#1085;&#1090;&#1103;&#1073;&#1088;&#1103;\&#1055;&#1088;&#1080;&#1083;&#1086;&#1078;&#1077;&#1085;&#1080;&#1077;1\nach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slide" Target="slide6.xml"/><Relationship Id="rId18" Type="http://schemas.openxmlformats.org/officeDocument/2006/relationships/audio" Target="../media/audio4.wav"/><Relationship Id="rId3" Type="http://schemas.openxmlformats.org/officeDocument/2006/relationships/audio" Target="../media/audio2.wav"/><Relationship Id="rId7" Type="http://schemas.openxmlformats.org/officeDocument/2006/relationships/slide" Target="slide11.xml"/><Relationship Id="rId12" Type="http://schemas.openxmlformats.org/officeDocument/2006/relationships/image" Target="../media/image8.gif"/><Relationship Id="rId17" Type="http://schemas.openxmlformats.org/officeDocument/2006/relationships/slide" Target="slide13.xml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11" Type="http://schemas.openxmlformats.org/officeDocument/2006/relationships/slide" Target="slide7.xml"/><Relationship Id="rId5" Type="http://schemas.openxmlformats.org/officeDocument/2006/relationships/slide" Target="slide8.xml"/><Relationship Id="rId15" Type="http://schemas.openxmlformats.org/officeDocument/2006/relationships/slide" Target="slide10.xml"/><Relationship Id="rId10" Type="http://schemas.openxmlformats.org/officeDocument/2006/relationships/image" Target="../media/image7.gif"/><Relationship Id="rId4" Type="http://schemas.openxmlformats.org/officeDocument/2006/relationships/image" Target="../media/image3.png"/><Relationship Id="rId9" Type="http://schemas.openxmlformats.org/officeDocument/2006/relationships/slide" Target="slide12.xml"/><Relationship Id="rId1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image" Target="../media/image11.png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9.gif"/><Relationship Id="rId4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image" Target="../media/image12.png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8.gif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image" Target="../media/image13.png"/><Relationship Id="rId7" Type="http://schemas.openxmlformats.org/officeDocument/2006/relationships/audio" Target="../media/audio6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slide" Target="slide5.xml"/><Relationship Id="rId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3F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857364"/>
            <a:ext cx="7772400" cy="2112967"/>
          </a:xfrm>
        </p:spPr>
        <p:txBody>
          <a:bodyPr>
            <a:normAutofit fontScale="90000"/>
          </a:bodyPr>
          <a:lstStyle/>
          <a:p>
            <a:r>
              <a:rPr lang="ru-RU" sz="7300" b="1" dirty="0" smtClean="0">
                <a:solidFill>
                  <a:srgbClr val="FFFF00"/>
                </a:solidFill>
              </a:rPr>
              <a:t>Урок-соревнование по теме «Наречие»</a:t>
            </a:r>
            <a:br>
              <a:rPr lang="ru-RU" sz="7300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p79_juggl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5143512"/>
            <a:ext cx="891459" cy="101441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00760" y="5643578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6 класс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6869097" y="5145841"/>
            <a:ext cx="2100917" cy="1396187"/>
            <a:chOff x="6869097" y="5145841"/>
            <a:chExt cx="2100917" cy="1396187"/>
          </a:xfrm>
        </p:grpSpPr>
        <p:sp>
          <p:nvSpPr>
            <p:cNvPr id="6" name="Стрелка вправо 5">
              <a:hlinkClick r:id="rId4" action="ppaction://hlinksldjump">
                <a:snd r:embed="rId5" name="chimes.wav"/>
              </a:hlinkClick>
            </p:cNvPr>
            <p:cNvSpPr/>
            <p:nvPr/>
          </p:nvSpPr>
          <p:spPr>
            <a:xfrm rot="13209206">
              <a:off x="6869097" y="5145841"/>
              <a:ext cx="2068498" cy="1396187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hlinkClick r:id="rId4" action="ppaction://hlinksldjump"/>
            </p:cNvPr>
            <p:cNvSpPr/>
            <p:nvPr/>
          </p:nvSpPr>
          <p:spPr>
            <a:xfrm rot="2471570">
              <a:off x="7000951" y="5584294"/>
              <a:ext cx="1969063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вернуться!</a:t>
              </a:r>
              <a:endParaRPr lang="ru-RU" sz="2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642910" y="0"/>
            <a:ext cx="5572164" cy="5214950"/>
            <a:chOff x="995540" y="642918"/>
            <a:chExt cx="7143800" cy="3357562"/>
          </a:xfrm>
        </p:grpSpPr>
        <p:sp>
          <p:nvSpPr>
            <p:cNvPr id="9" name="Горизонтальный свиток 8"/>
            <p:cNvSpPr/>
            <p:nvPr/>
          </p:nvSpPr>
          <p:spPr>
            <a:xfrm>
              <a:off x="995540" y="642918"/>
              <a:ext cx="7143800" cy="3357562"/>
            </a:xfrm>
            <a:prstGeom prst="horizontalScroll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983512" y="1244259"/>
              <a:ext cx="5623844" cy="2199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7030A0"/>
                  </a:solidFill>
                  <a:latin typeface="Arial" pitchFamily="34" charset="0"/>
                  <a:cs typeface="Arial" pitchFamily="34" charset="0"/>
                </a:rPr>
                <a:t>Правда ведь,</a:t>
              </a:r>
            </a:p>
            <a:p>
              <a:r>
                <a:rPr lang="ru-RU" sz="3600" b="1" dirty="0" smtClean="0">
                  <a:latin typeface="Arial" pitchFamily="34" charset="0"/>
                  <a:cs typeface="Arial" pitchFamily="34" charset="0"/>
                </a:rPr>
                <a:t>что</a:t>
              </a:r>
              <a:r>
                <a:rPr lang="ru-RU" sz="36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 все </a:t>
              </a:r>
              <a:r>
                <a:rPr lang="ru-RU" sz="3600" b="1" dirty="0" smtClean="0">
                  <a:latin typeface="Arial" pitchFamily="34" charset="0"/>
                  <a:cs typeface="Arial" pitchFamily="34" charset="0"/>
                </a:rPr>
                <a:t>наречия, имеющие приставку</a:t>
              </a:r>
              <a:r>
                <a:rPr lang="ru-RU" sz="36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 ПО</a:t>
              </a:r>
              <a:r>
                <a:rPr lang="ru-RU" sz="3600" b="1" dirty="0" smtClean="0">
                  <a:latin typeface="Arial" pitchFamily="34" charset="0"/>
                  <a:cs typeface="Arial" pitchFamily="34" charset="0"/>
                </a:rPr>
                <a:t>,</a:t>
              </a:r>
              <a:r>
                <a:rPr lang="ru-RU" sz="36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 всегда </a:t>
              </a:r>
              <a:r>
                <a:rPr lang="ru-RU" sz="3600" b="1" dirty="0" smtClean="0">
                  <a:latin typeface="Arial" pitchFamily="34" charset="0"/>
                  <a:cs typeface="Arial" pitchFamily="34" charset="0"/>
                </a:rPr>
                <a:t>пишутся через </a:t>
              </a:r>
              <a:r>
                <a:rPr lang="ru-RU" sz="36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дефис?</a:t>
              </a:r>
              <a:endParaRPr lang="ru-RU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4" name="Рисунок 3" descr="AG00318_.GIF">
            <a:hlinkClick r:id="" action="ppaction://noaction">
              <a:snd r:embed="rId5" name="chimes.wav"/>
            </a:hlinkClick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590341">
            <a:off x="5835059" y="1078375"/>
            <a:ext cx="2948101" cy="2928958"/>
          </a:xfrm>
          <a:prstGeom prst="rect">
            <a:avLst/>
          </a:prstGeom>
        </p:spPr>
      </p:pic>
      <p:sp>
        <p:nvSpPr>
          <p:cNvPr id="11" name="Прямоугольник 10">
            <a:hlinkClick r:id="" action="ppaction://noaction">
              <a:snd r:embed="rId7" name="applause.wav"/>
            </a:hlinkClick>
          </p:cNvPr>
          <p:cNvSpPr/>
          <p:nvPr/>
        </p:nvSpPr>
        <p:spPr>
          <a:xfrm rot="916953">
            <a:off x="751513" y="4709350"/>
            <a:ext cx="21163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ложь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>
            <a:hlinkClick r:id="" action="ppaction://noaction">
              <a:snd r:embed="rId8" name="whoosh.wav"/>
            </a:hlinkClick>
          </p:cNvPr>
          <p:cNvSpPr/>
          <p:nvPr/>
        </p:nvSpPr>
        <p:spPr>
          <a:xfrm rot="20839341">
            <a:off x="2997468" y="5284432"/>
            <a:ext cx="26888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правда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79_diskman2.gif">
            <a:hlinkClick r:id="" action="ppaction://noaction">
              <a:snd r:embed="rId4" name="chimes.wav"/>
            </a:hlinkClick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928670"/>
            <a:ext cx="2214578" cy="2331135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786578" y="5072074"/>
            <a:ext cx="2068498" cy="1396187"/>
            <a:chOff x="6786578" y="5072074"/>
            <a:chExt cx="2068498" cy="1396187"/>
          </a:xfrm>
        </p:grpSpPr>
        <p:sp>
          <p:nvSpPr>
            <p:cNvPr id="6" name="Стрелка вправо 5">
              <a:hlinkClick r:id="rId6" action="ppaction://hlinksldjump">
                <a:snd r:embed="rId4" name="chimes.wav"/>
              </a:hlinkClick>
            </p:cNvPr>
            <p:cNvSpPr/>
            <p:nvPr/>
          </p:nvSpPr>
          <p:spPr>
            <a:xfrm rot="13209206">
              <a:off x="6786578" y="5072074"/>
              <a:ext cx="2068498" cy="1396187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hlinkClick r:id="rId6" action="ppaction://hlinksldjump"/>
            </p:cNvPr>
            <p:cNvSpPr/>
            <p:nvPr/>
          </p:nvSpPr>
          <p:spPr>
            <a:xfrm rot="2471570">
              <a:off x="6842672" y="5512503"/>
              <a:ext cx="1969063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вернуться!</a:t>
              </a:r>
              <a:endParaRPr lang="ru-RU" sz="2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071802" y="0"/>
            <a:ext cx="5500726" cy="2786057"/>
            <a:chOff x="995540" y="642918"/>
            <a:chExt cx="7143800" cy="1931742"/>
          </a:xfrm>
        </p:grpSpPr>
        <p:sp>
          <p:nvSpPr>
            <p:cNvPr id="9" name="Горизонтальный свиток 8"/>
            <p:cNvSpPr/>
            <p:nvPr/>
          </p:nvSpPr>
          <p:spPr>
            <a:xfrm>
              <a:off x="995540" y="642918"/>
              <a:ext cx="7143800" cy="1931742"/>
            </a:xfrm>
            <a:prstGeom prst="horizontalScroll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43147" y="1010857"/>
              <a:ext cx="5972653" cy="1088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Ой, кажется, здесь прячется коварный враг! </a:t>
              </a:r>
              <a:r>
                <a:rPr lang="ru-RU" sz="3200" b="1" dirty="0" smtClean="0">
                  <a:solidFill>
                    <a:srgbClr val="7030A0"/>
                  </a:solidFill>
                  <a:latin typeface="Arial" pitchFamily="34" charset="0"/>
                  <a:cs typeface="Arial" pitchFamily="34" charset="0"/>
                </a:rPr>
                <a:t>Найди его!</a:t>
              </a:r>
              <a:endPara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" name="Прямоугольник 10">
            <a:hlinkClick r:id="" action="ppaction://noaction">
              <a:snd r:embed="rId7" name="applause.wav"/>
            </a:hlinkClick>
          </p:cNvPr>
          <p:cNvSpPr/>
          <p:nvPr/>
        </p:nvSpPr>
        <p:spPr>
          <a:xfrm rot="176798">
            <a:off x="317566" y="4512657"/>
            <a:ext cx="328364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Забрался на верх дерева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>
            <a:hlinkClick r:id="" action="ppaction://noaction">
              <a:snd r:embed="rId8" name="whoosh.wav"/>
            </a:hlinkClick>
          </p:cNvPr>
          <p:cNvSpPr/>
          <p:nvPr/>
        </p:nvSpPr>
        <p:spPr>
          <a:xfrm rot="577190">
            <a:off x="5582082" y="2859408"/>
            <a:ext cx="268882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Схватывает на лету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>
            <a:hlinkClick r:id="" action="ppaction://noaction">
              <a:snd r:embed="rId8" name="whoosh.wav"/>
            </a:hlinkClick>
          </p:cNvPr>
          <p:cNvSpPr/>
          <p:nvPr/>
        </p:nvSpPr>
        <p:spPr>
          <a:xfrm rot="577190">
            <a:off x="2721810" y="3249313"/>
            <a:ext cx="308037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Побрёл наудачу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>
            <a:hlinkClick r:id="" action="ppaction://noaction">
              <a:snd r:embed="rId8" name="whoosh.wav"/>
            </a:hlinkClick>
          </p:cNvPr>
          <p:cNvSpPr/>
          <p:nvPr/>
        </p:nvSpPr>
        <p:spPr>
          <a:xfrm rot="21114242">
            <a:off x="4000181" y="4826799"/>
            <a:ext cx="268882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Поднялся ввысь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79_typloop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68" y="3714752"/>
            <a:ext cx="1428750" cy="142875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786578" y="5072074"/>
            <a:ext cx="2068498" cy="1396187"/>
            <a:chOff x="6786578" y="5072074"/>
            <a:chExt cx="2068498" cy="1396187"/>
          </a:xfrm>
        </p:grpSpPr>
        <p:sp>
          <p:nvSpPr>
            <p:cNvPr id="6" name="Стрелка вправо 5">
              <a:hlinkClick r:id="rId5" action="ppaction://hlinksldjump">
                <a:snd r:embed="rId6" name="chimes.wav"/>
              </a:hlinkClick>
            </p:cNvPr>
            <p:cNvSpPr/>
            <p:nvPr/>
          </p:nvSpPr>
          <p:spPr>
            <a:xfrm rot="13209206">
              <a:off x="6786578" y="5072074"/>
              <a:ext cx="2068498" cy="1396187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hlinkClick r:id="rId5" action="ppaction://hlinksldjump"/>
            </p:cNvPr>
            <p:cNvSpPr/>
            <p:nvPr/>
          </p:nvSpPr>
          <p:spPr>
            <a:xfrm rot="2471570">
              <a:off x="6842672" y="5512503"/>
              <a:ext cx="1969063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вернуться!</a:t>
              </a:r>
              <a:endParaRPr lang="ru-RU" sz="2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85720" y="0"/>
            <a:ext cx="5143536" cy="3714752"/>
            <a:chOff x="1071538" y="642918"/>
            <a:chExt cx="7143800" cy="3357562"/>
          </a:xfrm>
        </p:grpSpPr>
        <p:sp>
          <p:nvSpPr>
            <p:cNvPr id="9" name="Горизонтальный свиток 8"/>
            <p:cNvSpPr/>
            <p:nvPr/>
          </p:nvSpPr>
          <p:spPr>
            <a:xfrm>
              <a:off x="1071538" y="642918"/>
              <a:ext cx="7143800" cy="3357562"/>
            </a:xfrm>
            <a:prstGeom prst="horizontalScroll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135507" y="1244258"/>
              <a:ext cx="5626256" cy="1863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Найди среди этих слов одно, </a:t>
              </a:r>
              <a:r>
                <a:rPr lang="ru-RU" sz="32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всегда состоящее только из основы</a:t>
              </a:r>
              <a:endPara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" name="Прямоугольник 10">
            <a:hlinkClick r:id="" action="ppaction://noaction">
              <a:snd r:embed="rId7" name="applause.wav"/>
            </a:hlinkClick>
          </p:cNvPr>
          <p:cNvSpPr/>
          <p:nvPr/>
        </p:nvSpPr>
        <p:spPr>
          <a:xfrm rot="176798">
            <a:off x="445397" y="4054245"/>
            <a:ext cx="210908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тайком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>
            <a:hlinkClick r:id="" action="ppaction://noaction">
              <a:snd r:embed="rId8" name="whoosh.wav"/>
            </a:hlinkClick>
          </p:cNvPr>
          <p:cNvSpPr/>
          <p:nvPr/>
        </p:nvSpPr>
        <p:spPr>
          <a:xfrm rot="21114242">
            <a:off x="1107317" y="5349262"/>
            <a:ext cx="195317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таить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>
            <a:hlinkClick r:id="" action="ppaction://noaction">
              <a:snd r:embed="rId8" name="whoosh.wav"/>
            </a:hlinkClick>
          </p:cNvPr>
          <p:cNvSpPr/>
          <p:nvPr/>
        </p:nvSpPr>
        <p:spPr>
          <a:xfrm rot="21114242">
            <a:off x="3250457" y="4349131"/>
            <a:ext cx="195317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тайна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>
            <a:hlinkClick r:id="" action="ppaction://noaction">
              <a:snd r:embed="rId8" name="whoosh.wav"/>
            </a:hlinkClick>
          </p:cNvPr>
          <p:cNvSpPr/>
          <p:nvPr/>
        </p:nvSpPr>
        <p:spPr>
          <a:xfrm rot="21114242">
            <a:off x="4607779" y="3420438"/>
            <a:ext cx="195317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талант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>
            <a:hlinkClick r:id="" action="ppaction://noaction">
              <a:snd r:embed="rId8" name="whoosh.wav"/>
            </a:hlinkClick>
          </p:cNvPr>
          <p:cNvSpPr/>
          <p:nvPr/>
        </p:nvSpPr>
        <p:spPr>
          <a:xfrm rot="867542">
            <a:off x="3251530" y="5621729"/>
            <a:ext cx="276807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талантлив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 rot="5400000">
            <a:off x="1392993" y="-821545"/>
            <a:ext cx="6286544" cy="8358214"/>
            <a:chOff x="-768531" y="591264"/>
            <a:chExt cx="8334433" cy="4442297"/>
          </a:xfrm>
        </p:grpSpPr>
        <p:sp>
          <p:nvSpPr>
            <p:cNvPr id="6" name="Горизонтальный свиток 5"/>
            <p:cNvSpPr/>
            <p:nvPr/>
          </p:nvSpPr>
          <p:spPr>
            <a:xfrm>
              <a:off x="-768531" y="591264"/>
              <a:ext cx="8334433" cy="4442297"/>
            </a:xfrm>
            <a:prstGeom prst="horizontalScroll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 rot="16200000">
              <a:off x="1063098" y="1284032"/>
              <a:ext cx="2995979" cy="3060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Мальчишек радостный народ коньками звучно режет лёд.</a:t>
              </a:r>
              <a:r>
                <a:rPr lang="ru-RU" sz="3200" b="1" baseline="3000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3200" b="1" baseline="30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2571736" y="214290"/>
            <a:ext cx="461895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СИНТАКСИЧЕСКАЯ</a:t>
            </a:r>
            <a:endParaRPr lang="ru-RU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rd"/>
    <p:sndAc>
      <p:stSnd>
        <p:snd r:embed="rId3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43306" y="428604"/>
            <a:ext cx="40238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Блиц-турнир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071934" y="1857364"/>
            <a:ext cx="4000528" cy="2571768"/>
            <a:chOff x="4071934" y="1857364"/>
            <a:chExt cx="4000528" cy="2571768"/>
          </a:xfrm>
        </p:grpSpPr>
        <p:sp>
          <p:nvSpPr>
            <p:cNvPr id="6" name="Выноска-облако 5"/>
            <p:cNvSpPr/>
            <p:nvPr/>
          </p:nvSpPr>
          <p:spPr>
            <a:xfrm>
              <a:off x="4071934" y="1857364"/>
              <a:ext cx="4000528" cy="2571768"/>
            </a:xfrm>
            <a:prstGeom prst="cloudCallout">
              <a:avLst>
                <a:gd name="adj1" fmla="val 50925"/>
                <a:gd name="adj2" fmla="val 6361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714876" y="2428868"/>
              <a:ext cx="2680751" cy="132343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Посчитай наречия!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 rot="5400000">
            <a:off x="2214546" y="-285776"/>
            <a:ext cx="5143536" cy="7858180"/>
            <a:chOff x="-768531" y="591264"/>
            <a:chExt cx="8334433" cy="4442297"/>
          </a:xfrm>
        </p:grpSpPr>
        <p:sp>
          <p:nvSpPr>
            <p:cNvPr id="5" name="Горизонтальный свиток 4"/>
            <p:cNvSpPr/>
            <p:nvPr/>
          </p:nvSpPr>
          <p:spPr>
            <a:xfrm>
              <a:off x="-768531" y="591264"/>
              <a:ext cx="8334433" cy="4442297"/>
            </a:xfrm>
            <a:prstGeom prst="horizontalScroll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 rot="16200000">
              <a:off x="2189631" y="-218044"/>
              <a:ext cx="2995979" cy="6134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Личико ребёнка было оживлённо и радостно. Девочка так радостно засмеялась, что и всем стало радостно.</a:t>
              </a:r>
              <a:endParaRPr lang="ru-RU" sz="3200" b="1" baseline="30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4000496" y="1000108"/>
            <a:ext cx="32683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Капитанская</a:t>
            </a:r>
            <a:endParaRPr lang="ru-RU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1670" y="0"/>
            <a:ext cx="58296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Орфографическая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286248" y="1285860"/>
            <a:ext cx="857256" cy="2000264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14282" y="928670"/>
            <a:ext cx="4286280" cy="5693866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Жить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по-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крестьянск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исколько не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глубоко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п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лывут по</a:t>
            </a:r>
            <a:r>
              <a:rPr lang="ru-RU" sz="28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Чёрному морю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о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ткрыть насте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жь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чист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с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мотрит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смело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р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азделить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ровну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н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евтерпё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ж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дожидаться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п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оступить </a:t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по-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деловому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нов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3438" y="928670"/>
            <a:ext cx="4286280" cy="5693866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Построить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по</a:t>
            </a:r>
            <a:r>
              <a:rPr lang="ru-RU" sz="2800" b="1" u="sng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_</a:t>
            </a:r>
            <a:r>
              <a:rPr lang="ru-RU" sz="28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деловому проекту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сдавил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сильно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скор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разойтись подобру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поздорову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топить печь </a:t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по-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чёрн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ому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ударить наотма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шь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ничуть не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близко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Снов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выйти заму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ж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выть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по-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волчь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4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 стрелкой 9"/>
          <p:cNvCxnSpPr/>
          <p:nvPr/>
        </p:nvCxnSpPr>
        <p:spPr>
          <a:xfrm>
            <a:off x="1857356" y="3214686"/>
            <a:ext cx="5286412" cy="1588"/>
          </a:xfrm>
          <a:prstGeom prst="straightConnector1">
            <a:avLst/>
          </a:prstGeom>
          <a:ln w="635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fiscul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001024" y="6215082"/>
            <a:ext cx="304800" cy="304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5984" y="357166"/>
            <a:ext cx="485100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Привал!</a:t>
            </a:r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 flipH="1" flipV="1">
            <a:off x="1987688" y="3012916"/>
            <a:ext cx="4918594" cy="35721"/>
          </a:xfrm>
          <a:prstGeom prst="straightConnector1">
            <a:avLst/>
          </a:prstGeom>
          <a:ln w="635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>
            <a:off x="1357290" y="928671"/>
            <a:ext cx="6357982" cy="4918595"/>
          </a:xfrm>
          <a:prstGeom prst="straightConnector1">
            <a:avLst/>
          </a:prstGeom>
          <a:ln w="635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 flipV="1">
            <a:off x="642910" y="1000108"/>
            <a:ext cx="7000924" cy="4857784"/>
          </a:xfrm>
          <a:prstGeom prst="straightConnector1">
            <a:avLst/>
          </a:prstGeom>
          <a:ln w="635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Группа 37"/>
          <p:cNvGrpSpPr/>
          <p:nvPr/>
        </p:nvGrpSpPr>
        <p:grpSpPr>
          <a:xfrm>
            <a:off x="499240" y="215084"/>
            <a:ext cx="8216164" cy="6287338"/>
            <a:chOff x="499240" y="215084"/>
            <a:chExt cx="8216164" cy="6287338"/>
          </a:xfrm>
        </p:grpSpPr>
        <p:cxnSp>
          <p:nvCxnSpPr>
            <p:cNvPr id="26" name="Прямая со стрелкой 25"/>
            <p:cNvCxnSpPr/>
            <p:nvPr/>
          </p:nvCxnSpPr>
          <p:spPr>
            <a:xfrm rot="10800000">
              <a:off x="785786" y="285728"/>
              <a:ext cx="7072362" cy="71438"/>
            </a:xfrm>
            <a:prstGeom prst="straightConnector1">
              <a:avLst/>
            </a:prstGeom>
            <a:ln w="635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 rot="5400000">
              <a:off x="-2607519" y="3321843"/>
              <a:ext cx="6215106" cy="1588"/>
            </a:xfrm>
            <a:prstGeom prst="straightConnector1">
              <a:avLst/>
            </a:prstGeom>
            <a:ln w="635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 стрелкой 30"/>
            <p:cNvCxnSpPr/>
            <p:nvPr/>
          </p:nvCxnSpPr>
          <p:spPr>
            <a:xfrm>
              <a:off x="857224" y="6500834"/>
              <a:ext cx="7858180" cy="1588"/>
            </a:xfrm>
            <a:prstGeom prst="straightConnector1">
              <a:avLst/>
            </a:prstGeom>
            <a:ln w="635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/>
            <p:nvPr/>
          </p:nvCxnSpPr>
          <p:spPr>
            <a:xfrm rot="5400000" flipH="1" flipV="1">
              <a:off x="5679289" y="3393281"/>
              <a:ext cx="5786478" cy="1588"/>
            </a:xfrm>
            <a:prstGeom prst="straightConnector1">
              <a:avLst/>
            </a:prstGeom>
            <a:ln w="635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0430" y="1785926"/>
            <a:ext cx="2214578" cy="3817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Рисунок 38" descr="AG00433_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3830" y="0"/>
            <a:ext cx="1720170" cy="1357322"/>
          </a:xfrm>
          <a:prstGeom prst="rect">
            <a:avLst/>
          </a:prstGeom>
        </p:spPr>
      </p:pic>
      <p:pic>
        <p:nvPicPr>
          <p:cNvPr id="21" name="Рисунок 20" descr="AG00433_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00926" y="0"/>
            <a:ext cx="1643074" cy="1296488"/>
          </a:xfrm>
          <a:prstGeom prst="rect">
            <a:avLst/>
          </a:prstGeom>
        </p:spPr>
      </p:pic>
      <p:pic>
        <p:nvPicPr>
          <p:cNvPr id="18" name="Рисунок 17" descr="AG00433_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86644" y="5286388"/>
            <a:ext cx="1643074" cy="1296488"/>
          </a:xfrm>
          <a:prstGeom prst="rect">
            <a:avLst/>
          </a:prstGeom>
        </p:spPr>
      </p:pic>
      <p:pic>
        <p:nvPicPr>
          <p:cNvPr id="13" name="Рисунок 12" descr="AG00433_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4744" y="5561512"/>
            <a:ext cx="1643074" cy="1296488"/>
          </a:xfrm>
          <a:prstGeom prst="rect">
            <a:avLst/>
          </a:prstGeom>
        </p:spPr>
      </p:pic>
      <p:pic>
        <p:nvPicPr>
          <p:cNvPr id="8" name="Рисунок 7" descr="AG00433_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2500306"/>
            <a:ext cx="1643074" cy="1296488"/>
          </a:xfrm>
          <a:prstGeom prst="rect">
            <a:avLst/>
          </a:prstGeom>
        </p:spPr>
      </p:pic>
      <p:sp>
        <p:nvSpPr>
          <p:cNvPr id="41" name="Прямоугольник 40"/>
          <p:cNvSpPr/>
          <p:nvPr/>
        </p:nvSpPr>
        <p:spPr>
          <a:xfrm>
            <a:off x="1571604" y="2071678"/>
            <a:ext cx="66552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МОЛОДЦЫ!</a:t>
            </a:r>
            <a:endParaRPr lang="ru-RU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0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7 C 0.40504 0.00208 0.81025 0.00417 0.81094 0.00278 C 0.81163 0.00139 0.1382 -0.00648 0.00365 -0.0081 " pathEditMode="relative" rAng="0" ptsTypes="aaA">
                                      <p:cBhvr>
                                        <p:cTn id="3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0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86 -0.08726 C -0.02483 -0.46689 -0.01962 -0.84629 -0.02014 -0.83564 C -0.02066 -0.825 -0.03056 -0.16319 -0.03299 -0.02268 C -0.03542 0.11737 -0.03507 0.06135 -0.03455 0.00533 " pathEditMode="relative" rAng="0" ptsTypes="aaaA">
                                      <p:cBhvr>
                                        <p:cTn id="4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-2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500"/>
                            </p:stCondLst>
                            <p:childTnLst>
                              <p:par>
                                <p:cTn id="59" presetID="0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6.66667E-6 C -0.3993 -0.3926 -0.79843 -0.78519 -0.79514 -0.77848 C -0.79184 -0.77176 -0.11632 -0.09561 0.01945 0.04097 " pathEditMode="relative" ptsTypes="aaA">
                                      <p:cBhvr>
                                        <p:cTn id="6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5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500"/>
                            </p:stCondLst>
                            <p:childTnLst>
                              <p:par>
                                <p:cTn id="6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1000"/>
                            </p:stCondLst>
                            <p:childTnLst>
                              <p:par>
                                <p:cTn id="75" presetID="0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7.03704E-6 C -0.42656 0.3882 -0.85312 0.77616 -0.85156 0.77616 C -0.84999 0.77616 -0.13385 0.1294 0.00973 7.03704E-6 " pathEditMode="relative" ptsTypes="aaA">
                                      <p:cBhvr>
                                        <p:cTn id="7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7000"/>
                            </p:stCondLst>
                            <p:childTnLst>
                              <p:par>
                                <p:cTn id="7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000"/>
                            </p:stCondLst>
                            <p:childTnLst>
                              <p:par>
                                <p:cTn id="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7000"/>
                            </p:stCondLst>
                            <p:childTnLst>
                              <p:par>
                                <p:cTn id="8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5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8000"/>
                            </p:stCondLst>
                            <p:childTnLst>
                              <p:par>
                                <p:cTn id="93" presetID="0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5 0.00439 C -0.08733 0.00879 -0.18039 0.0074 -0.27327 0.00277 C -0.36546 -0.01181 -0.43473 -0.00579 -0.54358 -0.00672 C -0.62674 -0.00834 -0.62396 -0.00371 -0.67119 -0.01274 C -0.69028 -0.02037 -0.71164 -0.01528 -0.73178 -0.01829 C -0.73733 -0.02084 -0.74306 -0.02199 -0.74862 -0.02408 C -0.79289 -0.02361 -0.84323 -0.04769 -0.88125 -0.02246 C -0.90261 -0.00787 -0.87778 0.06226 -0.87778 0.06273 C -0.87882 0.21851 -0.87205 0.25555 -0.88282 0.35926 C -0.88507 0.41435 -0.88664 0.46967 -0.88959 0.525 C -0.89011 0.58194 -0.89011 0.63912 -0.89115 0.69629 C -0.89219 0.74652 -0.90921 0.79375 -0.86441 0.80625 C -0.83403 0.82986 -0.77014 0.81504 -0.75209 0.81574 C -0.74011 0.81921 -0.72813 0.81736 -0.71667 0.82176 C -0.12761 0.81898 -0.41181 0.84259 -0.23629 0.81574 C -0.21841 0.80902 -0.18594 0.81041 -0.16928 0.81018 C -0.09306 0.80902 -0.01685 0.80856 0.05937 0.8081 C 0.05712 0.80046 0.05503 0.79745 0.04913 0.79282 C 0.04532 0.77893 0.05086 0.7956 0.04253 0.78101 C -0.07813 0.57152 0.04079 0.27893 0.04079 0.02777 " pathEditMode="relative" rAng="0" ptsTypes="fffffffffffffffffffA">
                                      <p:cBhvr>
                                        <p:cTn id="9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100" y="39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8000"/>
                            </p:stCondLst>
                            <p:childTnLst>
                              <p:par>
                                <p:cTn id="9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8000"/>
                            </p:stCondLst>
                            <p:childTnLst>
                              <p:par>
                                <p:cTn id="9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5" presetID="29" presetClass="entr" presetSubtype="0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9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0" repeatCount="indefinite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67819" y="1428736"/>
            <a:ext cx="5781497" cy="362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ru-RU" sz="2000" b="1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928670"/>
            <a:ext cx="7358146" cy="55092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Давным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давно жил на свете Кощей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Бесмертный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. Волей-неволей приходилось ему выполнять много не приятных обязанностей. Ежедневно должен был он перетаскивать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точ-в-точь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поодному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коту в свой мало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по-малу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разваливавшийся замок. И  накопилось их видимо невидимо. Остался он с ними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бок-о-бок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. Разозлились кошки и сели в насмешку жадного Кощея.</a:t>
            </a:r>
            <a:endParaRPr lang="ru-RU" sz="3200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71670" y="0"/>
            <a:ext cx="58296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Найди ошибки!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28" y="642918"/>
            <a:ext cx="7358146" cy="60016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Давным-давно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жил на свете Кощей Бе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сс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мертный. Волей-неволей приходилось ему выполнять много неприятных обязанностей. Ежедневно должен был он перетаскивать точ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ь-в-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точ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ь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по</a:t>
            </a:r>
            <a:r>
              <a:rPr lang="ru-RU" sz="32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одному коту в свой 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мало-помалу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разваливавшийся замок. И  накопилось их 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видимо-невидимо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. Остался он с ними 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бок о бок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. Разозлились кошки и с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ъ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ели в насмешку жадного Кощея.</a:t>
            </a:r>
            <a:endParaRPr lang="ru-RU" sz="3200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0"/>
            <a:ext cx="65008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Вот так правильно!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3F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Цель нашего путешествия: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714488"/>
            <a:ext cx="7800972" cy="4525963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bg1"/>
                </a:solidFill>
              </a:rPr>
              <a:t>Обобщить и углубить знания о </a:t>
            </a:r>
            <a:r>
              <a:rPr lang="ru-RU" sz="4800" b="1" i="1" dirty="0" smtClean="0">
                <a:solidFill>
                  <a:srgbClr val="FFFF00"/>
                </a:solidFill>
              </a:rPr>
              <a:t>НАРЕЧИИ</a:t>
            </a:r>
          </a:p>
          <a:p>
            <a:r>
              <a:rPr lang="ru-RU" sz="4800" b="1" i="1" dirty="0" smtClean="0">
                <a:solidFill>
                  <a:schemeClr val="bg1"/>
                </a:solidFill>
              </a:rPr>
              <a:t>Понаблюдать за </a:t>
            </a:r>
            <a:r>
              <a:rPr lang="ru-RU" sz="4800" b="1" i="1" dirty="0" smtClean="0">
                <a:solidFill>
                  <a:srgbClr val="FFFF00"/>
                </a:solidFill>
              </a:rPr>
              <a:t>жизнью </a:t>
            </a:r>
            <a:r>
              <a:rPr lang="ru-RU" sz="4800" b="1" i="1" dirty="0" smtClean="0">
                <a:solidFill>
                  <a:schemeClr val="bg1"/>
                </a:solidFill>
              </a:rPr>
              <a:t>НАРЕЧИЙ</a:t>
            </a:r>
            <a:endParaRPr lang="ru-RU" sz="4800" b="1" i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p79_twee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0958" y="5214950"/>
            <a:ext cx="9334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онструктор-сайтов-материалы\анимации\Анимирован.рисунки\AG00355_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857232"/>
            <a:ext cx="2714644" cy="537153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4140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историческая</a:t>
            </a:r>
            <a:endParaRPr lang="ru-RU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3857628"/>
            <a:ext cx="505401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наречие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Арка 6"/>
          <p:cNvSpPr/>
          <p:nvPr/>
        </p:nvSpPr>
        <p:spPr>
          <a:xfrm>
            <a:off x="2714612" y="3786190"/>
            <a:ext cx="1571636" cy="642942"/>
          </a:xfrm>
          <a:prstGeom prst="blockArc">
            <a:avLst>
              <a:gd name="adj1" fmla="val 10886507"/>
              <a:gd name="adj2" fmla="val 0"/>
              <a:gd name="adj3" fmla="val 2500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  <p:sndAc>
      <p:stSnd>
        <p:snd r:embed="rId3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2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85786" y="1000108"/>
            <a:ext cx="7786742" cy="501675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/>
              <a:t>Трудно светиться и петь ……..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/>
              <a:t>Там, где черёмухи светятся ………………..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/>
              <a:t>Там, где пичужки поют ……………………,</a:t>
            </a:r>
          </a:p>
          <a:p>
            <a:pPr>
              <a:lnSpc>
                <a:spcPct val="150000"/>
              </a:lnSpc>
            </a:pPr>
            <a:r>
              <a:rPr lang="ru-RU" sz="3200" b="1" dirty="0" err="1" smtClean="0"/>
              <a:t>Кратенький</a:t>
            </a:r>
            <a:r>
              <a:rPr lang="ru-RU" sz="3200" b="1" dirty="0" smtClean="0"/>
              <a:t> век проживая …………………., -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/>
              <a:t>Только и видно, только и слышно: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/>
              <a:t>Трудно светиться и петь ………………..</a:t>
            </a:r>
          </a:p>
          <a:p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85728"/>
            <a:ext cx="78581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Поэтическая мастерская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60" y="285728"/>
            <a:ext cx="62151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Ужастики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214414" y="857232"/>
            <a:ext cx="6715172" cy="5500726"/>
            <a:chOff x="1071538" y="642918"/>
            <a:chExt cx="7143800" cy="3858710"/>
          </a:xfrm>
        </p:grpSpPr>
        <p:sp>
          <p:nvSpPr>
            <p:cNvPr id="7" name="Горизонтальный свиток 6"/>
            <p:cNvSpPr/>
            <p:nvPr/>
          </p:nvSpPr>
          <p:spPr>
            <a:xfrm>
              <a:off x="1071538" y="642918"/>
              <a:ext cx="7143800" cy="3858710"/>
            </a:xfrm>
            <a:prstGeom prst="horizontalScroll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135508" y="1244259"/>
              <a:ext cx="6066853" cy="2482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Мы сидели молчаливо, прислушивались к доносившимся голосам.</a:t>
              </a:r>
            </a:p>
            <a:p>
              <a:endParaRPr lang="ru-RU" sz="3200" b="1" dirty="0" smtClean="0">
                <a:latin typeface="Arial" pitchFamily="34" charset="0"/>
                <a:cs typeface="Arial" pitchFamily="34" charset="0"/>
              </a:endParaRPr>
            </a:p>
            <a:p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Наш одноклассник крепко разбирается в этом вопросе</a:t>
              </a:r>
              <a:endParaRPr lang="ru-RU" sz="3200" b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>
    <p:wipe dir="r"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214414" y="857232"/>
            <a:ext cx="6715172" cy="5500726"/>
            <a:chOff x="1071538" y="642918"/>
            <a:chExt cx="7143800" cy="3858710"/>
          </a:xfrm>
        </p:grpSpPr>
        <p:sp>
          <p:nvSpPr>
            <p:cNvPr id="5" name="Горизонтальный свиток 4"/>
            <p:cNvSpPr/>
            <p:nvPr/>
          </p:nvSpPr>
          <p:spPr>
            <a:xfrm>
              <a:off x="1071538" y="642918"/>
              <a:ext cx="7143800" cy="3858710"/>
            </a:xfrm>
            <a:prstGeom prst="horizontalScroll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983512" y="1645180"/>
              <a:ext cx="6066853" cy="1791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Подготовка к экзаменам за последние годы сильно улучшилась</a:t>
              </a:r>
            </a:p>
            <a:p>
              <a:endParaRPr lang="ru-RU" sz="3200" b="1" dirty="0" smtClean="0">
                <a:latin typeface="Arial" pitchFamily="34" charset="0"/>
                <a:cs typeface="Arial" pitchFamily="34" charset="0"/>
              </a:endParaRPr>
            </a:p>
            <a:p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Как всё жутко красиво!</a:t>
              </a:r>
              <a:endParaRPr lang="ru-RU" sz="32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428860" y="285728"/>
            <a:ext cx="62151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Ужастики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214414" y="857232"/>
            <a:ext cx="6715172" cy="5500726"/>
            <a:chOff x="1071538" y="642918"/>
            <a:chExt cx="7143800" cy="3858710"/>
          </a:xfrm>
        </p:grpSpPr>
        <p:sp>
          <p:nvSpPr>
            <p:cNvPr id="5" name="Горизонтальный свиток 4"/>
            <p:cNvSpPr/>
            <p:nvPr/>
          </p:nvSpPr>
          <p:spPr>
            <a:xfrm>
              <a:off x="1071538" y="642918"/>
              <a:ext cx="7143800" cy="3858710"/>
            </a:xfrm>
            <a:prstGeom prst="horizontalScroll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907515" y="1645180"/>
              <a:ext cx="6066853" cy="1791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Братишке ужасно нравятся эти игрушки.</a:t>
              </a:r>
            </a:p>
            <a:p>
              <a:endParaRPr lang="ru-RU" sz="3200" b="1" dirty="0" smtClean="0">
                <a:latin typeface="Arial" pitchFamily="34" charset="0"/>
                <a:cs typeface="Arial" pitchFamily="34" charset="0"/>
              </a:endParaRPr>
            </a:p>
            <a:p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Он обратно не пришёл на дополнительное занятие.</a:t>
              </a:r>
              <a:endParaRPr lang="ru-RU" sz="32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428860" y="285728"/>
            <a:ext cx="62151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Ужастики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57356" y="1500174"/>
            <a:ext cx="506796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конец!</a:t>
            </a:r>
            <a:endParaRPr lang="ru-RU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3000372"/>
            <a:ext cx="5227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кто всё сделал,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3786190"/>
            <a:ext cx="587295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МОЛОДЕЦ</a:t>
            </a:r>
            <a:endParaRPr lang="ru-RU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  <p:sndAc>
      <p:stSnd>
        <p:snd r:embed="rId3" name="voltag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0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42910" y="285728"/>
            <a:ext cx="7715304" cy="6215106"/>
            <a:chOff x="1071538" y="642918"/>
            <a:chExt cx="7143800" cy="3858710"/>
          </a:xfrm>
        </p:grpSpPr>
        <p:sp>
          <p:nvSpPr>
            <p:cNvPr id="5" name="Горизонтальный свиток 4"/>
            <p:cNvSpPr/>
            <p:nvPr/>
          </p:nvSpPr>
          <p:spPr>
            <a:xfrm>
              <a:off x="1071538" y="642918"/>
              <a:ext cx="7143800" cy="3858710"/>
            </a:xfrm>
            <a:prstGeom prst="horizontalScroll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907515" y="1645180"/>
              <a:ext cx="6066853" cy="2063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i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Нет слова, которое было бы так </a:t>
              </a:r>
              <a:r>
                <a:rPr lang="ru-RU" sz="3200" b="1" i="1" dirty="0" err="1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замашисто</a:t>
              </a:r>
              <a:r>
                <a:rPr lang="ru-RU" sz="3200" b="1" i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, бойко, так вырывалось бы из самого сердца, так бы кипело и </a:t>
              </a:r>
              <a:r>
                <a:rPr lang="ru-RU" sz="3200" b="1" i="1" dirty="0" err="1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животрепетало</a:t>
              </a:r>
              <a:r>
                <a:rPr lang="ru-RU" sz="3200" b="1" i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, как метко сказанное русское слово.</a:t>
              </a:r>
            </a:p>
            <a:p>
              <a:pPr algn="r"/>
              <a:r>
                <a:rPr lang="ru-RU" b="1" dirty="0" smtClean="0">
                  <a:latin typeface="Arial" pitchFamily="34" charset="0"/>
                  <a:cs typeface="Arial" pitchFamily="34" charset="0"/>
                </a:rPr>
                <a:t>Н.В.Гоголь</a:t>
              </a:r>
              <a:endParaRPr lang="ru-RU" b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1000108"/>
            <a:ext cx="7074373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i="1" cap="none" spc="0" dirty="0" smtClean="0">
                <a:ln w="3810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Comic Sans MS" pitchFamily="66" charset="0"/>
              </a:rPr>
              <a:t>Там, </a:t>
            </a:r>
            <a:br>
              <a:rPr lang="ru-RU" sz="7200" b="1" i="1" cap="none" spc="0" dirty="0" smtClean="0">
                <a:ln w="3810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Comic Sans MS" pitchFamily="66" charset="0"/>
              </a:rPr>
            </a:br>
            <a:r>
              <a:rPr lang="ru-RU" sz="7200" b="1" i="1" cap="none" spc="0" dirty="0" smtClean="0">
                <a:ln w="3810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Comic Sans MS" pitchFamily="66" charset="0"/>
              </a:rPr>
              <a:t>на неведомых </a:t>
            </a:r>
            <a:br>
              <a:rPr lang="ru-RU" sz="7200" b="1" i="1" cap="none" spc="0" dirty="0" smtClean="0">
                <a:ln w="3810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Comic Sans MS" pitchFamily="66" charset="0"/>
              </a:rPr>
            </a:br>
            <a:r>
              <a:rPr lang="ru-RU" sz="7200" b="1" i="1" cap="none" spc="0" dirty="0" smtClean="0">
                <a:ln w="3810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Comic Sans MS" pitchFamily="66" charset="0"/>
              </a:rPr>
              <a:t>дорожках</a:t>
            </a:r>
            <a:endParaRPr lang="ru-RU" sz="7200" b="1" i="1" cap="none" spc="0" dirty="0">
              <a:ln w="38100">
                <a:solidFill>
                  <a:schemeClr val="accent2">
                    <a:lumMod val="50000"/>
                  </a:schemeClr>
                </a:solidFill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nac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643834" y="578645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1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071538" y="642918"/>
            <a:ext cx="7143800" cy="5000660"/>
            <a:chOff x="1071538" y="642918"/>
            <a:chExt cx="7143800" cy="5000660"/>
          </a:xfrm>
        </p:grpSpPr>
        <p:sp>
          <p:nvSpPr>
            <p:cNvPr id="4" name="Горизонтальный свиток 3"/>
            <p:cNvSpPr/>
            <p:nvPr/>
          </p:nvSpPr>
          <p:spPr>
            <a:xfrm>
              <a:off x="1071538" y="642918"/>
              <a:ext cx="7143800" cy="5000660"/>
            </a:xfrm>
            <a:prstGeom prst="horizontalScroll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000232" y="1428736"/>
              <a:ext cx="5786478" cy="353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Arial" pitchFamily="34" charset="0"/>
                  <a:cs typeface="Arial" pitchFamily="34" charset="0"/>
                </a:rPr>
                <a:t>От всей души приветствую ВАС, пытливых, находчивых, знающих, остроумных, желающих раскрыть мои тайны. Пусть в пути по неведомым дорожкам русского языка ВАМ будет не трудно, а легко и интересно.</a:t>
              </a:r>
              <a:endParaRPr lang="ru-RU" sz="28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571604" y="1285860"/>
            <a:ext cx="6072230" cy="4119050"/>
            <a:chOff x="2143108" y="1643050"/>
            <a:chExt cx="5143536" cy="3071834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2143108" y="1643050"/>
              <a:ext cx="5143536" cy="3071834"/>
              <a:chOff x="2143108" y="1643050"/>
              <a:chExt cx="5143536" cy="3071834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143108" y="1643050"/>
                <a:ext cx="5143536" cy="3071834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6">
                      <a:lumMod val="40000"/>
                      <a:lumOff val="60000"/>
                    </a:schemeClr>
                  </a:solidFill>
                </a:endParaRPr>
              </a:p>
            </p:txBody>
          </p:sp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2143108" y="1643050"/>
                <a:ext cx="5083024" cy="303672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 flipV="1">
                <a:off x="2143108" y="1643050"/>
                <a:ext cx="5143536" cy="3071834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Пятно 2 16"/>
            <p:cNvSpPr/>
            <p:nvPr/>
          </p:nvSpPr>
          <p:spPr>
            <a:xfrm>
              <a:off x="3286116" y="2143116"/>
              <a:ext cx="3357586" cy="2143140"/>
            </a:xfrm>
            <a:prstGeom prst="irregularSeal2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о</a:t>
              </a:r>
              <a:r>
                <a:rPr lang="ru-RU" sz="2400" b="1" dirty="0" smtClean="0"/>
                <a:t>т НАРЕЧИЯ</a:t>
              </a:r>
              <a:endParaRPr lang="ru-RU" sz="2400" b="1" dirty="0"/>
            </a:p>
          </p:txBody>
        </p:sp>
      </p:grp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715272" y="5786454"/>
            <a:ext cx="1071570" cy="10715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p79_tiredcar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9454" y="4071942"/>
            <a:ext cx="2000264" cy="1600212"/>
          </a:xfrm>
          <a:prstGeom prst="rect">
            <a:avLst/>
          </a:prstGeom>
        </p:spPr>
      </p:pic>
      <p:pic>
        <p:nvPicPr>
          <p:cNvPr id="8" name="Рисунок 7" descr="p79_diskman2.gif">
            <a:hlinkClick r:id="rId7" action="ppaction://hlinksldjump">
              <a:snd r:embed="rId3" name="chimes.wav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282" y="3429000"/>
            <a:ext cx="1357322" cy="1428760"/>
          </a:xfrm>
          <a:prstGeom prst="rect">
            <a:avLst/>
          </a:prstGeom>
        </p:spPr>
      </p:pic>
      <p:pic>
        <p:nvPicPr>
          <p:cNvPr id="9" name="Рисунок 8" descr="p79_typloop.gif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14810" y="3071810"/>
            <a:ext cx="1428750" cy="1428750"/>
          </a:xfrm>
          <a:prstGeom prst="rect">
            <a:avLst/>
          </a:prstGeom>
        </p:spPr>
      </p:pic>
      <p:pic>
        <p:nvPicPr>
          <p:cNvPr id="10" name="Рисунок 9" descr="AG00409_.GIF">
            <a:hlinkClick r:id="rId11" action="ppaction://hlinksldjump">
              <a:snd r:embed="rId3" name="chimes.wav"/>
            </a:hlinkClick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43240" y="428604"/>
            <a:ext cx="1590675" cy="1323975"/>
          </a:xfrm>
          <a:prstGeom prst="rect">
            <a:avLst/>
          </a:prstGeom>
        </p:spPr>
      </p:pic>
      <p:pic>
        <p:nvPicPr>
          <p:cNvPr id="11" name="Рисунок 10" descr="AG00399_.GIF">
            <a:hlinkClick r:id="rId13" action="ppaction://hlinksldjump">
              <a:snd r:embed="rId3" name="chimes.wav"/>
            </a:hlinkClick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14480" y="4572008"/>
            <a:ext cx="2643206" cy="2078419"/>
          </a:xfrm>
          <a:prstGeom prst="rect">
            <a:avLst/>
          </a:prstGeom>
        </p:spPr>
      </p:pic>
      <p:pic>
        <p:nvPicPr>
          <p:cNvPr id="12" name="Рисунок 11" descr="AG00318_.GIF">
            <a:hlinkClick r:id="rId15" action="ppaction://hlinksldjump">
              <a:snd r:embed="rId3" name="chimes.wav"/>
            </a:hlinkClick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715140" y="1500174"/>
            <a:ext cx="2038354" cy="2025118"/>
          </a:xfrm>
          <a:prstGeom prst="rect">
            <a:avLst/>
          </a:prstGeom>
        </p:spPr>
      </p:pic>
      <p:sp>
        <p:nvSpPr>
          <p:cNvPr id="13" name="Стрелка вправо 12">
            <a:hlinkClick r:id="rId17" action="ppaction://hlinksldjump">
              <a:snd r:embed="rId18" name="arrow.wav"/>
            </a:hlinkClick>
          </p:cNvPr>
          <p:cNvSpPr/>
          <p:nvPr/>
        </p:nvSpPr>
        <p:spPr>
          <a:xfrm rot="2676418">
            <a:off x="7820222" y="5803975"/>
            <a:ext cx="1112161" cy="107154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G00399_.GIF">
            <a:hlinkClick r:id="" action="ppaction://noaction">
              <a:snd r:embed="rId4" name="chimes.wav"/>
            </a:hlinkClick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429132"/>
            <a:ext cx="2643206" cy="2078419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6786578" y="5072074"/>
            <a:ext cx="2068498" cy="1396187"/>
            <a:chOff x="1444130" y="3215040"/>
            <a:chExt cx="2068498" cy="1396187"/>
          </a:xfrm>
        </p:grpSpPr>
        <p:sp>
          <p:nvSpPr>
            <p:cNvPr id="6" name="Стрелка вправо 5">
              <a:hlinkClick r:id="rId6" action="ppaction://hlinksldjump">
                <a:snd r:embed="rId4" name="chimes.wav"/>
              </a:hlinkClick>
            </p:cNvPr>
            <p:cNvSpPr/>
            <p:nvPr/>
          </p:nvSpPr>
          <p:spPr>
            <a:xfrm rot="13209206">
              <a:off x="1444130" y="3215040"/>
              <a:ext cx="2068498" cy="1396187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hlinkClick r:id="rId6" action="ppaction://hlinksldjump"/>
            </p:cNvPr>
            <p:cNvSpPr/>
            <p:nvPr/>
          </p:nvSpPr>
          <p:spPr>
            <a:xfrm rot="2471570">
              <a:off x="1500224" y="3655469"/>
              <a:ext cx="1969063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вернуться!</a:t>
              </a:r>
              <a:endParaRPr lang="ru-RU" sz="2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857224" y="0"/>
            <a:ext cx="5857916" cy="5000660"/>
            <a:chOff x="1071538" y="642918"/>
            <a:chExt cx="7143800" cy="5000660"/>
          </a:xfrm>
        </p:grpSpPr>
        <p:sp>
          <p:nvSpPr>
            <p:cNvPr id="10" name="Горизонтальный свиток 9"/>
            <p:cNvSpPr/>
            <p:nvPr/>
          </p:nvSpPr>
          <p:spPr>
            <a:xfrm>
              <a:off x="1071538" y="642918"/>
              <a:ext cx="7143800" cy="5000660"/>
            </a:xfrm>
            <a:prstGeom prst="horizontalScroll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68494" y="1428736"/>
              <a:ext cx="6446843" cy="329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Arial" pitchFamily="34" charset="0"/>
                  <a:cs typeface="Arial" pitchFamily="34" charset="0"/>
                </a:rPr>
                <a:t>Сколько колонок получится, если распределить эти наречия по значениям?</a:t>
              </a:r>
            </a:p>
            <a:p>
              <a:endParaRPr lang="ru-RU" sz="2800" b="1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32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ПОУТРУ, НЕМНОЖКО,</a:t>
              </a:r>
            </a:p>
            <a:p>
              <a:pPr algn="ctr"/>
              <a:r>
                <a:rPr lang="ru-RU" sz="32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НАЗЛО, СОСЛЕПУ,</a:t>
              </a:r>
            </a:p>
            <a:p>
              <a:pPr algn="ctr"/>
              <a:r>
                <a:rPr lang="ru-RU" sz="32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НАЛЕВО, ЗАВТРА</a:t>
              </a:r>
              <a:endPara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" name="Прямоугольник 11">
            <a:hlinkClick r:id="" action="ppaction://noaction">
              <a:snd r:embed="rId7" name="applause.wav"/>
            </a:hlinkClick>
          </p:cNvPr>
          <p:cNvSpPr/>
          <p:nvPr/>
        </p:nvSpPr>
        <p:spPr>
          <a:xfrm>
            <a:off x="4214810" y="450057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>
            <a:hlinkClick r:id="" action="ppaction://noaction">
              <a:snd r:embed="rId8" name="whoosh.wav"/>
            </a:hlinkClick>
          </p:cNvPr>
          <p:cNvSpPr/>
          <p:nvPr/>
        </p:nvSpPr>
        <p:spPr>
          <a:xfrm>
            <a:off x="2786050" y="492919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>
            <a:hlinkClick r:id="" action="ppaction://noaction">
              <a:snd r:embed="rId8" name="whoosh.wav"/>
            </a:hlinkClick>
          </p:cNvPr>
          <p:cNvSpPr/>
          <p:nvPr/>
        </p:nvSpPr>
        <p:spPr>
          <a:xfrm>
            <a:off x="5357818" y="507207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G00409_.GIF">
            <a:hlinkClick r:id="" action="ppaction://noaction">
              <a:snd r:embed="rId4" name="chimes.wav"/>
            </a:hlinkClick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415822">
            <a:off x="51938" y="733244"/>
            <a:ext cx="2706444" cy="225266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6786578" y="5072074"/>
            <a:ext cx="2068498" cy="1396187"/>
            <a:chOff x="6786578" y="5072074"/>
            <a:chExt cx="2068498" cy="1396187"/>
          </a:xfrm>
        </p:grpSpPr>
        <p:sp>
          <p:nvSpPr>
            <p:cNvPr id="5" name="Стрелка вправо 4">
              <a:hlinkClick r:id="rId6" action="ppaction://hlinksldjump">
                <a:snd r:embed="rId4" name="chimes.wav"/>
              </a:hlinkClick>
            </p:cNvPr>
            <p:cNvSpPr/>
            <p:nvPr/>
          </p:nvSpPr>
          <p:spPr>
            <a:xfrm rot="13209206">
              <a:off x="6786578" y="5072074"/>
              <a:ext cx="2068498" cy="1396187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rId6" action="ppaction://hlinksldjump"/>
            </p:cNvPr>
            <p:cNvSpPr/>
            <p:nvPr/>
          </p:nvSpPr>
          <p:spPr>
            <a:xfrm rot="2471570">
              <a:off x="6842672" y="5512503"/>
              <a:ext cx="1969063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вернуться!</a:t>
              </a:r>
              <a:endParaRPr lang="ru-RU" sz="2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857488" y="0"/>
            <a:ext cx="5857916" cy="3357562"/>
            <a:chOff x="1071538" y="642918"/>
            <a:chExt cx="7143800" cy="3357562"/>
          </a:xfrm>
        </p:grpSpPr>
        <p:sp>
          <p:nvSpPr>
            <p:cNvPr id="10" name="Горизонтальный свиток 9"/>
            <p:cNvSpPr/>
            <p:nvPr/>
          </p:nvSpPr>
          <p:spPr>
            <a:xfrm>
              <a:off x="1071538" y="642918"/>
              <a:ext cx="7143800" cy="3357562"/>
            </a:xfrm>
            <a:prstGeom prst="horizontalScroll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68494" y="1428736"/>
              <a:ext cx="644684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latin typeface="Arial" pitchFamily="34" charset="0"/>
                  <a:cs typeface="Arial" pitchFamily="34" charset="0"/>
                </a:rPr>
                <a:t>Привет! Я НАРЕЧИЕ!</a:t>
              </a:r>
            </a:p>
            <a:p>
              <a:r>
                <a:rPr lang="ru-RU" sz="36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Обозначаю признак действия и предмет</a:t>
              </a:r>
              <a:endParaRPr lang="ru-RU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" name="Прямоугольник 11">
            <a:hlinkClick r:id="" action="ppaction://noaction">
              <a:snd r:embed="rId7" name="applause.wav"/>
            </a:hlinkClick>
          </p:cNvPr>
          <p:cNvSpPr/>
          <p:nvPr/>
        </p:nvSpPr>
        <p:spPr>
          <a:xfrm rot="916953">
            <a:off x="1425943" y="4830017"/>
            <a:ext cx="211634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ложь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>
            <a:hlinkClick r:id="" action="ppaction://noaction">
              <a:snd r:embed="rId8" name="whoosh.wav"/>
            </a:hlinkClick>
          </p:cNvPr>
          <p:cNvSpPr/>
          <p:nvPr/>
        </p:nvSpPr>
        <p:spPr>
          <a:xfrm rot="21085563">
            <a:off x="3131840" y="3723699"/>
            <a:ext cx="403649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правда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79_tiredca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8082" y="3786190"/>
            <a:ext cx="2000264" cy="1600212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786578" y="5072074"/>
            <a:ext cx="2068498" cy="1396187"/>
            <a:chOff x="6786578" y="5072074"/>
            <a:chExt cx="2068498" cy="1396187"/>
          </a:xfrm>
        </p:grpSpPr>
        <p:sp>
          <p:nvSpPr>
            <p:cNvPr id="6" name="Стрелка вправо 5">
              <a:hlinkClick r:id="rId5" action="ppaction://hlinksldjump">
                <a:snd r:embed="rId6" name="chimes.wav"/>
              </a:hlinkClick>
            </p:cNvPr>
            <p:cNvSpPr/>
            <p:nvPr/>
          </p:nvSpPr>
          <p:spPr>
            <a:xfrm rot="13209206">
              <a:off x="6786578" y="5072074"/>
              <a:ext cx="2068498" cy="1396187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hlinkClick r:id="rId5" action="ppaction://hlinksldjump"/>
            </p:cNvPr>
            <p:cNvSpPr/>
            <p:nvPr/>
          </p:nvSpPr>
          <p:spPr>
            <a:xfrm rot="2471570">
              <a:off x="6842672" y="5512503"/>
              <a:ext cx="1969063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hlinkClick r:id="rId5" action="ppaction://hlinksldjump"/>
                </a:rPr>
                <a:t>вернуться</a:t>
              </a:r>
              <a:r>
                <a:rPr lang="ru-RU" sz="28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!</a:t>
              </a:r>
              <a:endParaRPr lang="ru-RU" sz="2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85786" y="0"/>
            <a:ext cx="6715172" cy="4786322"/>
            <a:chOff x="1071538" y="642918"/>
            <a:chExt cx="7143800" cy="3357562"/>
          </a:xfrm>
        </p:grpSpPr>
        <p:sp>
          <p:nvSpPr>
            <p:cNvPr id="9" name="Горизонтальный свиток 8"/>
            <p:cNvSpPr/>
            <p:nvPr/>
          </p:nvSpPr>
          <p:spPr>
            <a:xfrm>
              <a:off x="1071538" y="642918"/>
              <a:ext cx="7143800" cy="3357562"/>
            </a:xfrm>
            <a:prstGeom prst="horizontalScroll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135508" y="1244259"/>
              <a:ext cx="6066853" cy="2137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rgbClr val="7030A0"/>
                  </a:solidFill>
                  <a:latin typeface="Arial" pitchFamily="34" charset="0"/>
                  <a:cs typeface="Arial" pitchFamily="34" charset="0"/>
                </a:rPr>
                <a:t>Поверь мне! </a:t>
              </a:r>
            </a:p>
            <a:p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Если на конце наречия буквы </a:t>
              </a:r>
              <a:r>
                <a:rPr lang="ru-RU" sz="32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О-Е </a:t>
              </a:r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и оно легко уступит своё место </a:t>
              </a:r>
              <a:r>
                <a:rPr lang="ru-RU" sz="32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слову- синониму</a:t>
              </a:r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, то </a:t>
              </a:r>
              <a:r>
                <a:rPr lang="ru-RU" sz="32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НЕ</a:t>
              </a:r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 с ним пишется </a:t>
              </a:r>
              <a:r>
                <a:rPr lang="ru-RU" sz="32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слитно</a:t>
              </a:r>
              <a:endPara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" name="Прямоугольник 10">
            <a:hlinkClick r:id="" action="ppaction://noaction">
              <a:snd r:embed="rId7" name="whoosh.wav"/>
            </a:hlinkClick>
          </p:cNvPr>
          <p:cNvSpPr/>
          <p:nvPr/>
        </p:nvSpPr>
        <p:spPr>
          <a:xfrm rot="314940">
            <a:off x="399377" y="5346721"/>
            <a:ext cx="40364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верю!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>
            <a:hlinkClick r:id="" action="ppaction://noaction">
              <a:snd r:embed="rId8" name="applause.wav"/>
            </a:hlinkClick>
          </p:cNvPr>
          <p:cNvSpPr/>
          <p:nvPr/>
        </p:nvSpPr>
        <p:spPr>
          <a:xfrm>
            <a:off x="3000364" y="4500570"/>
            <a:ext cx="31782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Верю!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252244" y="1958574"/>
            <a:ext cx="4714908" cy="2948010"/>
            <a:chOff x="2252244" y="1958574"/>
            <a:chExt cx="4714908" cy="2948010"/>
          </a:xfrm>
        </p:grpSpPr>
        <p:sp>
          <p:nvSpPr>
            <p:cNvPr id="5" name="Стрелка вправо 4">
              <a:hlinkClick r:id="" action="ppaction://hlinkshowjump?jump=previousslide"/>
            </p:cNvPr>
            <p:cNvSpPr/>
            <p:nvPr/>
          </p:nvSpPr>
          <p:spPr>
            <a:xfrm rot="13209206">
              <a:off x="2252244" y="1958574"/>
              <a:ext cx="4714908" cy="2948010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" action="ppaction://hlinkshowjump?jump=previousslide"/>
            </p:cNvPr>
            <p:cNvSpPr/>
            <p:nvPr/>
          </p:nvSpPr>
          <p:spPr>
            <a:xfrm rot="2471570">
              <a:off x="3017956" y="3030904"/>
              <a:ext cx="342754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вернуться!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</p:spTree>
  </p:cSld>
  <p:clrMapOvr>
    <a:masterClrMapping/>
  </p:clrMapOvr>
  <p:transition>
    <p:sndAc>
      <p:stSnd>
        <p:snd r:embed="rId3" name="bomb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529</Words>
  <Application>Microsoft Office PowerPoint</Application>
  <PresentationFormat>Экран (4:3)</PresentationFormat>
  <Paragraphs>131</Paragraphs>
  <Slides>26</Slides>
  <Notes>26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Урок-соревнование по теме «Наречие»  </vt:lpstr>
      <vt:lpstr>Цель нашего путешествия: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Урок-соревнование по теме «Наречие»  </dc:title>
  <dc:creator>user</dc:creator>
  <cp:lastModifiedBy>school</cp:lastModifiedBy>
  <cp:revision>44</cp:revision>
  <dcterms:created xsi:type="dcterms:W3CDTF">2008-02-27T13:19:40Z</dcterms:created>
  <dcterms:modified xsi:type="dcterms:W3CDTF">2013-01-30T08:06:37Z</dcterms:modified>
</cp:coreProperties>
</file>