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1"/>
  </p:notesMasterIdLst>
  <p:sldIdLst>
    <p:sldId id="340" r:id="rId2"/>
    <p:sldId id="350" r:id="rId3"/>
    <p:sldId id="330" r:id="rId4"/>
    <p:sldId id="316" r:id="rId5"/>
    <p:sldId id="317" r:id="rId6"/>
    <p:sldId id="318" r:id="rId7"/>
    <p:sldId id="278" r:id="rId8"/>
    <p:sldId id="331" r:id="rId9"/>
    <p:sldId id="280" r:id="rId10"/>
    <p:sldId id="332" r:id="rId11"/>
    <p:sldId id="282" r:id="rId12"/>
    <p:sldId id="333" r:id="rId13"/>
    <p:sldId id="284" r:id="rId14"/>
    <p:sldId id="334" r:id="rId15"/>
    <p:sldId id="286" r:id="rId16"/>
    <p:sldId id="335" r:id="rId17"/>
    <p:sldId id="288" r:id="rId18"/>
    <p:sldId id="336" r:id="rId19"/>
    <p:sldId id="300" r:id="rId20"/>
    <p:sldId id="337" r:id="rId21"/>
    <p:sldId id="343" r:id="rId22"/>
    <p:sldId id="344" r:id="rId23"/>
    <p:sldId id="319" r:id="rId24"/>
    <p:sldId id="262" r:id="rId25"/>
    <p:sldId id="263" r:id="rId26"/>
    <p:sldId id="264" r:id="rId27"/>
    <p:sldId id="265" r:id="rId28"/>
    <p:sldId id="266" r:id="rId29"/>
    <p:sldId id="267" r:id="rId30"/>
    <p:sldId id="268" r:id="rId31"/>
    <p:sldId id="269" r:id="rId32"/>
    <p:sldId id="270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96" r:id="rId41"/>
    <p:sldId id="297" r:id="rId42"/>
    <p:sldId id="298" r:id="rId43"/>
    <p:sldId id="299" r:id="rId44"/>
    <p:sldId id="329" r:id="rId45"/>
    <p:sldId id="322" r:id="rId46"/>
    <p:sldId id="323" r:id="rId47"/>
    <p:sldId id="324" r:id="rId48"/>
    <p:sldId id="325" r:id="rId49"/>
    <p:sldId id="326" r:id="rId50"/>
    <p:sldId id="327" r:id="rId51"/>
    <p:sldId id="320" r:id="rId52"/>
    <p:sldId id="321" r:id="rId53"/>
    <p:sldId id="351" r:id="rId54"/>
    <p:sldId id="352" r:id="rId55"/>
    <p:sldId id="353" r:id="rId56"/>
    <p:sldId id="293" r:id="rId57"/>
    <p:sldId id="295" r:id="rId58"/>
    <p:sldId id="354" r:id="rId59"/>
    <p:sldId id="304" r:id="rId60"/>
    <p:sldId id="306" r:id="rId61"/>
    <p:sldId id="312" r:id="rId62"/>
    <p:sldId id="315" r:id="rId63"/>
    <p:sldId id="311" r:id="rId64"/>
    <p:sldId id="339" r:id="rId65"/>
    <p:sldId id="310" r:id="rId66"/>
    <p:sldId id="309" r:id="rId67"/>
    <p:sldId id="355" r:id="rId68"/>
    <p:sldId id="308" r:id="rId69"/>
    <p:sldId id="356" r:id="rId70"/>
    <p:sldId id="302" r:id="rId71"/>
    <p:sldId id="347" r:id="rId72"/>
    <p:sldId id="348" r:id="rId73"/>
    <p:sldId id="349" r:id="rId74"/>
    <p:sldId id="360" r:id="rId75"/>
    <p:sldId id="357" r:id="rId76"/>
    <p:sldId id="361" r:id="rId77"/>
    <p:sldId id="359" r:id="rId78"/>
    <p:sldId id="364" r:id="rId79"/>
    <p:sldId id="363" r:id="rId80"/>
  </p:sldIdLst>
  <p:sldSz cx="9144000" cy="6858000" type="screen4x3"/>
  <p:notesSz cx="6858000" cy="9144000"/>
  <p:custShowLst>
    <p:custShow name="Произвольный показ 1" id="0">
      <p:sldLst>
        <p:sld r:id="rId58"/>
        <p:sld r:id="rId60"/>
        <p:sld r:id="rId61"/>
        <p:sld r:id="rId62"/>
        <p:sld r:id="rId63"/>
        <p:sld r:id="rId64"/>
        <p:sld r:id="rId66"/>
        <p:sld r:id="rId67"/>
      </p:sldLst>
    </p:custShow>
    <p:custShow name="Произвольный показ 2" id="1">
      <p:sldLst>
        <p:sld r:id="rId69"/>
        <p:sld r:id="rId71"/>
        <p:sld r:id="rId72"/>
        <p:sld r:id="rId73"/>
        <p:sld r:id="rId74"/>
      </p:sldLst>
    </p:custShow>
  </p:custShow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990000"/>
    <a:srgbClr val="000000"/>
    <a:srgbClr val="993300"/>
    <a:srgbClr val="FF33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205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F0D4C9A-FC97-4B9D-A84D-88B1584C510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FBC4A2-3A40-47EE-8370-AC91B97BCF91}" type="slidenum">
              <a:rPr lang="ru-RU"/>
              <a:pPr/>
              <a:t>60</a:t>
            </a:fld>
            <a:endParaRPr lang="ru-RU"/>
          </a:p>
        </p:txBody>
      </p:sp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6349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A1066FE-5339-4790-ADA5-6F66EA44F12C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/>
              <a:t>60</a:t>
            </a:fld>
            <a:endParaRPr 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489D69-0DAF-48F3-8F8C-4084986BD7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A9A7D5-E661-41C4-88E1-0AB3B62190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1330F2-A843-4E62-96B9-59943A9F63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BBF659D-339D-4A53-96CF-D8FDE1F349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588BB1-42F7-4063-A162-BB3AC72550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3E150D-25E8-401E-84FE-9E7F66C9E3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A78D90-29D9-4BB8-B9E7-2D65E1DA84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098E1F-32DA-43FC-AD8A-16228CE5DE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0E48BA-816B-49AC-9645-D412E2E730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58008E-D0F2-4B60-BEB7-66D5BB5605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D7F430-F57B-4FD3-9C72-2DF1D3D00D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BFE532-D161-4B3E-94E0-8CDA6706A0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4798685-66D8-4704-B7DD-F606C286136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&#1074;&#1072;&#1083;&#1100;&#1089;1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anfar1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audio" Target="&#1071;%20&#1087;&#1086;&#1084;&#1085;&#1102;%20&#1095;&#1091;&#1076;&#1085;&#1086;&#1077;%20&#1084;&#1075;&#1085;&#1086;&#1074;&#1077;&#1085;&#1100;&#1077;.wav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hyperlink" Target="&#1089;&#1083;&#1086;&#1074;&#1077;&#1089;&#1085;&#1086;&#1089;&#1090;&#1100;.pptx" TargetMode="External"/><Relationship Id="rId4" Type="http://schemas.openxmlformats.org/officeDocument/2006/relationships/image" Target="../media/image39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12.xml"/><Relationship Id="rId1" Type="http://schemas.openxmlformats.org/officeDocument/2006/relationships/audio" Target="&#1089;&#1074;&#1080;&#1088;&#1080;&#1076;&#1086;&#1074;.%20&#1074;&#1072;&#1083;&#1100;&#1089;.mp3" TargetMode="External"/><Relationship Id="rId4" Type="http://schemas.openxmlformats.org/officeDocument/2006/relationships/image" Target="../media/image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&#1089;&#1083;&#1086;&#1074;&#1077;&#1089;&#1085;&#1086;&#1089;&#1090;&#1100;.pptx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38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12.xml"/><Relationship Id="rId1" Type="http://schemas.openxmlformats.org/officeDocument/2006/relationships/video" Target="&#1050;&#1072;&#1087;&#1080;&#1090;&#1072;&#1085;&#1089;&#1082;&#1072;&#1103;%20&#1076;&#1086;&#1095;&#1082;&#1072;.wmv" TargetMode="Externa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7.xml"/><Relationship Id="rId1" Type="http://schemas.openxmlformats.org/officeDocument/2006/relationships/video" Target="&#1043;&#1077;&#1088;&#1086;&#1081;%20&#1085;&#1072;&#1096;&#1077;&#1075;&#1086;%20&#1074;&#1088;&#1077;&#1084;&#1077;&#1085;&#1080;.wmv" TargetMode="Externa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video" Target="&#1041;&#1072;&#1088;&#1099;&#1096;&#1085;&#1103;-&#1082;&#1088;&#1077;&#1089;&#1090;&#1100;&#1103;&#1085;&#1082;&#1072;.wmv" TargetMode="Externa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7.xml"/><Relationship Id="rId1" Type="http://schemas.openxmlformats.org/officeDocument/2006/relationships/video" Target="&#1052;&#1077;&#1090;&#1077;&#1083;&#1100;.wmv" TargetMode="Externa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&#1074;&#1072;&#1083;&#1100;&#1089;1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anfar1.mp3" TargetMode="External"/><Relationship Id="rId4" Type="http://schemas.openxmlformats.org/officeDocument/2006/relationships/image" Target="../media/image8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827088" y="0"/>
            <a:ext cx="730885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bg1"/>
                </a:solidFill>
              </a:rPr>
              <a:t>«КОЛЕСО ИСТОРИИ»</a:t>
            </a:r>
          </a:p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Турнир  среди учащихся  10-х классов, посвящённый литературе </a:t>
            </a:r>
            <a:r>
              <a:rPr lang="en-US" sz="2400" b="1">
                <a:solidFill>
                  <a:schemeClr val="bg1"/>
                </a:solidFill>
              </a:rPr>
              <a:t>XIX </a:t>
            </a:r>
            <a:r>
              <a:rPr lang="ru-RU" sz="2400" b="1">
                <a:solidFill>
                  <a:schemeClr val="bg1"/>
                </a:solidFill>
              </a:rPr>
              <a:t>века                    (1 половина)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3" y="3213100"/>
            <a:ext cx="1601787" cy="2447925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88125" y="1700213"/>
            <a:ext cx="1701800" cy="2205037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53288" y="4652963"/>
            <a:ext cx="1890712" cy="2205037"/>
          </a:xfrm>
          <a:prstGeom prst="rect">
            <a:avLst/>
          </a:prstGeom>
          <a:noFill/>
          <a:ln w="76200">
            <a:solidFill>
              <a:schemeClr val="bg2"/>
            </a:solidFill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79388" y="1916113"/>
            <a:ext cx="1889125" cy="2303462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438400" y="4508500"/>
            <a:ext cx="1763713" cy="234950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79388" y="4508500"/>
            <a:ext cx="1871662" cy="234950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3082" name="вальс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0" y="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410" fill="hold"/>
                                        <p:tgtEl>
                                          <p:spTgt spid="30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95288" y="4076700"/>
            <a:ext cx="82804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i="1"/>
              <a:t>Но едва Владимир выехал за околицу в поле, как поднялся ветер и сделалась такая метель, что он ничего не взвидел. В одну минуту дорогу занесло; окрестность исчезла во мгле мутной и желтоватой, сквозь которую летели белые хлопья снегу; небо слилося с землею. Владимир очутился в поле и напрасно хотел снова попасть на дорогу; лошадь ступала наудачу и поминутно то взъезжала на сугроб, то проваливалась в яму; сани поминутно опрокидывались. 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11188" y="1341438"/>
            <a:ext cx="8280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/>
              <a:t>А.С.ПУШКИН «МЕТЕЛЬ»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924300" y="1628775"/>
            <a:ext cx="467995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r>
              <a:rPr lang="ru-RU" sz="2000" b="1" i="1"/>
              <a:t>Раз в крещенский вечерок</a:t>
            </a:r>
          </a:p>
          <a:p>
            <a:r>
              <a:rPr lang="ru-RU" sz="2000" b="1" i="1"/>
              <a:t>     Девушки гадали:</a:t>
            </a:r>
          </a:p>
          <a:p>
            <a:r>
              <a:rPr lang="ru-RU" sz="2000" b="1" i="1"/>
              <a:t>За ворота башмачок,</a:t>
            </a:r>
          </a:p>
          <a:p>
            <a:r>
              <a:rPr lang="ru-RU" sz="2000" b="1" i="1"/>
              <a:t>     Сняв с ноги, бросали;</a:t>
            </a:r>
          </a:p>
          <a:p>
            <a:r>
              <a:rPr lang="ru-RU" sz="2000" b="1" i="1"/>
              <a:t>Снег пололи; под окном</a:t>
            </a:r>
          </a:p>
          <a:p>
            <a:r>
              <a:rPr lang="ru-RU" sz="2000" b="1" i="1"/>
              <a:t>     Слушали; кормили</a:t>
            </a:r>
          </a:p>
          <a:p>
            <a:r>
              <a:rPr lang="ru-RU" sz="2000" b="1" i="1"/>
              <a:t>Счетным курицу зерном;</a:t>
            </a:r>
          </a:p>
          <a:p>
            <a:r>
              <a:rPr lang="ru-RU" sz="2000" b="1" i="1"/>
              <a:t>     Ярый воск топили;</a:t>
            </a:r>
          </a:p>
          <a:p>
            <a:r>
              <a:rPr lang="ru-RU" sz="2000" b="1" i="1"/>
              <a:t>В чашу с чистою водой</a:t>
            </a:r>
          </a:p>
          <a:p>
            <a:r>
              <a:rPr lang="ru-RU" sz="2000" b="1" i="1"/>
              <a:t>Клали перстень золотой,</a:t>
            </a:r>
          </a:p>
          <a:p>
            <a:r>
              <a:rPr lang="ru-RU" sz="2000" b="1" i="1"/>
              <a:t>     Серьги изумрудны;</a:t>
            </a:r>
          </a:p>
          <a:p>
            <a:r>
              <a:rPr lang="ru-RU" sz="2000" b="1" i="1"/>
              <a:t>Расстилали белый плат</a:t>
            </a:r>
          </a:p>
          <a:p>
            <a:r>
              <a:rPr lang="ru-RU" sz="2000" b="1" i="1"/>
              <a:t>И над чашей пели в лад</a:t>
            </a:r>
          </a:p>
          <a:p>
            <a:r>
              <a:rPr lang="ru-RU" sz="2000" b="1" i="1"/>
              <a:t>     Песенки подблюдны.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924300" y="1628775"/>
            <a:ext cx="467995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r>
              <a:rPr lang="ru-RU" sz="2000" b="1" i="1"/>
              <a:t>Раз в крещенский вечерок</a:t>
            </a:r>
          </a:p>
          <a:p>
            <a:r>
              <a:rPr lang="ru-RU" sz="2000" b="1" i="1"/>
              <a:t>     Девушки гадали:</a:t>
            </a:r>
          </a:p>
          <a:p>
            <a:r>
              <a:rPr lang="ru-RU" sz="2000" b="1" i="1"/>
              <a:t>За ворота башмачок,</a:t>
            </a:r>
          </a:p>
          <a:p>
            <a:r>
              <a:rPr lang="ru-RU" sz="2000" b="1" i="1"/>
              <a:t>     Сняв с ноги, бросали;</a:t>
            </a:r>
          </a:p>
          <a:p>
            <a:r>
              <a:rPr lang="ru-RU" sz="2000" b="1" i="1"/>
              <a:t>Снег пололи; под окном</a:t>
            </a:r>
          </a:p>
          <a:p>
            <a:r>
              <a:rPr lang="ru-RU" sz="2000" b="1" i="1"/>
              <a:t>     Слушали; кормили</a:t>
            </a:r>
          </a:p>
          <a:p>
            <a:r>
              <a:rPr lang="ru-RU" sz="2000" b="1" i="1"/>
              <a:t>Счетным курицу зерном;</a:t>
            </a:r>
          </a:p>
          <a:p>
            <a:r>
              <a:rPr lang="ru-RU" sz="2000" b="1" i="1"/>
              <a:t>     Ярый воск топили;</a:t>
            </a:r>
          </a:p>
          <a:p>
            <a:r>
              <a:rPr lang="ru-RU" sz="2000" b="1" i="1"/>
              <a:t>В чашу с чистою водой</a:t>
            </a:r>
          </a:p>
          <a:p>
            <a:r>
              <a:rPr lang="ru-RU" sz="2000" b="1" i="1"/>
              <a:t>Клали перстень золотой,</a:t>
            </a:r>
          </a:p>
          <a:p>
            <a:r>
              <a:rPr lang="ru-RU" sz="2000" b="1" i="1"/>
              <a:t>     Серьги изумрудны;</a:t>
            </a:r>
          </a:p>
          <a:p>
            <a:r>
              <a:rPr lang="ru-RU" sz="2000" b="1" i="1"/>
              <a:t>Расстилали белый плат</a:t>
            </a:r>
          </a:p>
          <a:p>
            <a:r>
              <a:rPr lang="ru-RU" sz="2000" b="1" i="1"/>
              <a:t>И над чашей пели в лад</a:t>
            </a:r>
          </a:p>
          <a:p>
            <a:r>
              <a:rPr lang="ru-RU" sz="2000" b="1" i="1"/>
              <a:t>     Песенки подблюдны.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331913" y="692150"/>
            <a:ext cx="6407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ru-RU" sz="2800" b="1" i="1"/>
              <a:t>В.А.ЖУКОВСКИЙ «СВЕТЛАНА»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95288" y="1484313"/>
            <a:ext cx="4321175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bg1"/>
                </a:solidFill>
              </a:rPr>
              <a:t>Всё исчезло из очей;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На неё находит сон;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Вместе с ней объемлет он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Весь огромный царский дом;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Всё утихнуло кругом;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Возвращаясь во дворец,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На крыльце её отец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Пошатнулся, и зевнул,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И с царицею заснул;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Свита вся за ними спит;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Стража царская стоит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Под ружьём в глубоком сне…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395288" y="1484313"/>
            <a:ext cx="4321175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bg1"/>
                </a:solidFill>
              </a:rPr>
              <a:t>Всё исчезло из очей;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На неё находит сон;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Вместе с ней объемлет он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Весь огромный царский дом;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Всё утихнуло кругом;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Возвращаясь во дворец,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На крыльце её отец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Пошатнулся, и зевнул,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И с царицею заснул;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Свита вся за ними спит;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Стража царская стоит</a:t>
            </a:r>
          </a:p>
          <a:p>
            <a:r>
              <a:rPr lang="ru-RU" sz="2000" b="1" i="1">
                <a:solidFill>
                  <a:schemeClr val="bg1"/>
                </a:solidFill>
              </a:rPr>
              <a:t>Под ружьём в глубоком сне…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187450" y="549275"/>
            <a:ext cx="7272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chemeClr val="bg1"/>
                </a:solidFill>
              </a:rPr>
              <a:t>В.А.ЖУКОВСКИЙ «СПЯЩАЯ ЦАРЕВНА»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39750" y="620713"/>
            <a:ext cx="7777163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/>
              <a:t>Чуден Днепр при тихой погоде, когда вольно и плавно мчит сквозь леса и горы полные воды свои. Ни зашелохнет; ни прогремит. Глядишь и не знаешь, идет или не идет его величавая ширина, и чудится, будто весь вылит он из стекла, и будто голубая зеркальная дорога, без меры в ширину, без конца в длину, реет и вьётся по зеленому миру.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39750" y="620713"/>
            <a:ext cx="7777163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/>
              <a:t>Чуден Днепр при тихой погоде, когда вольно и плавно мчит сквозь леса и горы полные воды свои. Ни зашелохнет; ни прогремит. Глядишь и не знаешь, идет или не идет его величавая ширина, и чудится, будто весь вылит он из стекла, и будто голубая зеркальная дорога, без меры в ширину, без конца в длину, реет и вьётся по зеленому миру. 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39750" y="4005263"/>
            <a:ext cx="77771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/>
              <a:t>Н.В.ГОГОЛЬ «СТРАШНАЯ МЕСТЬ»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755650" y="333375"/>
            <a:ext cx="78486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bg1"/>
                </a:solidFill>
              </a:rPr>
              <a:t>Не успел он докончить последних слов, как все чудища выскалили зубы и подняли такой смех, что у деда на душе захолонуло. „Ладно!“ провизжала одна из ведьм, которую дед почел за старшую над всеми потому, что личина у ней была чуть ли не красивее всех: „Шапку отдадим тебе, только не прежде, пока сыграешь с нами три раза в дурня!“ Что прикажешь делать? Козаку сесть с бабами в дурня! Дед отпирался, отпирался, наконец, сел. Принесли карты, замасленные, какими только у нас поповны гадают про женихов. „Слушай же!“ залаяла ведьма в другой раз: „если хоть раз выиграешь — твоя шапка; когда же все три раза останешься дурнем, то не прогневайся, не только шапки, может, и света более не увидишь!“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755650" y="333375"/>
            <a:ext cx="78486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bg1"/>
                </a:solidFill>
              </a:rPr>
              <a:t>Не успел он докончить последних слов, как все чудища выскалили зубы и подняли такой смех, что у деда на душе захолонуло. „Ладно!“ провизжала одна из ведьм, которую дед почел за старшую над всеми потому, что личина у ней была чуть ли не красивее всех: „Шапку отдадим тебе, только не прежде, пока сыграешь с нами три раза в дурня!“ Что прикажешь делать? Козаку сесть с бабами в дурня! Дед отпирался, отпирался, наконец, сел. Принесли карты, замасленные, какими только у нас поповны гадают про женихов. „Слушай же!“ залаяла ведьма в другой раз: „если хоть раз выиграешь — твоя шапка; когда же все три раза останешься дурнем, то не прогневайся, не только шапки, может, и света более не увидишь!“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684213" y="5445125"/>
            <a:ext cx="7848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chemeClr val="bg1"/>
                </a:solidFill>
              </a:rPr>
              <a:t>Н.В.ГОГОЛЬ «ПРОПАВШАЯ ГРАМОТА»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827088" y="476250"/>
            <a:ext cx="76327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bg1"/>
                </a:solidFill>
              </a:rPr>
              <a:t>Ветер пошел по церкви от слов, и послышался шум, как бы от множества летящих крыл. Он слышал, как бились крыльями в стекла церковных окон и в железные рамы, как царапали с визгом когтями по железу и как несметная сила громила в двери и хотела вломиться. Сильно у него билось во все время сердце; зажмурив глаза, всё читал он заклятья и молитвы. Наконец вдруг что-то засвистало вдали: это был отдаленный крик петуха. Изнуренный философ остановился и отдохнул духом.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11413" y="260350"/>
            <a:ext cx="4941887" cy="6381750"/>
          </a:xfrm>
          <a:prstGeom prst="rect">
            <a:avLst/>
          </a:prstGeom>
          <a:noFill/>
          <a:ln w="76200">
            <a:solidFill>
              <a:srgbClr val="000066"/>
            </a:solidFill>
            <a:miter lim="800000"/>
            <a:headEnd/>
            <a:tailEnd/>
          </a:ln>
          <a:effectLst/>
        </p:spPr>
      </p:pic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288" y="260350"/>
            <a:ext cx="1871662" cy="234950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76375" y="3933825"/>
            <a:ext cx="1601788" cy="2447925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75782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00788" y="188913"/>
            <a:ext cx="1701800" cy="2205037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75783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948488" y="3500438"/>
            <a:ext cx="1890712" cy="2205037"/>
          </a:xfrm>
          <a:prstGeom prst="rect">
            <a:avLst/>
          </a:prstGeom>
          <a:noFill/>
          <a:ln w="76200">
            <a:solidFill>
              <a:schemeClr val="bg2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827088" y="476250"/>
            <a:ext cx="76327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bg1"/>
                </a:solidFill>
              </a:rPr>
              <a:t>Ветер пошел по церкви от слов, и послышался шум, как бы от множества летящих крыл. Он слышал, как бились крыльями в стекла церковных окон и в железные рамы, как царапали с визгом когтями по железу и как несметная сила громила в двери и хотела вломиться. Сильно у него билось во все время сердце; зажмурив глаза, всё читал он заклятья и молитвы. Наконец вдруг что-то засвистало вдали: это был отдаленный крик петуха. Изнуренный философ остановился и отдохнул духом. 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827088" y="4652963"/>
            <a:ext cx="7632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chemeClr val="bg1"/>
                </a:solidFill>
              </a:rPr>
              <a:t>Н.В. ГОГОЛЬ «ВИЙ»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0"/>
            <a:ext cx="8101012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611188" y="333375"/>
            <a:ext cx="813593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r>
              <a:rPr lang="ru-RU" sz="2400" b="1" i="1"/>
              <a:t>Я  как  будто предчувствовал: сегодня мне всю  ночь снились какие-то две  необыкновенные  крысы. Право,  этаких я  никогда  не  видывал:</a:t>
            </a:r>
          </a:p>
          <a:p>
            <a:r>
              <a:rPr lang="ru-RU" sz="2400" b="1" i="1"/>
              <a:t>черные, неестественной величины! пришли, понюхали - и пошли прочь.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0"/>
            <a:ext cx="8101012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539750" y="333375"/>
            <a:ext cx="813593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r>
              <a:rPr lang="ru-RU" sz="2400" b="1" i="1"/>
              <a:t>Я  как  будто предчувствовал: сегодня мне всю  ночь снились какие-то две  необыкновенные  крысы. Право,  этаких я  никогда  не  видывал:</a:t>
            </a:r>
          </a:p>
          <a:p>
            <a:r>
              <a:rPr lang="ru-RU" sz="2400" b="1" i="1"/>
              <a:t>черные, неестественной величины! пришли, понюхали - и пошли прочь.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755650" y="3213100"/>
            <a:ext cx="81359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ru-RU" sz="2800" b="1" i="1"/>
              <a:t>Н.В.ГОГОЛЬ «РЕВИЗОР»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331913" y="908050"/>
            <a:ext cx="6911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827088" y="1125538"/>
            <a:ext cx="7632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395288" y="333375"/>
            <a:ext cx="8208962" cy="15652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bg1"/>
                </a:solidFill>
              </a:rPr>
              <a:t>4 конкурс «БА! ЗНАКОМЫЕ ВСЁ ЛИЦА!»</a:t>
            </a:r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27763" y="2492375"/>
            <a:ext cx="2616200" cy="2636838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4211638" y="1196975"/>
            <a:ext cx="4608512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i="1"/>
              <a:t>Ест за четверых,</a:t>
            </a:r>
          </a:p>
          <a:p>
            <a:r>
              <a:rPr lang="ru-RU" sz="2800" b="1" i="1"/>
              <a:t>Работает за семерых;</a:t>
            </a:r>
          </a:p>
          <a:p>
            <a:r>
              <a:rPr lang="ru-RU" sz="2800" b="1" i="1"/>
              <a:t>До светла всё у него пляшет.</a:t>
            </a:r>
          </a:p>
          <a:p>
            <a:r>
              <a:rPr lang="ru-RU" sz="2800" b="1" i="1"/>
              <a:t>Лошадь запряжет, полосу вспашет,</a:t>
            </a:r>
          </a:p>
          <a:p>
            <a:r>
              <a:rPr lang="ru-RU" sz="2800" b="1" i="1"/>
              <a:t>Печь затопит, всё заготовит, закупит,</a:t>
            </a:r>
          </a:p>
          <a:p>
            <a:r>
              <a:rPr lang="ru-RU" sz="2800" b="1" i="1"/>
              <a:t>Яичко испечёт да сам и облупит.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836613"/>
            <a:ext cx="4081462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4211638" y="1844675"/>
            <a:ext cx="4608512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/>
              <a:t>БАЛДА</a:t>
            </a:r>
          </a:p>
          <a:p>
            <a:pPr algn="ctr"/>
            <a:endParaRPr lang="ru-RU" sz="2800" b="1" i="1"/>
          </a:p>
          <a:p>
            <a:pPr algn="ctr"/>
            <a:r>
              <a:rPr lang="ru-RU" sz="2800" b="1" i="1"/>
              <a:t>А.С.ПУШКИН «СКАЗКА О ПОПЕ И О РАБОТНИКЕ ЕГО БАЛДЕ»</a:t>
            </a: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836613"/>
            <a:ext cx="4081462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80975" y="-196850"/>
            <a:ext cx="9505950" cy="719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4176713" y="549275"/>
            <a:ext cx="4967287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i="1">
                <a:solidFill>
                  <a:schemeClr val="bg1"/>
                </a:solidFill>
              </a:rPr>
              <a:t>Подруга дней моих суровых,</a:t>
            </a:r>
          </a:p>
          <a:p>
            <a:r>
              <a:rPr lang="ru-RU" sz="2400" b="1" i="1">
                <a:solidFill>
                  <a:schemeClr val="bg1"/>
                </a:solidFill>
              </a:rPr>
              <a:t> Голубка дряхлая моя!</a:t>
            </a:r>
          </a:p>
          <a:p>
            <a:r>
              <a:rPr lang="ru-RU" sz="2400" b="1" i="1">
                <a:solidFill>
                  <a:schemeClr val="bg1"/>
                </a:solidFill>
              </a:rPr>
              <a:t> Одна в глуши лесов сосновых</a:t>
            </a:r>
          </a:p>
          <a:p>
            <a:r>
              <a:rPr lang="ru-RU" sz="2400" b="1" i="1">
                <a:solidFill>
                  <a:schemeClr val="bg1"/>
                </a:solidFill>
              </a:rPr>
              <a:t> Давно, давно ты ждешь меня.</a:t>
            </a:r>
          </a:p>
          <a:p>
            <a:r>
              <a:rPr lang="ru-RU" sz="2400" b="1" i="1">
                <a:solidFill>
                  <a:schemeClr val="bg1"/>
                </a:solidFill>
              </a:rPr>
              <a:t> Ты под окном своей светлицы</a:t>
            </a:r>
          </a:p>
          <a:p>
            <a:r>
              <a:rPr lang="ru-RU" sz="2400" b="1" i="1">
                <a:solidFill>
                  <a:schemeClr val="bg1"/>
                </a:solidFill>
              </a:rPr>
              <a:t> Горюешь, будто на часах,</a:t>
            </a:r>
          </a:p>
          <a:p>
            <a:r>
              <a:rPr lang="ru-RU" sz="2400" b="1" i="1">
                <a:solidFill>
                  <a:schemeClr val="bg1"/>
                </a:solidFill>
              </a:rPr>
              <a:t> И медлят поминутно спицы</a:t>
            </a:r>
          </a:p>
          <a:p>
            <a:r>
              <a:rPr lang="ru-RU" sz="2400" b="1" i="1">
                <a:solidFill>
                  <a:schemeClr val="bg1"/>
                </a:solidFill>
              </a:rPr>
              <a:t> В твоих наморщенных руках.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60325"/>
            <a:ext cx="9324975" cy="705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250825" y="333375"/>
            <a:ext cx="86756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chemeClr val="bg1"/>
                </a:solidFill>
              </a:rPr>
              <a:t>НЯНЯ А.С.ПУШКИНА – АРИНА РОДИОНОВНА.</a:t>
            </a:r>
          </a:p>
          <a:p>
            <a:pPr algn="ctr"/>
            <a:r>
              <a:rPr lang="ru-RU" sz="2800" b="1" i="1">
                <a:solidFill>
                  <a:schemeClr val="bg1"/>
                </a:solidFill>
              </a:rPr>
              <a:t>СТИХОТВОРЕНИЕ «НЯНЕ»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836613"/>
            <a:ext cx="4179888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4356100" y="476250"/>
            <a:ext cx="3887788" cy="585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/>
              <a:t>Есть род людей, известных под именем: люди так себе, ни то, ни сё, ни в городе Богдан, ни в селе Селифан, по словам пословицы. Может быть, к ним следует примкнуть этого героя. На взгляд он был человек видный; черты лица его были не лишены приятности, но в эту приятность, казалось, чересчур было передано сахару; в приемах и оборотах его было что-то, заискивающее расположения и знакомства. Он улыбался заманчиво, был белокур, с голубыми глазами. В первую минуту разговора с ним не можешь не сказать: какой приятный и добрый человек!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836613"/>
            <a:ext cx="4179888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3708400" y="1484313"/>
            <a:ext cx="4535488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/>
              <a:t>МАНИЛОВ</a:t>
            </a:r>
          </a:p>
          <a:p>
            <a:pPr algn="ctr">
              <a:spcBef>
                <a:spcPct val="50000"/>
              </a:spcBef>
            </a:pPr>
            <a:r>
              <a:rPr lang="ru-RU" sz="2800" b="1" i="1"/>
              <a:t>Н.В.ГОГОЛЬ «МЁРТВЫЕ ДУШИ»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827088" y="0"/>
            <a:ext cx="730885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bg1"/>
                </a:solidFill>
              </a:rPr>
              <a:t>«КОЛЕСО ИСТОРИИ»</a:t>
            </a:r>
          </a:p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Турнир  среди учащихся  10-х классов, посвящённый литературе </a:t>
            </a:r>
            <a:r>
              <a:rPr lang="en-US" sz="2400" b="1">
                <a:solidFill>
                  <a:schemeClr val="bg1"/>
                </a:solidFill>
              </a:rPr>
              <a:t>XIX </a:t>
            </a:r>
            <a:r>
              <a:rPr lang="ru-RU" sz="2400" b="1">
                <a:solidFill>
                  <a:schemeClr val="bg1"/>
                </a:solidFill>
              </a:rPr>
              <a:t>века                    (1 половина)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3" y="3213100"/>
            <a:ext cx="1601787" cy="2447925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88125" y="1700213"/>
            <a:ext cx="1701800" cy="2205037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53288" y="4652963"/>
            <a:ext cx="1890712" cy="2205037"/>
          </a:xfrm>
          <a:prstGeom prst="rect">
            <a:avLst/>
          </a:prstGeom>
          <a:noFill/>
          <a:ln w="76200">
            <a:solidFill>
              <a:schemeClr val="bg2"/>
            </a:solidFill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79388" y="1916113"/>
            <a:ext cx="1889125" cy="2303462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438400" y="4508500"/>
            <a:ext cx="1763713" cy="234950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79388" y="4508500"/>
            <a:ext cx="1871662" cy="234950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4106" name="fanfar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0" y="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654" fill="hold"/>
                                        <p:tgtEl>
                                          <p:spTgt spid="4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4535488" y="1196975"/>
            <a:ext cx="4608512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    </a:t>
            </a:r>
            <a:r>
              <a:rPr lang="ru-RU" sz="2000" b="1" i="1"/>
              <a:t>Однажды русский генерал</a:t>
            </a:r>
          </a:p>
          <a:p>
            <a:r>
              <a:rPr lang="ru-RU" sz="2000" b="1" i="1"/>
              <a:t>     Из гор к Тифлису проезжал;</a:t>
            </a:r>
          </a:p>
          <a:p>
            <a:r>
              <a:rPr lang="ru-RU" sz="2000" b="1" i="1"/>
              <a:t>     Ребенка пленного он вез.</a:t>
            </a:r>
          </a:p>
          <a:p>
            <a:r>
              <a:rPr lang="ru-RU" sz="2000" b="1" i="1"/>
              <a:t>     Тот занемог, не перенес</a:t>
            </a:r>
          </a:p>
          <a:p>
            <a:r>
              <a:rPr lang="ru-RU" sz="2000" b="1" i="1"/>
              <a:t>     Трудов далекого пути;</a:t>
            </a:r>
          </a:p>
          <a:p>
            <a:r>
              <a:rPr lang="ru-RU" sz="2000" b="1" i="1"/>
              <a:t>     Он был, казалось, лет шести,</a:t>
            </a:r>
          </a:p>
          <a:p>
            <a:r>
              <a:rPr lang="ru-RU" sz="2000" b="1" i="1"/>
              <a:t>     Как серна гор, пуглив и дик</a:t>
            </a:r>
          </a:p>
          <a:p>
            <a:r>
              <a:rPr lang="ru-RU" sz="2000" b="1" i="1"/>
              <a:t>     И слаб и гибок, как тростник.</a:t>
            </a:r>
          </a:p>
          <a:p>
            <a:r>
              <a:rPr lang="ru-RU" sz="2000" b="1" i="1"/>
              <a:t>     Но в нем мучительный недуг</a:t>
            </a:r>
          </a:p>
          <a:p>
            <a:r>
              <a:rPr lang="ru-RU" sz="2000" b="1" i="1"/>
              <a:t>     Развил тогда могучий дух</a:t>
            </a:r>
          </a:p>
          <a:p>
            <a:r>
              <a:rPr lang="ru-RU" sz="2000" b="1" i="1"/>
              <a:t>     Его отцов. Без жалоб он</a:t>
            </a:r>
          </a:p>
          <a:p>
            <a:r>
              <a:rPr lang="ru-RU" sz="2000" b="1" i="1"/>
              <a:t>     Томился, даже слабый стон</a:t>
            </a:r>
          </a:p>
          <a:p>
            <a:r>
              <a:rPr lang="ru-RU" sz="2000" b="1" i="1"/>
              <a:t>     Из детских губ не вылетал,</a:t>
            </a:r>
          </a:p>
          <a:p>
            <a:r>
              <a:rPr lang="ru-RU" sz="2000" b="1" i="1"/>
              <a:t>     Он знаком пищу отвергал</a:t>
            </a:r>
          </a:p>
          <a:p>
            <a:r>
              <a:rPr lang="ru-RU" sz="2000" b="1" i="1"/>
              <a:t>     И тихо, гордо умирал.</a:t>
            </a: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765175"/>
            <a:ext cx="4264025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4356100" y="2276475"/>
            <a:ext cx="46085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/>
              <a:t>    </a:t>
            </a:r>
            <a:r>
              <a:rPr lang="ru-RU" sz="2800" b="1" i="1"/>
              <a:t>МЦЫРИ</a:t>
            </a:r>
          </a:p>
          <a:p>
            <a:pPr algn="ctr"/>
            <a:endParaRPr lang="ru-RU" sz="2800" b="1" i="1"/>
          </a:p>
          <a:p>
            <a:pPr algn="ctr"/>
            <a:r>
              <a:rPr lang="ru-RU" sz="2800" b="1" i="1"/>
              <a:t>М.Ю.ЛЕРМОНТОВ «МЦЫРИ»</a:t>
            </a: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765175"/>
            <a:ext cx="4264025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скалозуб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765175"/>
            <a:ext cx="3656012" cy="5256213"/>
          </a:xfrm>
          <a:prstGeom prst="rect">
            <a:avLst/>
          </a:prstGeom>
          <a:noFill/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4356100" y="2420938"/>
            <a:ext cx="43926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/>
              <a:t>И золотой мешок, и метит в генералы.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скалозуб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765175"/>
            <a:ext cx="3656012" cy="5256213"/>
          </a:xfrm>
          <a:prstGeom prst="rect">
            <a:avLst/>
          </a:prstGeom>
          <a:noFill/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4356100" y="2420938"/>
            <a:ext cx="4392613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/>
              <a:t>ПОЛКОВНИК СКАЛОЗУБ СЕРГЕЙ СЕРГЕЕВИЧ</a:t>
            </a:r>
          </a:p>
          <a:p>
            <a:pPr algn="ctr">
              <a:spcBef>
                <a:spcPct val="50000"/>
              </a:spcBef>
            </a:pPr>
            <a:r>
              <a:rPr lang="ru-RU" sz="2800" b="1" i="1"/>
              <a:t>А.С.ГРИБОЕДОВ «ГОРЕ ОТ УМА»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4751388" y="1989138"/>
            <a:ext cx="4392612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/>
              <a:t>Красавец, в полном цвете лет,</a:t>
            </a:r>
          </a:p>
          <a:p>
            <a:r>
              <a:rPr lang="ru-RU" sz="2000" b="1" i="1"/>
              <a:t>Поклонник Канта и поэт.</a:t>
            </a:r>
          </a:p>
          <a:p>
            <a:r>
              <a:rPr lang="ru-RU" sz="2000" b="1" i="1"/>
              <a:t>Он из Германии туманной</a:t>
            </a:r>
          </a:p>
          <a:p>
            <a:r>
              <a:rPr lang="ru-RU" sz="2000" b="1" i="1"/>
              <a:t>Привёз учёности плоды:</a:t>
            </a:r>
          </a:p>
          <a:p>
            <a:r>
              <a:rPr lang="ru-RU" sz="2000" b="1" i="1"/>
              <a:t>Вольнолюбивые мечты,</a:t>
            </a:r>
          </a:p>
          <a:p>
            <a:r>
              <a:rPr lang="ru-RU" sz="2000" b="1" i="1"/>
              <a:t>Дух пылкий и довольно странный,</a:t>
            </a:r>
          </a:p>
          <a:p>
            <a:r>
              <a:rPr lang="ru-RU" sz="2000" b="1" i="1"/>
              <a:t>Всегда восторженную речь</a:t>
            </a:r>
          </a:p>
          <a:p>
            <a:r>
              <a:rPr lang="ru-RU" sz="2000" b="1" i="1"/>
              <a:t>И кудри чёрные до плеч.</a:t>
            </a: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765175"/>
            <a:ext cx="4030663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4500563" y="2060575"/>
            <a:ext cx="43926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/>
              <a:t>ВЛАДИМИР ЛЕНСКИЙ</a:t>
            </a:r>
          </a:p>
          <a:p>
            <a:pPr algn="ctr"/>
            <a:endParaRPr lang="ru-RU" sz="2800" b="1" i="1"/>
          </a:p>
          <a:p>
            <a:pPr algn="ctr"/>
            <a:r>
              <a:rPr lang="ru-RU" sz="2800" b="1" i="1"/>
              <a:t>А.С.ПУШКИН «ЕВГЕНИЙ ОНЕГИН»</a:t>
            </a: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765175"/>
            <a:ext cx="4030663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5003800" y="908050"/>
            <a:ext cx="3960813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/>
              <a:t>Ей не минуло ещё и семнадцати лет, как во всём почти свете, и по ту сторону Диканьки, и по эту сторону Диканьки, только и речей было, что про неё. Парубки гуртом провозгласили, что лучшей девки и не было ещё никогда и не будет никогда на селе. Она знала и слышала всё, что про неё говорили, и была капризна, как красавица.</a:t>
            </a: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836613"/>
            <a:ext cx="4471988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4859338" y="2060575"/>
            <a:ext cx="3960812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/>
              <a:t>ОКСАНА</a:t>
            </a:r>
          </a:p>
          <a:p>
            <a:pPr algn="ctr">
              <a:spcBef>
                <a:spcPct val="50000"/>
              </a:spcBef>
            </a:pPr>
            <a:r>
              <a:rPr lang="ru-RU" sz="2800" b="1" i="1"/>
              <a:t>Н.В.ГОГОЛЬ «НОЧЬ ПЕРЕД РОЖДЕСТВОМ»</a:t>
            </a: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836613"/>
            <a:ext cx="4471988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620713"/>
            <a:ext cx="4540250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4967288" y="908050"/>
            <a:ext cx="4176712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/>
              <a:t>Вот красавица одна;</a:t>
            </a:r>
          </a:p>
          <a:p>
            <a:r>
              <a:rPr lang="ru-RU" sz="2000" b="1" i="1"/>
              <a:t>     К зеркалу садится;</a:t>
            </a:r>
          </a:p>
          <a:p>
            <a:r>
              <a:rPr lang="ru-RU" sz="2000" b="1" i="1"/>
              <a:t>С тайной робостью она</a:t>
            </a:r>
          </a:p>
          <a:p>
            <a:r>
              <a:rPr lang="ru-RU" sz="2000" b="1" i="1"/>
              <a:t>     В зеркало глядится;</a:t>
            </a:r>
          </a:p>
          <a:p>
            <a:r>
              <a:rPr lang="ru-RU" sz="2000" b="1" i="1"/>
              <a:t>Тёмно в зеркале; кругом</a:t>
            </a:r>
          </a:p>
          <a:p>
            <a:r>
              <a:rPr lang="ru-RU" sz="2000" b="1" i="1"/>
              <a:t>     Мёртвое молчанье;</a:t>
            </a:r>
          </a:p>
          <a:p>
            <a:r>
              <a:rPr lang="ru-RU" sz="2000" b="1" i="1"/>
              <a:t>Свечка трепетным огнем</a:t>
            </a:r>
          </a:p>
          <a:p>
            <a:r>
              <a:rPr lang="ru-RU" sz="2000" b="1" i="1"/>
              <a:t>     Чуть лиёт сиянье...</a:t>
            </a:r>
          </a:p>
          <a:p>
            <a:r>
              <a:rPr lang="ru-RU" sz="2000" b="1" i="1"/>
              <a:t>Робость в ней волнует грудь,</a:t>
            </a:r>
          </a:p>
          <a:p>
            <a:r>
              <a:rPr lang="ru-RU" sz="2000" b="1" i="1"/>
              <a:t>Страшно ей назад взглянуть,</a:t>
            </a:r>
          </a:p>
          <a:p>
            <a:r>
              <a:rPr lang="ru-RU" sz="2000" b="1" i="1"/>
              <a:t>     Страх туманит очи...</a:t>
            </a:r>
          </a:p>
          <a:p>
            <a:r>
              <a:rPr lang="ru-RU" sz="2000" b="1" i="1"/>
              <a:t>С треском пыхнул огонёк,</a:t>
            </a:r>
          </a:p>
          <a:p>
            <a:r>
              <a:rPr lang="ru-RU" sz="2000" b="1" i="1"/>
              <a:t>Крикнул жалобно сверчок,</a:t>
            </a:r>
          </a:p>
          <a:p>
            <a:r>
              <a:rPr lang="ru-RU" sz="2000" b="1" i="1"/>
              <a:t>     Вестник полуночи.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620713"/>
            <a:ext cx="4540250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5219700" y="2276475"/>
            <a:ext cx="35290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/>
              <a:t>СВЕТЛАНА</a:t>
            </a:r>
          </a:p>
          <a:p>
            <a:pPr algn="ctr"/>
            <a:endParaRPr lang="ru-RU" sz="2800" b="1" i="1"/>
          </a:p>
          <a:p>
            <a:pPr algn="ctr"/>
            <a:r>
              <a:rPr lang="ru-RU" sz="2800" b="1" i="1"/>
              <a:t>В.А.ЖУКОВСКИЙ «СВЕТЛАНА»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331913" y="908050"/>
            <a:ext cx="6911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827088" y="1125538"/>
            <a:ext cx="7632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755650" y="765175"/>
            <a:ext cx="8137525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bg1"/>
                </a:solidFill>
              </a:rPr>
              <a:t>1 конкурс -ПРЕДСТАВЛЕНИЕ КОМАНД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4067175" y="692150"/>
            <a:ext cx="4321175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/>
              <a:t>В эпоху,нами  описываемую, ей было 17 лет, и  красота  её  была в полном цвете. Отец любил её до безумия, но обходился с нею со свойственным ему  своенравием, то стараясь угождать малейшим  её  прихотям, то  пугая  её суровым,  а иногда и жестоким  обращением. Она привыкла скрывать от него свои чувства и мысли, ибо никогда не могла знать наверно, каким образом будут они приняты. Она  не имела подруг и выросла  в уединении. Редко  наша  красавица являлась посреди  гостей. Огромная  библиотека, составленная большею частию из сочинений французских писателей 18 века, была отдана  в  её распоряжение.</a:t>
            </a: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908050"/>
            <a:ext cx="381000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4211638" y="2636838"/>
            <a:ext cx="43211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/>
              <a:t>МАРИЯ ТРОЕКУРОВА</a:t>
            </a:r>
          </a:p>
          <a:p>
            <a:pPr algn="ctr"/>
            <a:endParaRPr lang="ru-RU" sz="2800" b="1" i="1"/>
          </a:p>
          <a:p>
            <a:pPr algn="ctr"/>
            <a:r>
              <a:rPr lang="ru-RU" sz="2800" b="1" i="1"/>
              <a:t>А.С.ПУШКИН «ДУБРОВСКИЙ»</a:t>
            </a: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908050"/>
            <a:ext cx="381000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611188" y="4581525"/>
            <a:ext cx="79216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/>
              <a:t>Тут вошла девушка лет осьмнадцати, круглолицая, румяная, с светло-русыми волосами, гладко зачесанными за уши, которые у ней так и горели. С первого взгляда она не очень мне понравилась. Я смотрел на нее с предубеждением: Швабрин описал мне её совершенною дурочкою. </a:t>
            </a: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050" y="260350"/>
            <a:ext cx="5329238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611188" y="4581525"/>
            <a:ext cx="792162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i="1"/>
              <a:t>МАРЬЯ ИВАНОВНА МИРОНОВА</a:t>
            </a:r>
            <a:br>
              <a:rPr lang="ru-RU" sz="2000" b="1" i="1"/>
            </a:br>
            <a:endParaRPr lang="ru-RU" sz="2000" b="1" i="1"/>
          </a:p>
          <a:p>
            <a:pPr algn="ctr">
              <a:spcBef>
                <a:spcPct val="50000"/>
              </a:spcBef>
            </a:pPr>
            <a:r>
              <a:rPr lang="ru-RU" sz="2000" b="1" i="1"/>
              <a:t>А.С.ПУШКИН «КАПИТАНСКАЯ ДОЧКА»</a:t>
            </a:r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050" y="260350"/>
            <a:ext cx="5329238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331913" y="908050"/>
            <a:ext cx="6911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827088" y="1125538"/>
            <a:ext cx="7632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468313" y="404813"/>
            <a:ext cx="82089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bg1"/>
                </a:solidFill>
              </a:rPr>
              <a:t>Вопросы для зрителей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плюшки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88913"/>
            <a:ext cx="4260850" cy="6391275"/>
          </a:xfrm>
          <a:prstGeom prst="rect">
            <a:avLst/>
          </a:prstGeom>
          <a:noFill/>
        </p:spPr>
      </p:pic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4787900" y="0"/>
            <a:ext cx="3960813" cy="668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/>
              <a:t>Не довольствуясь сим, он ходил еще каждый день по улицам своей деревни, заглядывал под мостики, под перекладины, и всё, что ни попадалось ему: старая подошва, бабья тряпка, железный гвоздь, глиняный черепок, -- всё тащил к себе и складывал в кучу в углу комнаты. После него незачем было мести улицу: случилось проезжавшему офицеру потерять шпору, шпора эта мигом отправилась в известную кучу; если баба, как-нибудь зазевавшись у колодца, позабывала ведро, он утаскивал и ведро. В комнате своей он подымал с пола всё, что ни видел: сургучик, лоскуток бумажки, пёрышко, и всё это клал на бюро или на окошко.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плюшки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88913"/>
            <a:ext cx="4260850" cy="6391275"/>
          </a:xfrm>
          <a:prstGeom prst="rect">
            <a:avLst/>
          </a:prstGeom>
          <a:noFill/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5003800" y="2276475"/>
            <a:ext cx="3960813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/>
              <a:t>ПЛЮШКИН</a:t>
            </a:r>
          </a:p>
          <a:p>
            <a:pPr algn="ctr">
              <a:spcBef>
                <a:spcPct val="50000"/>
              </a:spcBef>
            </a:pPr>
            <a:r>
              <a:rPr lang="ru-RU" b="1" i="1"/>
              <a:t>Н.В.ГОГОЛЬ «МЁРТВЫЕ ДУШИ»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404813"/>
            <a:ext cx="3863975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4643438" y="836613"/>
            <a:ext cx="4105275" cy="531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/>
              <a:t>Он был упрям страшно. Это был один из тех характеров, которые могли возникнуть только в тяжелый ХV век на полукочующем углу  Европы,  когда  вся южная первобытная Россия,  оставленная  своими  князьями,  была  опустошена, выжжена дотла неукротимыми набегами монгольских хищников… Он  любил простую жизнь козаков и перессорился с теми из своих товарищей, которые были  наклонны к варшавской стороне, называя их холопьями  польских  панов.  Вечно неугомонный, он считал себя  законным  защитником  православия.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404813"/>
            <a:ext cx="3863975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4643438" y="2276475"/>
            <a:ext cx="4176712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/>
              <a:t>ТАРАС БУЛЬБА</a:t>
            </a:r>
          </a:p>
          <a:p>
            <a:pPr algn="ctr">
              <a:spcBef>
                <a:spcPct val="50000"/>
              </a:spcBef>
            </a:pPr>
            <a:r>
              <a:rPr lang="ru-RU" b="1" i="1"/>
              <a:t>Н.В.ГОГОЛЬ «ТАРАС БУЛЬБА»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печори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620713"/>
            <a:ext cx="4637087" cy="5759450"/>
          </a:xfrm>
          <a:prstGeom prst="rect">
            <a:avLst/>
          </a:prstGeom>
          <a:noFill/>
        </p:spPr>
      </p:pic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5219700" y="174625"/>
            <a:ext cx="3600450" cy="668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/>
              <a:t>Славный был малый, смею вас уверить; только немножко странен. Ведь, например, в дождик, в холод целый день на охоте; все иззябнут, устанут — а ему ничего. А другой раз сидит у себя в комнате, ветер пахнет, уверяет, что простудился; ставнем стукнет, он вздрогнет и побледнеет; а при мне ходил на кабана один на один; бывало, по целым часам слова не добьешься, зато уж иногда как начнёт рассказывать, так животики надорвешь со смеха... Да-с, с большими был странностями, и, должно быть, богатый человек: сколько у него было разных дорогих вещиц!..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331913" y="908050"/>
            <a:ext cx="6911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827088" y="1125538"/>
            <a:ext cx="7632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95288" y="404813"/>
            <a:ext cx="82089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bg1"/>
                </a:solidFill>
              </a:rPr>
              <a:t>2 конкурс РАЗМИНКА «ДА-НЕТКА»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печори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620713"/>
            <a:ext cx="4637087" cy="5759450"/>
          </a:xfrm>
          <a:prstGeom prst="rect">
            <a:avLst/>
          </a:prstGeom>
          <a:noFill/>
        </p:spPr>
      </p:pic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5219700" y="2349500"/>
            <a:ext cx="3673475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/>
              <a:t>ГРИГОРИЙ АЛЕКСАНДРОВИЧ ПЕЧОРИН</a:t>
            </a:r>
          </a:p>
          <a:p>
            <a:pPr algn="ctr">
              <a:spcBef>
                <a:spcPct val="50000"/>
              </a:spcBef>
            </a:pPr>
            <a:r>
              <a:rPr lang="ru-RU" b="1" i="1"/>
              <a:t>М.Ю.ЛЕРМОНТОВ «ГЕРОЙ НАШЕГО ВРЕМЕНИ»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1331913" y="908050"/>
            <a:ext cx="6911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827088" y="1125538"/>
            <a:ext cx="7632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395288" y="404813"/>
            <a:ext cx="82089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bg1"/>
                </a:solidFill>
              </a:rPr>
              <a:t>5 конкурс «ПОТЕРЯШКИ»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323850" y="476250"/>
            <a:ext cx="424815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Пропавший, кавказский, спящий, пиковый, капитанский, страшный, невский, станционный, заколдованный, скупой, сорочинский, мёртвый</a:t>
            </a: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4572000" y="1484313"/>
            <a:ext cx="432117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Дама, душа, место, грамота, дочка, ярмарка, месть, царевна, проспект, рыцарь, смотритель, пленник</a:t>
            </a: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250825" y="4076700"/>
            <a:ext cx="80645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/>
              <a:t>Восстановите из приведенных выше прилагательных и существительных названия произведений русской литературы XIX века. При выполнении задания указывайте сначала название произведения, затем — его автора.</a:t>
            </a:r>
            <a:r>
              <a:rPr lang="ru-RU" b="1" i="1"/>
              <a:t> </a:t>
            </a:r>
          </a:p>
          <a:p>
            <a:pPr>
              <a:spcBef>
                <a:spcPct val="50000"/>
              </a:spcBef>
            </a:pPr>
            <a:r>
              <a:rPr lang="ru-RU" b="1" i="1"/>
              <a:t>Внимание! </a:t>
            </a:r>
            <a:r>
              <a:rPr lang="ru-RU" i="1"/>
              <a:t>Имена существительные и прилагательные даны в начальной форме; при восстановлении названия произведения может требоваться изменение грамматической формы слова.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323850" y="404813"/>
            <a:ext cx="82089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bg1"/>
                </a:solidFill>
              </a:rPr>
              <a:t> вопросы для зрителей «ПОТЕРЯШКИ»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684213" y="981075"/>
            <a:ext cx="75596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buFontTx/>
              <a:buAutoNum type="arabicPeriod"/>
            </a:pPr>
            <a:r>
              <a:rPr lang="ru-RU" sz="2800" i="1"/>
              <a:t>«Дочка-барышня» </a:t>
            </a:r>
          </a:p>
          <a:p>
            <a:pPr marL="342900" indent="-342900" algn="ctr">
              <a:buFontTx/>
              <a:buAutoNum type="arabicPeriod"/>
            </a:pPr>
            <a:r>
              <a:rPr lang="ru-RU" sz="2800" i="1"/>
              <a:t>«Тарас Невский» </a:t>
            </a:r>
          </a:p>
          <a:p>
            <a:pPr marL="342900" indent="-342900" algn="ctr">
              <a:buFontTx/>
              <a:buAutoNum type="arabicPeriod"/>
            </a:pPr>
            <a:r>
              <a:rPr lang="ru-RU" sz="2800" i="1"/>
              <a:t>«Бахчисарайский пленник» </a:t>
            </a:r>
          </a:p>
          <a:p>
            <a:pPr marL="342900" indent="-342900" algn="ctr">
              <a:buFontTx/>
              <a:buAutoNum type="arabicPeriod"/>
            </a:pPr>
            <a:r>
              <a:rPr lang="ru-RU" sz="2800" i="1"/>
              <a:t> «Сказка нашего времени»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2"/>
          <p:cNvSpPr txBox="1">
            <a:spLocks noChangeArrowheads="1"/>
          </p:cNvSpPr>
          <p:nvPr/>
        </p:nvSpPr>
        <p:spPr bwMode="auto">
          <a:xfrm>
            <a:off x="684213" y="981075"/>
            <a:ext cx="75596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buFontTx/>
              <a:buAutoNum type="arabicPeriod"/>
            </a:pPr>
            <a:r>
              <a:rPr lang="ru-RU" sz="2800" i="1"/>
              <a:t>«Дочка-барышня» </a:t>
            </a:r>
          </a:p>
          <a:p>
            <a:pPr marL="342900" indent="-342900" algn="ctr">
              <a:buFontTx/>
              <a:buAutoNum type="arabicPeriod"/>
            </a:pPr>
            <a:r>
              <a:rPr lang="ru-RU" sz="2800" i="1"/>
              <a:t>«Тарас Невский» </a:t>
            </a:r>
          </a:p>
          <a:p>
            <a:pPr marL="342900" indent="-342900" algn="ctr">
              <a:buFontTx/>
              <a:buAutoNum type="arabicPeriod"/>
            </a:pPr>
            <a:r>
              <a:rPr lang="ru-RU" sz="2800" i="1"/>
              <a:t>«Бахчисарайский пленник» </a:t>
            </a:r>
          </a:p>
          <a:p>
            <a:pPr marL="342900" indent="-342900" algn="ctr">
              <a:buFontTx/>
              <a:buAutoNum type="arabicPeriod"/>
            </a:pPr>
            <a:r>
              <a:rPr lang="ru-RU" sz="2800" i="1"/>
              <a:t> «Сказка нашего времени»</a:t>
            </a:r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539750" y="3141663"/>
            <a:ext cx="8135938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i="1"/>
              <a:t>1. «Дочка-барышня» («Капитанская дочка» + «Барышня-крестьянка» А.С.Пушкин)</a:t>
            </a:r>
          </a:p>
          <a:p>
            <a:r>
              <a:rPr lang="ru-RU" sz="2400" b="1" i="1"/>
              <a:t>2. «Тарас Невский» («Тарас Бульба» + «Невский проспект» Н.В.Гоголь)</a:t>
            </a:r>
          </a:p>
          <a:p>
            <a:r>
              <a:rPr lang="ru-RU" sz="2400" b="1" i="1"/>
              <a:t>3. «Бахчисарайский пленник» («Бахчисарайский фонтан» + «Кавказский пленник» А.С.Пушкин)</a:t>
            </a:r>
          </a:p>
          <a:p>
            <a:r>
              <a:rPr lang="ru-RU" sz="2400" b="1" i="1"/>
              <a:t>4. «Сказка нашего времени» («Сказка об Ашик-Керибе» + «Герой нашего времени» М.Ю.Лермонтов)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00975" y="5445125"/>
            <a:ext cx="1343025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476375" y="549275"/>
            <a:ext cx="6983413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/>
              <a:t>«Пропавшая грамота» Н.В.Гоголь</a:t>
            </a:r>
          </a:p>
          <a:p>
            <a:pPr>
              <a:spcBef>
                <a:spcPct val="50000"/>
              </a:spcBef>
            </a:pPr>
            <a:r>
              <a:rPr lang="ru-RU" sz="2000" b="1" i="1"/>
              <a:t>«Страшная месть» Н.В.Гоголь</a:t>
            </a:r>
          </a:p>
          <a:p>
            <a:pPr>
              <a:spcBef>
                <a:spcPct val="50000"/>
              </a:spcBef>
            </a:pPr>
            <a:r>
              <a:rPr lang="ru-RU" sz="2000" b="1" i="1"/>
              <a:t>«Заколдованное место» Н.В.Гоголь</a:t>
            </a:r>
          </a:p>
          <a:p>
            <a:pPr>
              <a:spcBef>
                <a:spcPct val="50000"/>
              </a:spcBef>
            </a:pPr>
            <a:r>
              <a:rPr lang="ru-RU" sz="2000" b="1" i="1"/>
              <a:t>«Сорочинская ярмарка» Н.В.Гоголь</a:t>
            </a:r>
          </a:p>
          <a:p>
            <a:pPr>
              <a:spcBef>
                <a:spcPct val="50000"/>
              </a:spcBef>
            </a:pPr>
            <a:r>
              <a:rPr lang="ru-RU" sz="2000" b="1" i="1"/>
              <a:t>«Невский проспект» Н.В.Гоголь</a:t>
            </a:r>
          </a:p>
          <a:p>
            <a:pPr>
              <a:spcBef>
                <a:spcPct val="50000"/>
              </a:spcBef>
            </a:pPr>
            <a:r>
              <a:rPr lang="ru-RU" sz="2000" b="1" i="1"/>
              <a:t>«Мёртвые души» Н.В.Гоголь</a:t>
            </a:r>
          </a:p>
          <a:p>
            <a:pPr>
              <a:spcBef>
                <a:spcPct val="50000"/>
              </a:spcBef>
            </a:pPr>
            <a:r>
              <a:rPr lang="ru-RU" sz="2000" b="1" i="1"/>
              <a:t>«Скупой рыцарь» А.С.Пушкин</a:t>
            </a:r>
          </a:p>
          <a:p>
            <a:pPr>
              <a:spcBef>
                <a:spcPct val="50000"/>
              </a:spcBef>
            </a:pPr>
            <a:r>
              <a:rPr lang="ru-RU" sz="2000" b="1" i="1"/>
              <a:t>«Станционный смотритель» А.С.Пушкин</a:t>
            </a:r>
          </a:p>
          <a:p>
            <a:pPr>
              <a:spcBef>
                <a:spcPct val="50000"/>
              </a:spcBef>
            </a:pPr>
            <a:r>
              <a:rPr lang="ru-RU" sz="2000" b="1" i="1"/>
              <a:t>«Пиковая дама» А.С.Пушкин</a:t>
            </a:r>
          </a:p>
          <a:p>
            <a:pPr>
              <a:spcBef>
                <a:spcPct val="50000"/>
              </a:spcBef>
            </a:pPr>
            <a:r>
              <a:rPr lang="ru-RU" sz="2000" b="1" i="1"/>
              <a:t>«Капитанская дочка» А.С.Пушкин</a:t>
            </a:r>
          </a:p>
          <a:p>
            <a:pPr>
              <a:spcBef>
                <a:spcPct val="50000"/>
              </a:spcBef>
            </a:pPr>
            <a:r>
              <a:rPr lang="ru-RU" sz="2000" b="1" i="1"/>
              <a:t>«Кавказский пленник» А.С.Пушкин</a:t>
            </a:r>
          </a:p>
          <a:p>
            <a:pPr>
              <a:spcBef>
                <a:spcPct val="50000"/>
              </a:spcBef>
            </a:pPr>
            <a:r>
              <a:rPr lang="ru-RU" sz="2000" b="1" i="1"/>
              <a:t>«Спящая царевна» В.А. Жуковский</a:t>
            </a:r>
          </a:p>
          <a:p>
            <a:pPr>
              <a:spcBef>
                <a:spcPct val="50000"/>
              </a:spcBef>
            </a:pPr>
            <a:endParaRPr lang="ru-RU" sz="2800" b="1" i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250825" y="333375"/>
            <a:ext cx="82089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bg1"/>
                </a:solidFill>
              </a:rPr>
              <a:t>6 конкурс «ДОМАШНЕЕ ЗАДАНИЕ»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250825" y="333375"/>
            <a:ext cx="82089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bg1"/>
                </a:solidFill>
              </a:rPr>
              <a:t>7 конкурс «ЗАМОРОЧКИ ИЗ БОЧКИ»</a:t>
            </a:r>
          </a:p>
        </p:txBody>
      </p:sp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94463" y="4425950"/>
            <a:ext cx="2649537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77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8313" y="4489450"/>
            <a:ext cx="3149600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AutoShape 2"/>
          <p:cNvSpPr>
            <a:spLocks noChangeArrowheads="1"/>
          </p:cNvSpPr>
          <p:nvPr/>
        </p:nvSpPr>
        <p:spPr bwMode="auto">
          <a:xfrm>
            <a:off x="468313" y="404813"/>
            <a:ext cx="2159000" cy="2376487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827088" y="1341438"/>
            <a:ext cx="8651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8000" b="1"/>
              <a:t>1</a:t>
            </a:r>
          </a:p>
        </p:txBody>
      </p:sp>
      <p:pic>
        <p:nvPicPr>
          <p:cNvPr id="2" name="Title 1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2997200"/>
            <a:ext cx="8229600" cy="351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 descr="image016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49001" y="279471"/>
            <a:ext cx="2159139" cy="2689042"/>
          </a:xfrm>
          <a:prstGeom prst="ellipse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18876" y="246508"/>
            <a:ext cx="1723830" cy="2575902"/>
          </a:xfrm>
          <a:prstGeom prst="ellipse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47" name="Я помню чудное мгновенье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733" fill="hold"/>
                                        <p:tgtEl>
                                          <p:spTgt spid="614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4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331913" y="908050"/>
            <a:ext cx="6911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827088" y="1125538"/>
            <a:ext cx="7632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68313" y="404813"/>
            <a:ext cx="82089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bg1"/>
                </a:solidFill>
              </a:rPr>
              <a:t>3 конкурс «КАЖЕТСЯ, МЫ ЭТО ЧИТАЛИ…»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image016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88075" y="574652"/>
            <a:ext cx="2428875" cy="3024187"/>
          </a:xfrm>
          <a:prstGeom prst="ellipse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3429000"/>
            <a:ext cx="2152650" cy="3218212"/>
          </a:xfrm>
          <a:prstGeom prst="ellipse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14" descr="керн">
            <a:hlinkClick r:id="rId5" action="ppaction://hlinkpres?slideindex=3&amp;slidetitle=Слайд 3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428860" y="785794"/>
            <a:ext cx="4500594" cy="485778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428860" y="5458968"/>
            <a:ext cx="5400684" cy="1399032"/>
          </a:xfrm>
          <a:prstGeom prst="rect">
            <a:avLst/>
          </a:prstGeom>
        </p:spPr>
        <p:txBody>
          <a:bodyPr anchor="ctr">
            <a:scene3d>
              <a:camera prst="perspectiveRelaxedModerately">
                <a:rot lat="19800000" lon="0" rev="0"/>
              </a:camera>
              <a:lightRig rig="threePt" dir="t"/>
            </a:scene3d>
            <a:sp3d extrusionH="57150" prstMaterial="dkEdge">
              <a:bevelT w="38100" h="38100"/>
              <a:bevelB w="82550" h="38100" prst="coolSlant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ln>
                  <a:gradFill>
                    <a:gsLst>
                      <a:gs pos="0">
                        <a:srgbClr val="B83D68">
                          <a:lumMod val="50000"/>
                        </a:srgbClr>
                      </a:gs>
                      <a:gs pos="50000">
                        <a:srgbClr val="B83D68">
                          <a:tint val="44500"/>
                          <a:satMod val="160000"/>
                        </a:srgbClr>
                      </a:gs>
                      <a:gs pos="100000">
                        <a:srgbClr val="B83D68">
                          <a:tint val="23500"/>
                          <a:satMod val="160000"/>
                        </a:srgbClr>
                      </a:gs>
                    </a:gsLst>
                    <a:lin ang="5400000" scaled="0"/>
                  </a:gradFill>
                </a:ln>
                <a:solidFill>
                  <a:srgbClr val="F4E7ED">
                    <a:lumMod val="10000"/>
                  </a:srgbClr>
                </a:solidFill>
                <a:effectLst>
                  <a:outerShdw blurRad="241300" dist="38100" dir="5400000" rotWithShape="0">
                    <a:srgbClr val="F4E7ED">
                      <a:lumMod val="10000"/>
                      <a:alpha val="30000"/>
                    </a:srgbClr>
                  </a:outerShdw>
                </a:effectLst>
                <a:latin typeface="Segoe Script"/>
              </a:rPr>
              <a:t>Анна Петровна Керн</a:t>
            </a:r>
          </a:p>
        </p:txBody>
      </p:sp>
      <p:sp>
        <p:nvSpPr>
          <p:cNvPr id="62470" name="AutoShape 6"/>
          <p:cNvSpPr>
            <a:spLocks noChangeArrowheads="1"/>
          </p:cNvSpPr>
          <p:nvPr/>
        </p:nvSpPr>
        <p:spPr bwMode="auto">
          <a:xfrm>
            <a:off x="468313" y="404813"/>
            <a:ext cx="2159000" cy="2376487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827088" y="1341438"/>
            <a:ext cx="8651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8000" b="1"/>
              <a:t>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/>
          <p:cNvSpPr>
            <a:spLocks noChangeArrowheads="1"/>
          </p:cNvSpPr>
          <p:nvPr/>
        </p:nvSpPr>
        <p:spPr bwMode="auto">
          <a:xfrm>
            <a:off x="468313" y="404813"/>
            <a:ext cx="2159000" cy="2376487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827088" y="1341438"/>
            <a:ext cx="8651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8000" b="1"/>
              <a:t>2</a:t>
            </a:r>
          </a:p>
        </p:txBody>
      </p:sp>
      <p:pic>
        <p:nvPicPr>
          <p:cNvPr id="6451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3284538"/>
            <a:ext cx="355600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свиридов. вальс.mp3">
            <a:hlinkClick r:id="" action="ppaction://media"/>
          </p:cNvPr>
          <p:cNvPicPr>
            <a:picLocks noRot="1" noChangeAspect="1" noChangeArrowheads="1"/>
          </p:cNvPicPr>
          <p:nvPr>
            <p:ph/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0"/>
            <a:ext cx="304800" cy="304800"/>
          </a:xfrm>
          <a:ln/>
        </p:spPr>
      </p:pic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4140200" y="2060575"/>
            <a:ext cx="4319588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FF3300"/>
                </a:solidFill>
              </a:rPr>
              <a:t>Этот композитор написал несколько вальсов к повести повести А.С.Пушкина «Метель»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264" fill="hold"/>
                                        <p:tgtEl>
                                          <p:spTgt spid="645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517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image016[1]">
            <a:hlinkClick r:id="rId3" action="ppaction://hlinkpres?slideindex=3&amp;slidetitle=Слайд 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75" y="3571875"/>
            <a:ext cx="2428875" cy="3024188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65540" name="AutoShape 4"/>
          <p:cNvSpPr>
            <a:spLocks noChangeArrowheads="1"/>
          </p:cNvSpPr>
          <p:nvPr/>
        </p:nvSpPr>
        <p:spPr bwMode="auto">
          <a:xfrm>
            <a:off x="468313" y="404813"/>
            <a:ext cx="2159000" cy="2376487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827088" y="1341438"/>
            <a:ext cx="8651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8000" b="1"/>
              <a:t>2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2843213" y="5084763"/>
            <a:ext cx="59769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solidFill>
                  <a:srgbClr val="990000"/>
                </a:solidFill>
              </a:rPr>
              <a:t>Русский композитор, пианист –</a:t>
            </a:r>
            <a:r>
              <a:rPr lang="ru-RU" sz="2800" b="1" i="1">
                <a:solidFill>
                  <a:srgbClr val="993300"/>
                </a:solidFill>
              </a:rPr>
              <a:t> </a:t>
            </a:r>
            <a:r>
              <a:rPr lang="ru-RU" sz="2800" b="1" i="1">
                <a:solidFill>
                  <a:srgbClr val="990000"/>
                </a:solidFill>
              </a:rPr>
              <a:t>ГЕОРГИЙ СВИРИДОВ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24525" y="1052513"/>
            <a:ext cx="2957513" cy="3313112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AutoShape 2"/>
          <p:cNvSpPr>
            <a:spLocks noChangeArrowheads="1"/>
          </p:cNvSpPr>
          <p:nvPr/>
        </p:nvSpPr>
        <p:spPr bwMode="auto">
          <a:xfrm>
            <a:off x="468313" y="404813"/>
            <a:ext cx="2159000" cy="2376487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827088" y="1341438"/>
            <a:ext cx="8651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8000" b="1"/>
              <a:t>3</a:t>
            </a:r>
          </a:p>
        </p:txBody>
      </p:sp>
      <p:pic>
        <p:nvPicPr>
          <p:cNvPr id="66564" name="Picture 4" descr="1227 copy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80975" y="2636838"/>
            <a:ext cx="5040313" cy="4060825"/>
          </a:xfrm>
          <a:prstGeom prst="rect">
            <a:avLst/>
          </a:prstGeom>
          <a:noFill/>
        </p:spPr>
      </p:pic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4643438" y="1052513"/>
            <a:ext cx="4176712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>
                <a:solidFill>
                  <a:srgbClr val="FF3300"/>
                </a:solidFill>
              </a:rPr>
              <a:t>В середине </a:t>
            </a:r>
            <a:r>
              <a:rPr lang="en-US" sz="2000" b="1" i="1">
                <a:solidFill>
                  <a:srgbClr val="FF3300"/>
                </a:solidFill>
              </a:rPr>
              <a:t>XX </a:t>
            </a:r>
            <a:r>
              <a:rPr lang="ru-RU" sz="2000" b="1" i="1">
                <a:solidFill>
                  <a:srgbClr val="FF3300"/>
                </a:solidFill>
              </a:rPr>
              <a:t>века первый космонавт Ю.А.Гагарин назвал этого человека  единственным  «космическим поэтом», потому что он первым увидел Землю из безвоздушного пространства: «В небесах торжественно и чудно / Спит Земля в сиянье голубом». Как такое можно было написать в 19 веке, если только в 20-м подобными откровениями смогли поделиться первые астронавты? О каком поэте идёт речь?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freedoc_ru_293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7587" name="Picture 3" descr="Портрет на 1 слайд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64163" y="2492375"/>
            <a:ext cx="3554412" cy="4132263"/>
          </a:xfrm>
          <a:prstGeom prst="rect">
            <a:avLst/>
          </a:prstGeom>
          <a:noFill/>
        </p:spPr>
      </p:pic>
      <p:pic>
        <p:nvPicPr>
          <p:cNvPr id="67588" name="Picture 4" descr="1227 copy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180975" y="2636838"/>
            <a:ext cx="5040313" cy="4060825"/>
          </a:xfrm>
          <a:prstGeom prst="rect">
            <a:avLst/>
          </a:prstGeom>
          <a:noFill/>
        </p:spPr>
      </p:pic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539750" y="604838"/>
            <a:ext cx="80581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40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rush Script MT" pitchFamily="66" charset="0"/>
              </a:rPr>
              <a:t>В небесах торжественно и чудно!</a:t>
            </a:r>
          </a:p>
          <a:p>
            <a:pPr algn="ctr"/>
            <a:r>
              <a:rPr lang="ru-RU" sz="40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rush Script MT" pitchFamily="66" charset="0"/>
              </a:rPr>
              <a:t>Спит земля в сиянье голубом…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5292725" y="2205038"/>
            <a:ext cx="34559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solidFill>
                  <a:schemeClr val="bg1"/>
                </a:solidFill>
              </a:rPr>
              <a:t>М.Ю.Лермонтов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827088" y="1341438"/>
            <a:ext cx="8651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8000" b="1"/>
              <a:t>4</a:t>
            </a:r>
          </a:p>
        </p:txBody>
      </p:sp>
      <p:pic>
        <p:nvPicPr>
          <p:cNvPr id="68611" name="Капитанская дочка.wmv">
            <a:hlinkClick r:id="" action="ppaction://media"/>
          </p:cNvPr>
          <p:cNvPicPr>
            <a:picLocks noRot="1" noChangeAspect="1" noChangeArrowheads="1"/>
          </p:cNvPicPr>
          <p:nvPr>
            <p:ph/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1196975"/>
            <a:ext cx="9144000" cy="4400550"/>
          </a:xfrm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760" fill="hold"/>
                                        <p:tgtEl>
                                          <p:spTgt spid="686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86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86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86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1"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7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9634" name="AutoShape 2"/>
          <p:cNvSpPr>
            <a:spLocks noChangeArrowheads="1"/>
          </p:cNvSpPr>
          <p:nvPr/>
        </p:nvSpPr>
        <p:spPr bwMode="auto">
          <a:xfrm>
            <a:off x="179388" y="188913"/>
            <a:ext cx="2159000" cy="2376487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611188" y="1052513"/>
            <a:ext cx="8651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8000" b="1"/>
              <a:t>5</a:t>
            </a: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468313" y="4724400"/>
            <a:ext cx="820737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>
                <a:solidFill>
                  <a:schemeClr val="bg1"/>
                </a:solidFill>
              </a:rPr>
              <a:t>Это произведение посвящено очень важному событию в жизни России. Оно было написано в год 25-летнего юбилея этого исторического факта. О каком произведении идет речь? Кто его автор?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0899" name="AutoShape 3"/>
          <p:cNvSpPr>
            <a:spLocks noChangeArrowheads="1"/>
          </p:cNvSpPr>
          <p:nvPr/>
        </p:nvSpPr>
        <p:spPr bwMode="auto">
          <a:xfrm>
            <a:off x="179388" y="188913"/>
            <a:ext cx="2159000" cy="2376487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611188" y="1052513"/>
            <a:ext cx="8651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8000" b="1"/>
              <a:t>5</a:t>
            </a: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539750" y="5373688"/>
            <a:ext cx="8207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>
                <a:solidFill>
                  <a:schemeClr val="bg1"/>
                </a:solidFill>
              </a:rPr>
              <a:t>М.Ю.Лермонтов «Бородино»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AutoShape 2"/>
          <p:cNvSpPr>
            <a:spLocks noChangeArrowheads="1"/>
          </p:cNvSpPr>
          <p:nvPr/>
        </p:nvSpPr>
        <p:spPr bwMode="auto">
          <a:xfrm>
            <a:off x="468313" y="404813"/>
            <a:ext cx="2159000" cy="2376487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827088" y="1341438"/>
            <a:ext cx="8651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8000" b="1"/>
              <a:t>6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250825" y="3068638"/>
            <a:ext cx="36734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>
                <a:solidFill>
                  <a:srgbClr val="FF3300"/>
                </a:solidFill>
              </a:rPr>
              <a:t>В день окончания Пушкиным поэмы «Руслан и Людмила» ему пришла посылка, а в ней портрет с надписью: «Победителю-ученику от побежденного учителя». Чей это был портрет? </a:t>
            </a:r>
          </a:p>
        </p:txBody>
      </p:sp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95738" y="333375"/>
            <a:ext cx="4933950" cy="621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AutoShape 2"/>
          <p:cNvSpPr>
            <a:spLocks noChangeArrowheads="1"/>
          </p:cNvSpPr>
          <p:nvPr/>
        </p:nvSpPr>
        <p:spPr bwMode="auto">
          <a:xfrm>
            <a:off x="468313" y="404813"/>
            <a:ext cx="2159000" cy="2376487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827088" y="1341438"/>
            <a:ext cx="8651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8000" b="1"/>
              <a:t>6</a:t>
            </a: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250825" y="3068638"/>
            <a:ext cx="36734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>
                <a:solidFill>
                  <a:srgbClr val="FF3300"/>
                </a:solidFill>
              </a:rPr>
              <a:t>В день окончания Пушкиным поэмы «Руслан и Людмила» ему пришла посылка, а в ней портрет с надписью: «Победителю-ученику от побежденного учителя». Чей это был портрет? </a:t>
            </a:r>
          </a:p>
        </p:txBody>
      </p:sp>
      <p:pic>
        <p:nvPicPr>
          <p:cNvPr id="81925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95738" y="333375"/>
            <a:ext cx="4933950" cy="621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4500563" y="692150"/>
            <a:ext cx="4248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i="1">
                <a:solidFill>
                  <a:srgbClr val="FF3300"/>
                </a:solidFill>
              </a:rPr>
              <a:t>В.А.Жуковский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23850" y="333375"/>
            <a:ext cx="849788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/>
              <a:t>Лошади стали у почтового домика. Вошед в комнату, я тотчас узнал картинки, изображающие историю блудного сына; стол и кровать стояли на прежних местах; но на окнах уже не было цветов, и все кругом показывало ветхость и небрежение.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468313" y="260350"/>
            <a:ext cx="8208962" cy="411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bg1"/>
                </a:solidFill>
              </a:rPr>
              <a:t>8 конкурс </a:t>
            </a:r>
          </a:p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bg1"/>
                </a:solidFill>
              </a:rPr>
              <a:t>«ПРЕКРАСНАЯ СТРАНА ЛЮБОВЬ, ВЕДЬ ТОЛЬКО В НЕЙ БЫВАЕТ СЧАСТЬЕ»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Герой нашего времени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836613"/>
            <a:ext cx="9144000" cy="51276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880" fill="hold"/>
                                        <p:tgtEl>
                                          <p:spTgt spid="727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270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27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27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706"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Барышня-крестьянка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200" fill="hold"/>
                                        <p:tgtEl>
                                          <p:spTgt spid="737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373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37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37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730"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Метель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96975"/>
            <a:ext cx="9144000" cy="44640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600" fill="hold"/>
                                        <p:tgtEl>
                                          <p:spTgt spid="747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475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47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47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54"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6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7044" name="Picture 4" descr="онегин и татьян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333375"/>
            <a:ext cx="4306887" cy="5761038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7045" name="Picture 5" descr="онегин и татьяна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333375"/>
            <a:ext cx="4338637" cy="575945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468313" y="260350"/>
            <a:ext cx="82089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bg1"/>
                </a:solidFill>
              </a:rPr>
              <a:t>9 конкурс – конкурс КАПИТАНОВ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8069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333375"/>
            <a:ext cx="4140200" cy="5040313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88070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188" y="1268413"/>
            <a:ext cx="3054350" cy="5329237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827088" y="0"/>
            <a:ext cx="730885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>
                <a:solidFill>
                  <a:schemeClr val="bg1"/>
                </a:solidFill>
              </a:rPr>
              <a:t>«КОЛЕСО ИСТОРИИ»</a:t>
            </a:r>
          </a:p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Турнир  среди учащихся  10-х классов, посвящённый литературе </a:t>
            </a:r>
            <a:r>
              <a:rPr lang="en-US" sz="2400" b="1">
                <a:solidFill>
                  <a:schemeClr val="bg1"/>
                </a:solidFill>
              </a:rPr>
              <a:t>XIX </a:t>
            </a:r>
            <a:r>
              <a:rPr lang="ru-RU" sz="2400" b="1">
                <a:solidFill>
                  <a:schemeClr val="bg1"/>
                </a:solidFill>
              </a:rPr>
              <a:t>века                    (1 половина)</a:t>
            </a:r>
          </a:p>
        </p:txBody>
      </p:sp>
      <p:pic>
        <p:nvPicPr>
          <p:cNvPr id="8602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3" y="3213100"/>
            <a:ext cx="1601787" cy="2447925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86021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88125" y="1700213"/>
            <a:ext cx="1701800" cy="2205037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86022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53288" y="4652963"/>
            <a:ext cx="1890712" cy="2205037"/>
          </a:xfrm>
          <a:prstGeom prst="rect">
            <a:avLst/>
          </a:prstGeom>
          <a:noFill/>
          <a:ln w="76200">
            <a:solidFill>
              <a:schemeClr val="bg2"/>
            </a:solidFill>
            <a:miter lim="800000"/>
            <a:headEnd/>
            <a:tailEnd/>
          </a:ln>
          <a:effectLst/>
        </p:spPr>
      </p:pic>
      <p:pic>
        <p:nvPicPr>
          <p:cNvPr id="86023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79388" y="1916113"/>
            <a:ext cx="1889125" cy="2303462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86024" name="Picture 8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438400" y="4508500"/>
            <a:ext cx="1763713" cy="234950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86025" name="Picture 9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79388" y="4508500"/>
            <a:ext cx="1871662" cy="234950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86026" name="вальс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0" y="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410" fill="hold"/>
                                        <p:tgtEl>
                                          <p:spTgt spid="860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026"/>
                </p:tgtEl>
              </p:cMediaNode>
            </p:audio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1146" name="fanfar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304800" cy="304800"/>
          </a:xfrm>
          <a:prstGeom prst="rect">
            <a:avLst/>
          </a:prstGeom>
          <a:noFill/>
        </p:spPr>
      </p:pic>
      <p:sp>
        <p:nvSpPr>
          <p:cNvPr id="91147" name="Text Box 11"/>
          <p:cNvSpPr txBox="1">
            <a:spLocks noChangeArrowheads="1"/>
          </p:cNvSpPr>
          <p:nvPr/>
        </p:nvSpPr>
        <p:spPr bwMode="auto">
          <a:xfrm>
            <a:off x="1187450" y="476250"/>
            <a:ext cx="6913563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b="1" i="1">
                <a:solidFill>
                  <a:schemeClr val="bg1"/>
                </a:solidFill>
                <a:latin typeface="Algerian" pitchFamily="82" charset="0"/>
              </a:rPr>
              <a:t>МОЛОДЦЫ!!!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654" fill="hold"/>
                                        <p:tgtEl>
                                          <p:spTgt spid="911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146"/>
                </p:tgtEl>
              </p:cMediaNode>
            </p:audio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179388" y="333375"/>
            <a:ext cx="403225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Читайте, мальчишки!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 Девчонки, читайте!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 Любимые книжки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 Ищите на сайте!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 В метро, в электричке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 И автомобиле,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 В гостях или дома,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 На даче, на вилле –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 Читайте, девчонки!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 Читайте, мальчишки!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 Плохому не учат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 Любимые книжки!</a:t>
            </a:r>
          </a:p>
        </p:txBody>
      </p:sp>
      <p:sp>
        <p:nvSpPr>
          <p:cNvPr id="90118" name="Text Box 6"/>
          <p:cNvSpPr txBox="1">
            <a:spLocks noChangeArrowheads="1"/>
          </p:cNvSpPr>
          <p:nvPr/>
        </p:nvSpPr>
        <p:spPr bwMode="auto">
          <a:xfrm>
            <a:off x="5580063" y="188913"/>
            <a:ext cx="37084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Не всё в этом мире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Легко нам даётся,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И всё же упорный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И мудрый –   добьётся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Того, к чему доброе 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Сердце стремится: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Он клетку откроет,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Где птица томится!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И каждый из нас 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Облегчённо вздохнёт,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Поверив, что мудрое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Время – придёт!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И мудрое, новое</a:t>
            </a:r>
          </a:p>
          <a:p>
            <a:r>
              <a:rPr lang="ru-RU" sz="2000" b="1" i="1">
                <a:solidFill>
                  <a:schemeClr val="bg1"/>
                </a:solidFill>
                <a:latin typeface="Verdana" pitchFamily="34" charset="0"/>
              </a:rPr>
              <a:t>Время – придёт!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23850" y="333375"/>
            <a:ext cx="849788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/>
              <a:t>Лошади стали у почтового домика. Вошед в комнату, я тотчас узнал картинки, изображающие историю блудного сына; стол и кровать стояли на прежних местах; но на окнах уже не было цветов, и все кругом показывало ветхость и небрежение. 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23850" y="5876925"/>
            <a:ext cx="8497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/>
              <a:t>А.С.ПУШКИН «СТАНЦИОННЫЙ СМОТРИТЕЛЬ»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95288" y="4076700"/>
            <a:ext cx="82804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/>
              <a:t>Но едва Владимир выехал за околицу в поле, как поднялся ветер и сделалась такая метель, что он ничего не взвидел. В одну минуту дорогу занесло; окрестность исчезла во мгле мутной и желтоватой, сквозь которую летели белые хлопья снегу; небо слилося с землею. Владимир очутился в поле и напрасно хотел снова попасть на дорогу; лошадь ступала наудачу и поминутно то взъезжала на сугроб, то проваливалась в яму; сани поминутно опрокидывались.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2955</Words>
  <Application>Microsoft Office PowerPoint</Application>
  <PresentationFormat>Экран (4:3)</PresentationFormat>
  <Paragraphs>261</Paragraphs>
  <Slides>79</Slides>
  <Notes>1</Notes>
  <HiddenSlides>0</HiddenSlides>
  <MMClips>10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79</vt:i4>
      </vt:variant>
      <vt:variant>
        <vt:lpstr>Произвольные показы</vt:lpstr>
      </vt:variant>
      <vt:variant>
        <vt:i4>2</vt:i4>
      </vt:variant>
    </vt:vector>
  </HeadingPairs>
  <TitlesOfParts>
    <vt:vector size="87" baseType="lpstr">
      <vt:lpstr>Arial</vt:lpstr>
      <vt:lpstr>Brush Script MT</vt:lpstr>
      <vt:lpstr>Algerian</vt:lpstr>
      <vt:lpstr>Verdana</vt:lpstr>
      <vt:lpstr>Calibri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Произвольный показ 1</vt:lpstr>
      <vt:lpstr>Произвольный показ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Гречихина Светлана Леонидовна</dc:creator>
  <cp:lastModifiedBy>re</cp:lastModifiedBy>
  <cp:revision>26</cp:revision>
  <dcterms:created xsi:type="dcterms:W3CDTF">2012-02-05T22:17:24Z</dcterms:created>
  <dcterms:modified xsi:type="dcterms:W3CDTF">2013-12-15T18:50:19Z</dcterms:modified>
</cp:coreProperties>
</file>