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2" r:id="rId1"/>
  </p:sldMasterIdLst>
  <p:notesMasterIdLst>
    <p:notesMasterId r:id="rId25"/>
  </p:notesMasterIdLst>
  <p:sldIdLst>
    <p:sldId id="256" r:id="rId2"/>
    <p:sldId id="304" r:id="rId3"/>
    <p:sldId id="322" r:id="rId4"/>
    <p:sldId id="324" r:id="rId5"/>
    <p:sldId id="319" r:id="rId6"/>
    <p:sldId id="310" r:id="rId7"/>
    <p:sldId id="314" r:id="rId8"/>
    <p:sldId id="320" r:id="rId9"/>
    <p:sldId id="339" r:id="rId10"/>
    <p:sldId id="332" r:id="rId11"/>
    <p:sldId id="333" r:id="rId12"/>
    <p:sldId id="334" r:id="rId13"/>
    <p:sldId id="336" r:id="rId14"/>
    <p:sldId id="321" r:id="rId15"/>
    <p:sldId id="330" r:id="rId16"/>
    <p:sldId id="313" r:id="rId17"/>
    <p:sldId id="340" r:id="rId18"/>
    <p:sldId id="315" r:id="rId19"/>
    <p:sldId id="316" r:id="rId20"/>
    <p:sldId id="317" r:id="rId21"/>
    <p:sldId id="331" r:id="rId22"/>
    <p:sldId id="318" r:id="rId23"/>
    <p:sldId id="337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CCFF"/>
    <a:srgbClr val="00FFFF"/>
    <a:srgbClr val="CCECFF"/>
    <a:srgbClr val="663300"/>
    <a:srgbClr val="FF9900"/>
    <a:srgbClr val="FFFFFF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87" autoAdjust="0"/>
    <p:restoredTop sz="94660"/>
  </p:normalViewPr>
  <p:slideViewPr>
    <p:cSldViewPr>
      <p:cViewPr varScale="1">
        <p:scale>
          <a:sx n="102" d="100"/>
          <a:sy n="102" d="100"/>
        </p:scale>
        <p:origin x="-96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24AD14C-25E9-480C-A898-D841C7AF301D}" type="datetimeFigureOut">
              <a:rPr lang="ru-RU"/>
              <a:pPr>
                <a:defRPr/>
              </a:pPr>
              <a:t>08.11.2013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8CE5201-EEDE-4561-A4DB-CC7C6F331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22C4809-9474-4907-A9D4-7D974CB2DEC9}" type="slidenum">
              <a:rPr lang="ru-RU" sz="1200">
                <a:cs typeface="Arial" charset="0"/>
              </a:rPr>
              <a:pPr algn="r"/>
              <a:t>9</a:t>
            </a:fld>
            <a:endParaRPr lang="ru-RU" sz="1200">
              <a:cs typeface="Arial" charset="0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>
            <a:spLocks noChangeAspect="1" noEditPoints="1"/>
          </p:cNvSpPr>
          <p:nvPr/>
        </p:nvSpPr>
        <p:spPr bwMode="auto">
          <a:xfrm>
            <a:off x="838200" y="1762125"/>
            <a:ext cx="2522538" cy="5095875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7"/>
          <p:cNvSpPr>
            <a:spLocks noChangeAspect="1" noEditPoints="1"/>
          </p:cNvSpPr>
          <p:nvPr/>
        </p:nvSpPr>
        <p:spPr bwMode="auto">
          <a:xfrm>
            <a:off x="838200" y="1762125"/>
            <a:ext cx="2522538" cy="5095875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7"/>
          <p:cNvSpPr>
            <a:spLocks noChangeAspect="1" noEditPoints="1"/>
          </p:cNvSpPr>
          <p:nvPr/>
        </p:nvSpPr>
        <p:spPr bwMode="auto">
          <a:xfrm>
            <a:off x="838200" y="1762125"/>
            <a:ext cx="2522538" cy="5095875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/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7F33E788-9CEA-48CE-971F-1766A77B426E}" type="datetimeFigureOut">
              <a:rPr lang="ru-RU"/>
              <a:pPr>
                <a:defRPr/>
              </a:pPr>
              <a:t>08.11.2013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E55BC-F6BE-4437-82C7-62269DC55F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97854-F07A-4719-8DCE-C4DB86CAC75E}" type="datetimeFigureOut">
              <a:rPr lang="ru-RU"/>
              <a:pPr>
                <a:defRPr/>
              </a:pPr>
              <a:t>08.11.2013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16ED3-489D-49C7-B628-18E2E3903F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86F75-6333-4706-90E9-64256985DE2A}" type="datetimeFigureOut">
              <a:rPr lang="ru-RU"/>
              <a:pPr>
                <a:defRPr/>
              </a:pPr>
              <a:t>08.11.2013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7959-3FC6-4858-A4E3-A7F14C8B4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 noChangeAspect="1" noEditPoints="1"/>
          </p:cNvSpPr>
          <p:nvPr/>
        </p:nvSpPr>
        <p:spPr bwMode="auto">
          <a:xfrm>
            <a:off x="5489575" y="0"/>
            <a:ext cx="3394075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B5337-1EA2-4EB9-834E-DCFEA634F206}" type="datetimeFigureOut">
              <a:rPr lang="ru-RU"/>
              <a:pPr>
                <a:defRPr/>
              </a:pPr>
              <a:t>08.11.2013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20E70-C832-4244-A502-9AEFE3727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>
            <a:spLocks noChangeAspect="1" noEditPoints="1"/>
          </p:cNvSpPr>
          <p:nvPr/>
        </p:nvSpPr>
        <p:spPr bwMode="auto">
          <a:xfrm>
            <a:off x="34925" y="136525"/>
            <a:ext cx="3325813" cy="6721475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/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0FDB7D1-F5C2-43BE-989D-D89F4C49E366}" type="datetimeFigureOut">
              <a:rPr lang="ru-RU"/>
              <a:pPr>
                <a:defRPr/>
              </a:pPr>
              <a:t>08.11.2013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94E43-0076-4B55-A992-5932ACE59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E288D-65BA-46B8-9B0B-64C3ACF021B2}" type="datetimeFigureOut">
              <a:rPr lang="ru-RU"/>
              <a:pPr>
                <a:defRPr/>
              </a:pPr>
              <a:t>08.11.2013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CFC7B-B07C-4518-9A8F-4CF417860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/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/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3C1B5-1707-44D9-B2C1-61BCD8C9C1F1}" type="datetimeFigureOut">
              <a:rPr lang="ru-RU"/>
              <a:pPr>
                <a:defRPr/>
              </a:pPr>
              <a:t>08.11.2013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C28B1-EF7F-4298-A766-A86B4F95C6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F514-385A-4783-8B30-94426ADDC50F}" type="datetimeFigureOut">
              <a:rPr lang="ru-RU"/>
              <a:pPr>
                <a:defRPr/>
              </a:pPr>
              <a:t>08.11.2013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F08B3-6A2A-4021-98CA-7E6C170DFB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F21D4-F72B-49DC-8BB5-0995BA852137}" type="datetimeFigureOut">
              <a:rPr lang="ru-RU"/>
              <a:pPr>
                <a:defRPr/>
              </a:pPr>
              <a:t>08.11.2013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A88D3-5839-489D-BE5F-2B80996468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/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BF84A91E-0B3A-4CA5-8FAE-6B751D9A2477}" type="datetimeFigureOut">
              <a:rPr lang="ru-RU"/>
              <a:pPr>
                <a:defRPr/>
              </a:pPr>
              <a:t>08.11.2013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61756-4F1D-4EA8-B8C8-C78552ED0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97019E1F-A4BE-48AC-BCD2-741EDC5D1673}" type="datetimeFigureOut">
              <a:rPr lang="ru-RU"/>
              <a:pPr>
                <a:defRPr/>
              </a:pPr>
              <a:t>08.11.2013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B4B85-42B6-4EB1-B208-669EFDC404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76225" y="228600"/>
            <a:ext cx="85915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50" b="1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778F4B36-4897-4DFD-855C-A1B5709583BF}" type="datetimeFigureOut">
              <a:rPr lang="ru-RU"/>
              <a:pPr>
                <a:defRPr/>
              </a:pPr>
              <a:t>08.11.2013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5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50" b="1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4069842-57C8-40B5-898F-6A1B3F20EA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3" r:id="rId4"/>
    <p:sldLayoutId id="2147483742" r:id="rId5"/>
    <p:sldLayoutId id="2147483741" r:id="rId6"/>
    <p:sldLayoutId id="2147483740" r:id="rId7"/>
    <p:sldLayoutId id="2147483747" r:id="rId8"/>
    <p:sldLayoutId id="2147483748" r:id="rId9"/>
    <p:sldLayoutId id="2147483739" r:id="rId10"/>
    <p:sldLayoutId id="2147483738" r:id="rId11"/>
  </p:sldLayoutIdLst>
  <p:txStyles>
    <p:titleStyle>
      <a:lvl1pPr algn="l" rtl="0" eaLnBrk="0" fontAlgn="base" hangingPunct="0">
        <a:spcBef>
          <a:spcPts val="40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Tunga" pitchFamily="2"/>
          <a:cs typeface="Tunga" pitchFamily="2"/>
        </a:defRPr>
      </a:lvl1pPr>
      <a:lvl2pPr algn="l" rtl="0" eaLnBrk="0" fontAlgn="base" hangingPunct="0">
        <a:spcBef>
          <a:spcPts val="400"/>
        </a:spcBef>
        <a:spcAft>
          <a:spcPct val="0"/>
        </a:spcAft>
        <a:defRPr sz="3600">
          <a:solidFill>
            <a:schemeClr val="tx2"/>
          </a:solidFill>
          <a:latin typeface="Candara" pitchFamily="34" charset="0"/>
          <a:ea typeface="Tunga" pitchFamily="2"/>
          <a:cs typeface="Tunga" pitchFamily="2"/>
        </a:defRPr>
      </a:lvl2pPr>
      <a:lvl3pPr algn="l" rtl="0" eaLnBrk="0" fontAlgn="base" hangingPunct="0">
        <a:spcBef>
          <a:spcPts val="400"/>
        </a:spcBef>
        <a:spcAft>
          <a:spcPct val="0"/>
        </a:spcAft>
        <a:defRPr sz="3600">
          <a:solidFill>
            <a:schemeClr val="tx2"/>
          </a:solidFill>
          <a:latin typeface="Candara" pitchFamily="34" charset="0"/>
          <a:ea typeface="Tunga" pitchFamily="2"/>
          <a:cs typeface="Tunga" pitchFamily="2"/>
        </a:defRPr>
      </a:lvl3pPr>
      <a:lvl4pPr algn="l" rtl="0" eaLnBrk="0" fontAlgn="base" hangingPunct="0">
        <a:spcBef>
          <a:spcPts val="400"/>
        </a:spcBef>
        <a:spcAft>
          <a:spcPct val="0"/>
        </a:spcAft>
        <a:defRPr sz="3600">
          <a:solidFill>
            <a:schemeClr val="tx2"/>
          </a:solidFill>
          <a:latin typeface="Candara" pitchFamily="34" charset="0"/>
          <a:ea typeface="Tunga" pitchFamily="2"/>
          <a:cs typeface="Tunga" pitchFamily="2"/>
        </a:defRPr>
      </a:lvl4pPr>
      <a:lvl5pPr algn="l" rtl="0" eaLnBrk="0" fontAlgn="base" hangingPunct="0">
        <a:spcBef>
          <a:spcPts val="400"/>
        </a:spcBef>
        <a:spcAft>
          <a:spcPct val="0"/>
        </a:spcAft>
        <a:defRPr sz="3600">
          <a:solidFill>
            <a:schemeClr val="tx2"/>
          </a:solidFill>
          <a:latin typeface="Candara" pitchFamily="34" charset="0"/>
          <a:ea typeface="Tunga" pitchFamily="2"/>
          <a:cs typeface="Tunga" pitchFamily="2"/>
        </a:defRPr>
      </a:lvl5pPr>
      <a:lvl6pPr marL="457200" algn="l" rtl="0" fontAlgn="base">
        <a:spcBef>
          <a:spcPts val="400"/>
        </a:spcBef>
        <a:spcAft>
          <a:spcPct val="0"/>
        </a:spcAft>
        <a:defRPr sz="3600">
          <a:solidFill>
            <a:schemeClr val="tx2"/>
          </a:solidFill>
          <a:latin typeface="Candara" pitchFamily="34" charset="0"/>
          <a:ea typeface="Tunga" pitchFamily="2"/>
          <a:cs typeface="Tunga" pitchFamily="2"/>
        </a:defRPr>
      </a:lvl6pPr>
      <a:lvl7pPr marL="914400" algn="l" rtl="0" fontAlgn="base">
        <a:spcBef>
          <a:spcPts val="400"/>
        </a:spcBef>
        <a:spcAft>
          <a:spcPct val="0"/>
        </a:spcAft>
        <a:defRPr sz="3600">
          <a:solidFill>
            <a:schemeClr val="tx2"/>
          </a:solidFill>
          <a:latin typeface="Candara" pitchFamily="34" charset="0"/>
          <a:ea typeface="Tunga" pitchFamily="2"/>
          <a:cs typeface="Tunga" pitchFamily="2"/>
        </a:defRPr>
      </a:lvl7pPr>
      <a:lvl8pPr marL="1371600" algn="l" rtl="0" fontAlgn="base">
        <a:spcBef>
          <a:spcPts val="400"/>
        </a:spcBef>
        <a:spcAft>
          <a:spcPct val="0"/>
        </a:spcAft>
        <a:defRPr sz="3600">
          <a:solidFill>
            <a:schemeClr val="tx2"/>
          </a:solidFill>
          <a:latin typeface="Candara" pitchFamily="34" charset="0"/>
          <a:ea typeface="Tunga" pitchFamily="2"/>
          <a:cs typeface="Tunga" pitchFamily="2"/>
        </a:defRPr>
      </a:lvl8pPr>
      <a:lvl9pPr marL="1828800" algn="l" rtl="0" fontAlgn="base">
        <a:spcBef>
          <a:spcPts val="400"/>
        </a:spcBef>
        <a:spcAft>
          <a:spcPct val="0"/>
        </a:spcAft>
        <a:defRPr sz="3600">
          <a:solidFill>
            <a:schemeClr val="tx2"/>
          </a:solidFill>
          <a:latin typeface="Candara" pitchFamily="34" charset="0"/>
          <a:ea typeface="Tunga" pitchFamily="2"/>
          <a:cs typeface="Tunga" pitchFamily="2"/>
        </a:defRPr>
      </a:lvl9pPr>
    </p:titleStyle>
    <p:bodyStyle>
      <a:lvl1pPr marL="171450" indent="-173038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 spc="3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038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038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038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038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12.jpeg"/><Relationship Id="rId7" Type="http://schemas.openxmlformats.org/officeDocument/2006/relationships/image" Target="../media/image16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84;&#1086;&#1080;%20&#1076;&#1086;&#1082;&#1091;&#1084;&#1077;&#1085;&#1090;&#1099;\&#1055;&#1083;&#1072;&#1085;&#1080;&#1088;&#1086;&#1074;&#1072;&#1085;&#1080;&#1077;%202\&#1060;&#1077;&#1089;&#1090;&#1080;&#1074;&#1072;&#1083;&#1100;%20&#1054;&#1090;&#1082;&#1088;&#1099;&#1090;&#1099;&#1081;%20&#1091;&#1088;&#1086;&#1082;\&#1057;&#1082;&#1086;&#1083;&#1100;&#1082;&#1086;%20&#1075;&#1083;&#1072;&#1079;%20&#1091;%20&#1089;&#1090;&#1088;&#1077;&#1082;&#1086;&#1079;&#1099;\&#1087;&#1086;&#1087;&#1083;&#1103;&#1096;&#1080;-&#1082;&#1072;%20&#1090;&#1099;%20&#1089;&#1086;%20&#1084;&#1085;&#1086;&#1081;.wma" TargetMode="External"/><Relationship Id="rId6" Type="http://schemas.openxmlformats.org/officeDocument/2006/relationships/image" Target="../media/image15.gif"/><Relationship Id="rId5" Type="http://schemas.openxmlformats.org/officeDocument/2006/relationships/image" Target="../media/image14.jpeg"/><Relationship Id="rId10" Type="http://schemas.openxmlformats.org/officeDocument/2006/relationships/image" Target="../media/image19.gif"/><Relationship Id="rId4" Type="http://schemas.openxmlformats.org/officeDocument/2006/relationships/image" Target="../media/image13.png"/><Relationship Id="rId9" Type="http://schemas.openxmlformats.org/officeDocument/2006/relationships/image" Target="../media/image18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2.jpeg"/><Relationship Id="rId7" Type="http://schemas.openxmlformats.org/officeDocument/2006/relationships/image" Target="../media/image17.gif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10" Type="http://schemas.openxmlformats.org/officeDocument/2006/relationships/image" Target="../media/image19.gif"/><Relationship Id="rId4" Type="http://schemas.openxmlformats.org/officeDocument/2006/relationships/image" Target="../media/image14.jpeg"/><Relationship Id="rId9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2.jpeg"/><Relationship Id="rId7" Type="http://schemas.openxmlformats.org/officeDocument/2006/relationships/image" Target="../media/image17.gif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images.yandex.ru/yandsearch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00CCFF"/>
            </a:gs>
            <a:gs pos="100000">
              <a:srgbClr val="00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5" descr="400_F_8477905_0ltsBHyqqv3pQ2Wjqv5vgdJKeCvmMcdC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3929063"/>
            <a:ext cx="2405063" cy="2405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76" name="попляши-ка ты со мной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8313" y="58769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1631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 bwMode="auto">
          <a:xfrm>
            <a:off x="4786313" y="357188"/>
            <a:ext cx="1571625" cy="1177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Рисунок 17" descr="flowers27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38" y="5357813"/>
            <a:ext cx="952500" cy="1019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4" name="Рисунок 18" descr="butterfly52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29500" y="5000625"/>
            <a:ext cx="1524000" cy="15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5" name="Рисунок 19" descr="smileys-free-download-1911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0025" y="142875"/>
            <a:ext cx="1577975" cy="1500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f83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15125" y="5715000"/>
            <a:ext cx="771525" cy="714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f83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00750" y="5715000"/>
            <a:ext cx="771525" cy="714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flowers32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57750" y="5308600"/>
            <a:ext cx="857250" cy="1139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path" presetSubtype="0" repeatCount="2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657 0.35648 C 0.27657 0.52662 0.18577 0.66621 0.07674 0.66621 C -0.05191 0.66621 -0.0981 0.51111 -0.11754 0.41806 L -0.13768 0.29491 C -0.15782 0.20162 -0.20712 0.04699 -0.35209 0.04699 C -0.44549 0.04699 -0.55035 0.18635 -0.55035 0.35648 C -0.55035 0.52662 -0.44549 0.66621 -0.35209 0.66621 C -0.20712 0.66621 -0.15782 0.51111 -0.13768 0.41806 L -0.11754 0.29491 C -0.0981 0.20162 -0.05191 0.04699 0.07674 0.04699 C 0.18577 0.04699 0.27657 0.18635 0.27657 0.35648 Z " pathEditMode="relative" rAng="0" ptsTypes="ffFffffFfff">
                                      <p:cBhvr>
                                        <p:cTn id="10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8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7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00CCFF"/>
            </a:gs>
            <a:gs pos="100000">
              <a:srgbClr val="00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5" descr="400_F_8477905_0ltsBHyqqv3pQ2Wjqv5vgdJKeCvmMcdC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3929063"/>
            <a:ext cx="2405063" cy="2405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 descr="1631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 bwMode="auto">
          <a:xfrm>
            <a:off x="4786313" y="357188"/>
            <a:ext cx="1571625" cy="1177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Рисунок 17" descr="flowers27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38" y="5357813"/>
            <a:ext cx="952500" cy="1019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Рисунок 18" descr="butterfly5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29500" y="5000625"/>
            <a:ext cx="1524000" cy="15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8" name="Рисунок 19" descr="smileys-free-download-1911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0025" y="142875"/>
            <a:ext cx="1577975" cy="1500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9" name="Рисунок 7" descr="mosquito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00438" y="2309813"/>
            <a:ext cx="2214562" cy="2127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f83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15125" y="5572125"/>
            <a:ext cx="771525" cy="714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f83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72188" y="5643563"/>
            <a:ext cx="771525" cy="714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flowers32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4875" y="5237163"/>
            <a:ext cx="857250" cy="1139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62 -0.00555 C -0.27119 -0.00555 -0.4165 0.16158 -0.4165 0.36713 C -0.4165 0.57246 -0.27119 0.74005 -0.09062 0.74005 C 0.09011 0.74005 0.23716 0.57246 0.23716 0.36713 C 0.23716 0.16158 0.09011 -0.00555 -0.09062 -0.00555 Z " pathEditMode="relative" rAng="0" ptsTypes="fffff">
                                      <p:cBhvr>
                                        <p:cTn id="6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3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00CCFF"/>
            </a:gs>
            <a:gs pos="100000">
              <a:srgbClr val="00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5" descr="400_F_8477905_0ltsBHyqqv3pQ2Wjqv5vgdJKeCvmMcdC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3929063"/>
            <a:ext cx="2405063" cy="2405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 descr="1631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 bwMode="auto">
          <a:xfrm rot="-502700">
            <a:off x="4470400" y="527050"/>
            <a:ext cx="1571625" cy="1179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Рисунок 17" descr="flowers27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38" y="5357813"/>
            <a:ext cx="952500" cy="1019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1" name="Рисунок 18" descr="butterfly5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29500" y="5000625"/>
            <a:ext cx="1524000" cy="15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2" name="Рисунок 19" descr="smileys-free-download-1911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0025" y="142875"/>
            <a:ext cx="1577975" cy="1500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3" name="Рисунок 8" descr="400_F_1986727_cZ4blQD1ATHZNBy8nSku4E2B4wbPiE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8" y="2000250"/>
            <a:ext cx="19558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path" presetSubtype="0" repeatCount="4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48 -2.96296E-6 L -0.45591 0.27408 L -0.30973 0.71898 L 0.16042 0.71898 L 0.30695 0.27408 L -0.07448 -2.96296E-6 Z " pathEditMode="relative" rAng="0" ptsTypes="FFFFFF">
                                      <p:cBhvr>
                                        <p:cTn id="6" dur="50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1" descr="http://im0-tub-ru.yandex.net/i?id=486823087-54-72&amp;n=2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552450"/>
            <a:ext cx="3600450" cy="3176588"/>
          </a:xfrm>
        </p:spPr>
      </p:pic>
      <p:pic>
        <p:nvPicPr>
          <p:cNvPr id="27650" name="Picture 5" descr="i?id=335071518-63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300" y="2474913"/>
            <a:ext cx="4824413" cy="361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276225" y="1628775"/>
            <a:ext cx="8591550" cy="49688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400" b="1" smtClean="0"/>
              <a:t>Какова главная мысль рассказа «Сколько глаз у стрекозы»? Обведи номер одного ответа. </a:t>
            </a:r>
          </a:p>
          <a:p>
            <a:pPr>
              <a:buFont typeface="Arial" charset="0"/>
              <a:buNone/>
              <a:defRPr/>
            </a:pPr>
            <a:r>
              <a:rPr lang="ru-RU" sz="2400" smtClean="0"/>
              <a:t>А.   Стрекозы – необыкновенно прожорливые насекомые. </a:t>
            </a:r>
          </a:p>
          <a:p>
            <a:pPr>
              <a:buFont typeface="Arial" charset="0"/>
              <a:buNone/>
              <a:defRPr/>
            </a:pPr>
            <a:r>
              <a:rPr lang="ru-RU" sz="2400" smtClean="0"/>
              <a:t>Б.   И у стрекоз есть своя жизнь, свои радости.  </a:t>
            </a:r>
          </a:p>
          <a:p>
            <a:pPr>
              <a:buFont typeface="Arial" charset="0"/>
              <a:buNone/>
              <a:defRPr/>
            </a:pPr>
            <a:r>
              <a:rPr lang="ru-RU" sz="2400" smtClean="0"/>
              <a:t>В.   Стрекозе нужны такие глаза, чтобы охотиться. </a:t>
            </a:r>
          </a:p>
          <a:p>
            <a:pPr>
              <a:buFont typeface="Arial" charset="0"/>
              <a:buNone/>
              <a:defRPr/>
            </a:pPr>
            <a:r>
              <a:rPr lang="ru-RU" sz="2400" smtClean="0"/>
              <a:t>Г.   Необычная охота стрекозы.</a:t>
            </a:r>
            <a:endParaRPr lang="ru-RU" sz="2400" smtClean="0">
              <a:latin typeface="Arial" charset="0"/>
            </a:endParaRPr>
          </a:p>
          <a:p>
            <a:pPr>
              <a:buFont typeface="Arial" charset="0"/>
              <a:buNone/>
              <a:defRPr/>
            </a:pPr>
            <a:endParaRPr lang="ru-RU" sz="2400" smtClean="0">
              <a:latin typeface="Arial" charset="0"/>
            </a:endParaRPr>
          </a:p>
          <a:p>
            <a:pPr>
              <a:defRPr/>
            </a:pPr>
            <a:r>
              <a:rPr lang="ru-RU" sz="2400" b="1" smtClean="0">
                <a:solidFill>
                  <a:schemeClr val="tx1"/>
                </a:solidFill>
              </a:rPr>
              <a:t>Как охотится стрекоза? Укажи номер абзаца, в котором можно найти ответ на поставленный вопрос. </a:t>
            </a:r>
          </a:p>
          <a:p>
            <a:pPr>
              <a:buFont typeface="Arial" charset="0"/>
              <a:buNone/>
              <a:defRPr/>
            </a:pPr>
            <a:r>
              <a:rPr lang="ru-RU" sz="2400" smtClean="0">
                <a:solidFill>
                  <a:schemeClr val="tx1"/>
                </a:solidFill>
              </a:rPr>
              <a:t>     1)   2         2)   3          3)   4        4) 5           5) 1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23850" y="428625"/>
            <a:ext cx="85693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ts val="600"/>
              </a:spcBef>
              <a:buClr>
                <a:schemeClr val="accent1"/>
              </a:buClr>
              <a:buFont typeface="Arial" charset="0"/>
              <a:buNone/>
            </a:pPr>
            <a:r>
              <a:rPr lang="ru-RU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Юрий Дмитриев «Сколько глаз у стрекозы».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uiExpand="1" build="p"/>
      <p:bldP spid="2048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 idx="4294967295"/>
          </p:nvPr>
        </p:nvSpPr>
        <p:spPr>
          <a:xfrm>
            <a:off x="5219700" y="228600"/>
            <a:ext cx="3648075" cy="823913"/>
          </a:xfrm>
        </p:spPr>
        <p:txBody>
          <a:bodyPr/>
          <a:lstStyle/>
          <a:p>
            <a:pPr algn="ctr"/>
            <a:r>
              <a:rPr lang="ru-RU" sz="2800" smtClean="0"/>
              <a:t>Глаза стрекозы</a:t>
            </a:r>
            <a:r>
              <a:rPr lang="ru-RU" smtClean="0"/>
              <a:t> </a:t>
            </a:r>
          </a:p>
        </p:txBody>
      </p:sp>
      <p:pic>
        <p:nvPicPr>
          <p:cNvPr id="26626" name="Объект 3"/>
          <p:cNvPicPr>
            <a:picLocks noGrp="1" noChangeAspect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4932363" cy="465137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6627" name="Picture 5" descr="стрекоз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2213" y="1628775"/>
            <a:ext cx="4014787" cy="496887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z="3200" b="1" smtClean="0"/>
              <a:t>математическая минутка</a:t>
            </a:r>
            <a:r>
              <a:rPr lang="ru-RU" sz="3200" smtClean="0"/>
              <a:t/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55299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276225" y="1000125"/>
            <a:ext cx="8591550" cy="58578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defRPr/>
            </a:pPr>
            <a:r>
              <a:rPr lang="ru-RU" sz="2400" i="1" smtClean="0"/>
              <a:t>Решите задачи: 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ru-RU" sz="2400" smtClean="0"/>
              <a:t/>
            </a:r>
            <a:br>
              <a:rPr lang="ru-RU" sz="2400" smtClean="0"/>
            </a:br>
            <a:r>
              <a:rPr lang="ru-RU" sz="2800" b="1" smtClean="0"/>
              <a:t> «…у стрекозы потрясающая зрительная реакция — 300 кадров в секунду (у человека — всего 24 кадра)…» На сколько кадров зрительная реакция у стрекозы больше, чем у человека?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endParaRPr lang="ru-RU" sz="2800" b="1" smtClean="0"/>
          </a:p>
          <a:p>
            <a:pPr>
              <a:lnSpc>
                <a:spcPct val="80000"/>
              </a:lnSpc>
              <a:defRPr/>
            </a:pPr>
            <a:r>
              <a:rPr lang="ru-RU" sz="2800" b="1" smtClean="0"/>
              <a:t>На полянке стрекозы летали,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ru-RU" sz="2800" b="1" smtClean="0"/>
              <a:t>  Лепестки цветов считали.</a:t>
            </a:r>
            <a:br>
              <a:rPr lang="ru-RU" sz="2800" b="1" smtClean="0"/>
            </a:br>
            <a:r>
              <a:rPr lang="ru-RU" sz="2800" b="1" smtClean="0"/>
              <a:t>На одном их 5.</a:t>
            </a:r>
            <a:br>
              <a:rPr lang="ru-RU" sz="2800" b="1" smtClean="0"/>
            </a:br>
            <a:r>
              <a:rPr lang="ru-RU" sz="2800" b="1" smtClean="0"/>
              <a:t>Сможете вы сосчитать,</a:t>
            </a:r>
            <a:br>
              <a:rPr lang="ru-RU" sz="2800" b="1" smtClean="0"/>
            </a:br>
            <a:r>
              <a:rPr lang="ru-RU" sz="2800" b="1" smtClean="0"/>
              <a:t>Сколько будет лепестков,</a:t>
            </a:r>
            <a:br>
              <a:rPr lang="ru-RU" sz="2800" b="1" smtClean="0"/>
            </a:br>
            <a:r>
              <a:rPr lang="ru-RU" sz="2800" b="1" smtClean="0"/>
              <a:t>Если 6 всего цветов.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ru-RU" sz="2800" b="1" smtClean="0"/>
              <a:t>   </a:t>
            </a: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b="1" dirty="0" smtClean="0"/>
              <a:t>математическая минутка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Rectangle 3"/>
          <p:cNvSpPr>
            <a:spLocks noGrp="1"/>
          </p:cNvSpPr>
          <p:nvPr>
            <p:ph sz="quarter" idx="13"/>
          </p:nvPr>
        </p:nvSpPr>
        <p:spPr bwMode="auto">
          <a:xfrm>
            <a:off x="274638" y="1298575"/>
            <a:ext cx="8594725" cy="4937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i="1" smtClean="0"/>
              <a:t>Решите задачи: </a:t>
            </a:r>
            <a:endParaRPr lang="ru-RU" sz="2400" b="1" smtClean="0"/>
          </a:p>
          <a:p>
            <a:pPr>
              <a:buFont typeface="Arial" charset="0"/>
              <a:buNone/>
              <a:defRPr/>
            </a:pPr>
            <a:r>
              <a:rPr lang="ru-RU" sz="2400" b="1" smtClean="0"/>
              <a:t>   	Глаза различных видов насекомых состоят из различного числа фасеток: у рабочего муравья — около 100, у комнатной мухи — около 4000, у рабочей пчелы — 5000, у бабочек— до 17 000, у стрекоз — до 28 000. На сколько у бабочки фасеток меньше, чем у стрекозы?  </a:t>
            </a:r>
            <a:br>
              <a:rPr lang="ru-RU" sz="2400" b="1" smtClean="0"/>
            </a:br>
            <a:endParaRPr lang="ru-RU" sz="1000" b="1" smtClean="0"/>
          </a:p>
          <a:p>
            <a:pPr>
              <a:buFont typeface="Arial" charset="0"/>
              <a:buNone/>
              <a:defRPr/>
            </a:pPr>
            <a:r>
              <a:rPr lang="ru-RU" sz="2400" b="1" smtClean="0"/>
              <a:t>Сколько насекомых в воздухе кружат?</a:t>
            </a:r>
          </a:p>
          <a:p>
            <a:pPr>
              <a:buFont typeface="Arial" charset="0"/>
              <a:buNone/>
              <a:defRPr/>
            </a:pPr>
            <a:r>
              <a:rPr lang="ru-RU" sz="2400" b="1" smtClean="0"/>
              <a:t>Сколько насекомых в ухо мне жужжат?</a:t>
            </a:r>
          </a:p>
          <a:p>
            <a:pPr>
              <a:buFont typeface="Arial" charset="0"/>
              <a:buNone/>
              <a:defRPr/>
            </a:pPr>
            <a:r>
              <a:rPr lang="ru-RU" sz="2400" b="1" smtClean="0"/>
              <a:t>2 жука и 2 пчелы</a:t>
            </a:r>
          </a:p>
          <a:p>
            <a:pPr>
              <a:buFont typeface="Arial" charset="0"/>
              <a:buNone/>
              <a:defRPr/>
            </a:pPr>
            <a:r>
              <a:rPr lang="ru-RU" sz="2400" b="1" smtClean="0"/>
              <a:t>Мухи 2, 2 осы, </a:t>
            </a:r>
          </a:p>
          <a:p>
            <a:pPr>
              <a:buFont typeface="Arial" charset="0"/>
              <a:buNone/>
              <a:defRPr/>
            </a:pPr>
            <a:r>
              <a:rPr lang="ru-RU" sz="2400" b="1" smtClean="0"/>
              <a:t>а стрекоз в 3 раза больше всех их вместе взятых.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 idx="4294967295"/>
          </p:nvPr>
        </p:nvSpPr>
        <p:spPr>
          <a:xfrm>
            <a:off x="276225" y="404813"/>
            <a:ext cx="8591550" cy="647700"/>
          </a:xfrm>
        </p:spPr>
        <p:txBody>
          <a:bodyPr/>
          <a:lstStyle/>
          <a:p>
            <a:pPr algn="ctr"/>
            <a:r>
              <a:rPr lang="ru-RU" sz="3200" b="1" smtClean="0"/>
              <a:t>минутка русского языка</a:t>
            </a:r>
            <a:endParaRPr lang="ru-RU" sz="3200" smtClean="0"/>
          </a:p>
        </p:txBody>
      </p:sp>
      <p:sp>
        <p:nvSpPr>
          <p:cNvPr id="57347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276225" y="1295400"/>
            <a:ext cx="8724900" cy="493395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400" b="1" i="1" dirty="0" smtClean="0"/>
              <a:t>Вставьте пропущенные буквы, устно объясните их написание. Разберите прилагательное ЛЕГКОКРЫЛЫХ по составу.</a:t>
            </a:r>
            <a:endParaRPr lang="ru-RU" sz="2400" b="1" dirty="0" smtClean="0"/>
          </a:p>
          <a:p>
            <a:pPr>
              <a:defRPr/>
            </a:pPr>
            <a:endParaRPr lang="ru-RU" sz="2400" b="1" dirty="0" smtClean="0"/>
          </a:p>
          <a:p>
            <a:pPr>
              <a:buFont typeface="Arial" charset="0"/>
              <a:buNone/>
              <a:defRPr/>
            </a:pPr>
            <a:r>
              <a:rPr lang="ru-RU" sz="3200" b="1" dirty="0" smtClean="0"/>
              <a:t>		Ч…сто над </a:t>
            </a:r>
            <a:r>
              <a:rPr lang="ru-RU" sz="3200" b="1" dirty="0" err="1" smtClean="0"/>
              <a:t>гла</a:t>
            </a:r>
            <a:r>
              <a:rPr lang="ru-RU" sz="3200" b="1" dirty="0" smtClean="0"/>
              <a:t>…кой </a:t>
            </a:r>
            <a:r>
              <a:rPr lang="ru-RU" sz="3200" b="1" dirty="0" err="1" smtClean="0"/>
              <a:t>п...верхност</a:t>
            </a:r>
            <a:r>
              <a:rPr lang="ru-RU" sz="3200" b="1" dirty="0" smtClean="0"/>
              <a:t>…</a:t>
            </a:r>
            <a:r>
              <a:rPr lang="ru-RU" sz="3200" b="1" dirty="0" err="1" smtClean="0"/>
              <a:t>ю</a:t>
            </a:r>
            <a:r>
              <a:rPr lang="ru-RU" sz="3200" b="1" dirty="0" smtClean="0"/>
              <a:t>  воды можно увидеть легкокрылых </a:t>
            </a:r>
            <a:r>
              <a:rPr lang="ru-RU" sz="3200" b="1" dirty="0" err="1" smtClean="0"/>
              <a:t>стреко</a:t>
            </a:r>
            <a:r>
              <a:rPr lang="ru-RU" sz="3200" b="1" dirty="0" smtClean="0"/>
              <a:t>... . </a:t>
            </a:r>
            <a:br>
              <a:rPr lang="ru-RU" sz="32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 idx="4294967295"/>
          </p:nvPr>
        </p:nvSpPr>
        <p:spPr>
          <a:xfrm>
            <a:off x="276225" y="260350"/>
            <a:ext cx="8591550" cy="720725"/>
          </a:xfrm>
        </p:spPr>
        <p:txBody>
          <a:bodyPr/>
          <a:lstStyle/>
          <a:p>
            <a:pPr algn="ctr"/>
            <a:r>
              <a:rPr lang="ru-RU" sz="3200" b="1" smtClean="0"/>
              <a:t>творческое задание</a:t>
            </a:r>
            <a:endParaRPr lang="ru-RU" sz="3200" smtClean="0"/>
          </a:p>
        </p:txBody>
      </p:sp>
      <p:sp>
        <p:nvSpPr>
          <p:cNvPr id="58371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400" b="1" i="1" dirty="0" smtClean="0"/>
              <a:t>Придумайте </a:t>
            </a:r>
            <a:r>
              <a:rPr lang="ru-RU" sz="2400" b="1" i="1" dirty="0" err="1" smtClean="0"/>
              <a:t>чистоговорку</a:t>
            </a:r>
            <a:r>
              <a:rPr lang="ru-RU" sz="2400" b="1" i="1" dirty="0" smtClean="0"/>
              <a:t>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 smtClean="0"/>
          </a:p>
          <a:p>
            <a:pPr>
              <a:defRPr/>
            </a:pPr>
            <a:endParaRPr lang="ru-RU" sz="2400" b="1" dirty="0" smtClean="0"/>
          </a:p>
          <a:p>
            <a:pPr>
              <a:defRPr/>
            </a:pPr>
            <a:r>
              <a:rPr lang="ru-RU" sz="3600" b="1" dirty="0" err="1" smtClean="0"/>
              <a:t>за-за-за</a:t>
            </a:r>
            <a:r>
              <a:rPr lang="ru-RU" sz="3600" b="1" dirty="0" smtClean="0"/>
              <a:t>-</a:t>
            </a:r>
            <a:br>
              <a:rPr lang="ru-RU" sz="3600" b="1" dirty="0" smtClean="0"/>
            </a:br>
            <a:r>
              <a:rPr lang="ru-RU" sz="3600" b="1" dirty="0" err="1" smtClean="0"/>
              <a:t>зу-зу-зу</a:t>
            </a:r>
            <a:r>
              <a:rPr lang="ru-RU" sz="3600" b="1" dirty="0" smtClean="0"/>
              <a:t>-</a:t>
            </a:r>
            <a:br>
              <a:rPr lang="ru-RU" sz="3600" b="1" dirty="0" smtClean="0"/>
            </a:br>
            <a:r>
              <a:rPr lang="ru-RU" sz="3600" b="1" dirty="0" err="1" smtClean="0"/>
              <a:t>зой-зой-зой</a:t>
            </a:r>
            <a:r>
              <a:rPr lang="ru-RU" sz="3600" b="1" dirty="0" smtClean="0"/>
              <a:t>-</a:t>
            </a:r>
            <a:br>
              <a:rPr lang="ru-RU" sz="3600" b="1" dirty="0" smtClean="0"/>
            </a:br>
            <a:r>
              <a:rPr lang="ru-RU" sz="3600" b="1" dirty="0" err="1" smtClean="0"/>
              <a:t>зы-зы-зы</a:t>
            </a:r>
            <a:r>
              <a:rPr lang="ru-RU" sz="3600" b="1" dirty="0" smtClean="0"/>
              <a:t>-</a:t>
            </a:r>
            <a:br>
              <a:rPr lang="ru-RU" sz="36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908175" y="481013"/>
            <a:ext cx="51847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Уважай своего товарища.</a:t>
            </a:r>
          </a:p>
          <a:p>
            <a:pPr algn="ctr">
              <a:defRPr/>
            </a:pPr>
            <a:r>
              <a:rPr lang="ru-RU" sz="24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Умей каждого выслушать.</a:t>
            </a:r>
          </a:p>
          <a:p>
            <a:pPr algn="ctr">
              <a:defRPr/>
            </a:pPr>
            <a:r>
              <a:rPr lang="ru-RU" sz="24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 согласен – предлагай!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50825" y="1905000"/>
            <a:ext cx="8569325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400" b="1" i="1"/>
              <a:t>Правила работы в группе:</a:t>
            </a:r>
          </a:p>
          <a:p>
            <a:pPr>
              <a:defRPr/>
            </a:pPr>
            <a:r>
              <a:rPr lang="ru-RU"/>
              <a:t> </a:t>
            </a:r>
            <a:r>
              <a:rPr lang="ru-RU" sz="26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 Будь доброжелательным к товарищам. Помни, что вы делаете общее дело.</a:t>
            </a:r>
          </a:p>
          <a:p>
            <a:pPr>
              <a:defRPr/>
            </a:pPr>
            <a:r>
              <a:rPr lang="ru-RU" sz="26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2. Чётко высказывай предлагаемый способ решения.</a:t>
            </a:r>
          </a:p>
          <a:p>
            <a:pPr>
              <a:defRPr/>
            </a:pPr>
            <a:r>
              <a:rPr lang="ru-RU" sz="26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3. Умей слушать других.</a:t>
            </a:r>
          </a:p>
          <a:p>
            <a:pPr>
              <a:defRPr/>
            </a:pPr>
            <a:r>
              <a:rPr lang="ru-RU" sz="26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4. Если не согласен с мнением других: НЕ КРИЧИ, НЕ ПЕРЕБИВАЙ. Пользуйся вежливыми фразами.</a:t>
            </a:r>
          </a:p>
          <a:p>
            <a:pPr>
              <a:defRPr/>
            </a:pPr>
            <a:r>
              <a:rPr lang="ru-RU" sz="26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5. Если ты оказался не прав, извинись, признай свою ошибку, не упрямься. Не смейся над чужими ошибками.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250825" y="188913"/>
            <a:ext cx="8591550" cy="431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4" algn="ctr">
              <a:lnSpc>
                <a:spcPct val="90000"/>
              </a:lnSpc>
              <a:buFont typeface="Arial" charset="0"/>
              <a:buNone/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мире природы </a:t>
            </a:r>
          </a:p>
        </p:txBody>
      </p:sp>
      <p:graphicFrame>
        <p:nvGraphicFramePr>
          <p:cNvPr id="34834" name="Group 18"/>
          <p:cNvGraphicFramePr>
            <a:graphicFrameLocks noGrp="1"/>
          </p:cNvGraphicFramePr>
          <p:nvPr/>
        </p:nvGraphicFramePr>
        <p:xfrm>
          <a:off x="468313" y="765175"/>
          <a:ext cx="8280400" cy="5863590"/>
        </p:xfrm>
        <a:graphic>
          <a:graphicData uri="http://schemas.openxmlformats.org/drawingml/2006/table">
            <a:tbl>
              <a:tblPr/>
              <a:tblGrid>
                <a:gridCol w="6418262"/>
                <a:gridCol w="1862138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                               Выбери верное доказательство.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выбор группы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(+ - )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78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Вопрос 1: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Чем охота взрослой стрекозы отличается от охоты личинки стрекозы-наяды?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ndar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1)  Ловит их весьма оригинальным «оружием», так называемой маской, измененной в хватающий орган нижней губой.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2)  Сидит на растении, при приближении жертвы стремительно выбрасывает липкий длинный язык.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3)  Складывает в полёте лапки «корзиночкой», в которую и попадают мухи, мошки, комары, пчёлы.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ndar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9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Вопрос 2: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Почему стрекозы всегда возвращаются к воде, куда бы не залетели?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ndar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1) На водоёме обитает основная пища стрекоз.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2) Стрекозы откладывают яички в водоём, где происходит развитие личинок и превращение их в куколок.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3) Вдали от водоёма стрекозам жарко. Они плохо переносят жару, прилетают к воде освежиться.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ndar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2"/>
          <p:cNvSpPr>
            <a:spLocks noGrp="1"/>
          </p:cNvSpPr>
          <p:nvPr>
            <p:ph type="title" idx="4294967295"/>
          </p:nvPr>
        </p:nvSpPr>
        <p:spPr>
          <a:xfrm>
            <a:off x="276225" y="228600"/>
            <a:ext cx="8591550" cy="392113"/>
          </a:xfrm>
        </p:spPr>
        <p:txBody>
          <a:bodyPr/>
          <a:lstStyle/>
          <a:p>
            <a:pPr algn="ctr">
              <a:defRPr/>
            </a:pPr>
            <a:r>
              <a:rPr lang="ru-RU" sz="2400" b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Уменье и труд всё перетрут.</a:t>
            </a:r>
          </a:p>
        </p:txBody>
      </p:sp>
      <p:sp>
        <p:nvSpPr>
          <p:cNvPr id="3789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395288" y="549275"/>
          <a:ext cx="8347075" cy="6099175"/>
        </p:xfrm>
        <a:graphic>
          <a:graphicData uri="http://schemas.openxmlformats.org/presentationml/2006/ole">
            <p:oleObj spid="_x0000_s37892" name="Слайд" r:id="rId3" imgW="4572129" imgH="3429074" progId="PowerPoint.Slid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C:\Documents and Settings\Admin\Рабочий стол\Новая папка\z4ca4d3a377d79.gif"/>
          <p:cNvPicPr>
            <a:picLocks noGrp="1" noChangeAspect="1" noChangeArrowheads="1" noCrop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19250" y="2781300"/>
            <a:ext cx="6121400" cy="1639888"/>
          </a:xfrm>
        </p:spPr>
      </p:pic>
      <p:sp>
        <p:nvSpPr>
          <p:cNvPr id="38914" name="WordArt 6"/>
          <p:cNvSpPr>
            <a:spLocks noChangeArrowheads="1" noChangeShapeType="1" noTextEdit="1"/>
          </p:cNvSpPr>
          <p:nvPr/>
        </p:nvSpPr>
        <p:spPr bwMode="auto">
          <a:xfrm>
            <a:off x="827088" y="1412875"/>
            <a:ext cx="7561262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44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9900">
                        <a:alpha val="68999"/>
                      </a:srgb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Arial"/>
                <a:cs typeface="Arial"/>
              </a:rPr>
              <a:t>Спасибо за урок!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/>
          </p:cNvSpPr>
          <p:nvPr>
            <p:ph type="title" idx="4294967295"/>
          </p:nvPr>
        </p:nvSpPr>
        <p:spPr>
          <a:xfrm>
            <a:off x="276225" y="228600"/>
            <a:ext cx="8591550" cy="247650"/>
          </a:xfrm>
        </p:spPr>
        <p:txBody>
          <a:bodyPr/>
          <a:lstStyle/>
          <a:p>
            <a:endParaRPr lang="ru-RU" sz="3200" smtClean="0"/>
          </a:p>
        </p:txBody>
      </p:sp>
      <p:sp>
        <p:nvSpPr>
          <p:cNvPr id="45060" name="Text Box 4"/>
          <p:cNvSpPr txBox="1">
            <a:spLocks noGrp="1" noChangeArrowheads="1"/>
          </p:cNvSpPr>
          <p:nvPr>
            <p:ph type="body" idx="4294967295"/>
          </p:nvPr>
        </p:nvSpPr>
        <p:spPr bwMode="auto">
          <a:xfrm>
            <a:off x="276225" y="620713"/>
            <a:ext cx="8591550" cy="560863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>
              <a:buFont typeface="Arial" charset="0"/>
              <a:buNone/>
              <a:defRPr/>
            </a:pPr>
            <a:r>
              <a:rPr lang="ru-RU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Источники:</a:t>
            </a:r>
          </a:p>
          <a:p>
            <a:pPr>
              <a:defRPr/>
            </a:pPr>
            <a:r>
              <a:rPr lang="ru-RU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1. Картинки  </a:t>
            </a:r>
          </a:p>
          <a:p>
            <a:pPr>
              <a:buFont typeface="Arial" charset="0"/>
              <a:buNone/>
              <a:defRPr/>
            </a:pPr>
            <a:r>
              <a:rPr lang="ru-RU" b="1" smtClean="0">
                <a:effectLst>
                  <a:outerShdw blurRad="38100" dist="38100" dir="2700000" algn="tl">
                    <a:srgbClr val="000000"/>
                  </a:outerShdw>
                </a:effectLst>
                <a:hlinkClick r:id="rId2"/>
              </a:rPr>
              <a:t>http://images.yandex.ru/yandsearch</a:t>
            </a:r>
            <a:endParaRPr lang="ru-RU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ru-RU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2. физминутка</a:t>
            </a:r>
            <a:endParaRPr lang="ru-RU" smtClean="0"/>
          </a:p>
        </p:txBody>
      </p:sp>
      <p:sp>
        <p:nvSpPr>
          <p:cNvPr id="39939" name="Подзаголовок 2"/>
          <p:cNvSpPr>
            <a:spLocks/>
          </p:cNvSpPr>
          <p:nvPr/>
        </p:nvSpPr>
        <p:spPr bwMode="auto">
          <a:xfrm>
            <a:off x="323850" y="2852738"/>
            <a:ext cx="8569325" cy="232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ts val="600"/>
              </a:spcBef>
              <a:buClr>
                <a:schemeClr val="accent1"/>
              </a:buClr>
              <a:buFont typeface="Arial" charset="0"/>
              <a:buNone/>
            </a:pPr>
            <a:r>
              <a:rPr lang="ru-RU">
                <a:solidFill>
                  <a:srgbClr val="4F6228"/>
                </a:solidFill>
                <a:latin typeface="Candara" pitchFamily="34" charset="0"/>
                <a:cs typeface="Tahoma" pitchFamily="34" charset="0"/>
              </a:rPr>
              <a:t>Учителя начальных классов  МОУ лицея №15 г. Ставрополя   Вахненко Л. 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260350"/>
            <a:ext cx="8591550" cy="1223963"/>
          </a:xfrm>
        </p:spPr>
        <p:txBody>
          <a:bodyPr/>
          <a:lstStyle/>
          <a:p>
            <a:pPr algn="just"/>
            <a:r>
              <a:rPr lang="ru-RU" sz="2800" b="1" i="1" smtClean="0"/>
              <a:t>Достройте слова, разгадайте анаграммы, чтобы получился текст.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276225" y="1700213"/>
            <a:ext cx="8591550" cy="452913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80000"/>
              </a:lnSpc>
              <a:buFont typeface="Arial" charset="0"/>
              <a:buNone/>
              <a:defRPr/>
            </a:pPr>
            <a:r>
              <a:rPr lang="ru-RU" sz="2000" smtClean="0"/>
              <a:t>		 </a:t>
            </a:r>
            <a:r>
              <a:rPr lang="ru-RU" sz="32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Где бы мы ни были, если есть поблизости ДЫРУП и КИЕР, и они неизменно тут!</a:t>
            </a:r>
          </a:p>
          <a:p>
            <a:pPr algn="just">
              <a:lnSpc>
                <a:spcPct val="80000"/>
              </a:lnSpc>
              <a:buFont typeface="Arial" charset="0"/>
              <a:buNone/>
              <a:defRPr/>
            </a:pPr>
            <a:r>
              <a:rPr lang="ru-RU" sz="32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		Красотки, калоптериксы, порхают над вод…, подобно МАЧОБКАБ.  Это очень красивые КОНАМЫЕСЕ. Их крупные сетчатые КЫЛЬЯР переливаются всеми цветами радуги -  у КАМОС — дымчатые, у ВАМЦОС — синие. Сядут отдохнуть, КЫЛЬЯР сложат вместе над спин… . Это КОРЕЗСТЫ.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5"/>
          <p:cNvSpPr>
            <a:spLocks noGrp="1"/>
          </p:cNvSpPr>
          <p:nvPr>
            <p:ph type="title" idx="4294967295"/>
          </p:nvPr>
        </p:nvSpPr>
        <p:spPr>
          <a:xfrm>
            <a:off x="276225" y="188913"/>
            <a:ext cx="8591550" cy="1008062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  <a:r>
              <a:rPr lang="ru-RU" sz="1800" dirty="0" smtClean="0">
                <a:solidFill>
                  <a:srgbClr val="000000"/>
                </a:solidFill>
              </a:rPr>
              <a:t>    </a:t>
            </a:r>
            <a:r>
              <a:rPr lang="ru-RU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Что за девчонка:</a:t>
            </a:r>
            <a:br>
              <a:rPr lang="ru-RU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</a:br>
            <a:r>
              <a:rPr lang="ru-RU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    В поясе тонка,</a:t>
            </a:r>
            <a:br>
              <a:rPr lang="ru-RU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</a:br>
            <a:r>
              <a:rPr lang="ru-RU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    Огромные очи,</a:t>
            </a:r>
            <a:br>
              <a:rPr lang="ru-RU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</a:br>
            <a:r>
              <a:rPr lang="ru-RU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    Летит – стрекочет.</a:t>
            </a:r>
          </a:p>
        </p:txBody>
      </p:sp>
      <p:sp>
        <p:nvSpPr>
          <p:cNvPr id="33798" name="Rectangle 6"/>
          <p:cNvSpPr>
            <a:spLocks/>
          </p:cNvSpPr>
          <p:nvPr/>
        </p:nvSpPr>
        <p:spPr bwMode="auto">
          <a:xfrm>
            <a:off x="285720" y="1142984"/>
            <a:ext cx="8591550" cy="2857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just" eaLnBrk="0" hangingPunct="0">
              <a:spcBef>
                <a:spcPts val="400"/>
              </a:spcBef>
              <a:defRPr/>
            </a:pPr>
            <a: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Tunga" pitchFamily="2"/>
                <a:cs typeface="Tunga" pitchFamily="2"/>
              </a:rPr>
              <a:t>2</a:t>
            </a:r>
            <a:r>
              <a:rPr lang="ru-RU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Tunga" pitchFamily="2"/>
                <a:cs typeface="Tunga" pitchFamily="2"/>
              </a:rPr>
              <a:t>. </a:t>
            </a:r>
            <a:r>
              <a:rPr lang="ru-RU" sz="1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ea typeface="Tunga" pitchFamily="2"/>
                <a:cs typeface="Tunga" pitchFamily="2"/>
              </a:rPr>
              <a:t>Стреко́зы</a:t>
            </a:r>
            <a:r>
              <a:rPr lang="ru-RU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ea typeface="Tunga" pitchFamily="2"/>
                <a:cs typeface="Tunga" pitchFamily="2"/>
              </a:rPr>
              <a:t> (</a:t>
            </a:r>
            <a:r>
              <a:rPr lang="ru-RU" sz="16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ea typeface="Tunga" pitchFamily="2"/>
                <a:cs typeface="Tunga" pitchFamily="2"/>
              </a:rPr>
              <a:t>лат.</a:t>
            </a:r>
            <a:r>
              <a:rPr lang="ru-RU" sz="1600" b="1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ea typeface="Tunga" pitchFamily="2"/>
                <a:cs typeface="Tunga" pitchFamily="2"/>
              </a:rPr>
              <a:t>Odonata</a:t>
            </a:r>
            <a:r>
              <a:rPr lang="ru-RU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ea typeface="Tunga" pitchFamily="2"/>
                <a:cs typeface="Tunga" pitchFamily="2"/>
              </a:rPr>
              <a:t>) — отряд хищных, хорошо летающих насекомых. Крупные с подвижной головой, большими глазами, короткими </a:t>
            </a:r>
            <a:r>
              <a:rPr lang="ru-RU" sz="1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ea typeface="Tunga" pitchFamily="2"/>
                <a:cs typeface="Tunga" pitchFamily="2"/>
              </a:rPr>
              <a:t>щетинковидными</a:t>
            </a:r>
            <a:r>
              <a:rPr lang="ru-RU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ea typeface="Tunga" pitchFamily="2"/>
                <a:cs typeface="Tunga" pitchFamily="2"/>
              </a:rPr>
              <a:t> усиками, четырьмя прозрачными крыльями с густой сетью жилок и удлинённым стройным брюшком. Отряд включает свыше 5600 видов. Большинство обитает в тропиках и влажных субтропиках. В России стрекозы широко распространены по всей территории страны (за исключением засушливых областей), фауна насчитывает около 150 видов. На территории стран бывшего СССР было зарегистрировано 172 вида и 69 подвидов стрекоз, объединяемых в 52 рода, 10 семейств и 3 подотряда. Раздел энтомологии, посвящённый изучению стрекоз, называется одонтологией</a:t>
            </a:r>
            <a:r>
              <a:rPr lang="ru-RU" sz="17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ea typeface="Tunga" pitchFamily="2"/>
                <a:cs typeface="Tunga" pitchFamily="2"/>
              </a:rPr>
              <a:t>.</a:t>
            </a:r>
          </a:p>
        </p:txBody>
      </p:sp>
      <p:sp>
        <p:nvSpPr>
          <p:cNvPr id="33799" name="Rectangle 7"/>
          <p:cNvSpPr>
            <a:spLocks noGrp="1"/>
          </p:cNvSpPr>
          <p:nvPr>
            <p:ph type="body" idx="4294967295"/>
          </p:nvPr>
        </p:nvSpPr>
        <p:spPr bwMode="auto">
          <a:xfrm>
            <a:off x="357158" y="4000504"/>
            <a:ext cx="8591550" cy="158750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unga" pitchFamily="2"/>
              </a:rPr>
              <a:t>3.   </a:t>
            </a:r>
            <a: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unga" pitchFamily="2"/>
              </a:rPr>
              <a:t>Помертвело чисто поле;</a:t>
            </a:r>
            <a:b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unga" pitchFamily="2"/>
              </a:rPr>
            </a:br>
            <a: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unga" pitchFamily="2"/>
              </a:rPr>
              <a:t>    Нет уж дней тех светлых боле,</a:t>
            </a:r>
            <a:b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unga" pitchFamily="2"/>
              </a:rPr>
            </a:br>
            <a: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unga" pitchFamily="2"/>
              </a:rPr>
              <a:t>    Как под каждым ей листком</a:t>
            </a:r>
            <a:b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unga" pitchFamily="2"/>
              </a:rPr>
            </a:br>
            <a: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unga" pitchFamily="2"/>
              </a:rPr>
              <a:t>    Был готов и стол, и дом.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unga" pitchFamily="2"/>
              </a:rPr>
              <a:t>       Злой тоской удручена,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unga" pitchFamily="2"/>
              </a:rPr>
              <a:t>       К Муравью ползёт она.</a:t>
            </a:r>
          </a:p>
        </p:txBody>
      </p:sp>
      <p:sp>
        <p:nvSpPr>
          <p:cNvPr id="33800" name="Rectangle 8"/>
          <p:cNvSpPr>
            <a:spLocks/>
          </p:cNvSpPr>
          <p:nvPr/>
        </p:nvSpPr>
        <p:spPr bwMode="auto">
          <a:xfrm>
            <a:off x="179388" y="5300663"/>
            <a:ext cx="8591550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1450" indent="-173038" eaLnBrk="0" hangingPunct="0">
              <a:spcBef>
                <a:spcPts val="600"/>
              </a:spcBef>
              <a:buClr>
                <a:schemeClr val="accent1"/>
              </a:buClr>
              <a:buFont typeface="Arial" charset="0"/>
              <a:buNone/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pitchFamily="34" charset="0"/>
                <a:cs typeface="Tahoma" pitchFamily="34" charset="0"/>
              </a:rPr>
              <a:t>4. </a:t>
            </a:r>
            <a:r>
              <a:rPr lang="ru-RU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pitchFamily="34" charset="0"/>
                <a:cs typeface="Tahoma" pitchFamily="34" charset="0"/>
              </a:rPr>
              <a:t>- </a:t>
            </a:r>
            <a:r>
              <a:rPr lang="ru-RU" sz="1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pitchFamily="34" charset="0"/>
                <a:cs typeface="Tahoma" pitchFamily="34" charset="0"/>
              </a:rPr>
              <a:t>Тррр-тррртттт</a:t>
            </a:r>
            <a:r>
              <a:rPr lang="ru-RU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pitchFamily="34" charset="0"/>
                <a:cs typeface="Tahoma" pitchFamily="34" charset="0"/>
              </a:rPr>
              <a:t>, привет, Колючка! Как дела? </a:t>
            </a:r>
            <a:br>
              <a:rPr lang="ru-RU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pitchFamily="34" charset="0"/>
                <a:cs typeface="Tahoma" pitchFamily="34" charset="0"/>
              </a:rPr>
            </a:br>
            <a:r>
              <a:rPr lang="ru-RU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pitchFamily="34" charset="0"/>
                <a:cs typeface="Tahoma" pitchFamily="34" charset="0"/>
              </a:rPr>
              <a:t>Папа-еж поднял глаза и увидел стрекозу. И очень обрадовался, так       как это была его подружка – знаменитая путешественница Крылышко. Она облетела много лесов, полей, озер и говорят, что даже была за далекими горами, там, кто из местных зверей никогда не бывал.</a:t>
            </a:r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pitchFamily="34" charset="0"/>
                <a:cs typeface="Tahoma" pitchFamily="34" charset="0"/>
              </a:rPr>
              <a:t/>
            </a:r>
            <a:b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pitchFamily="34" charset="0"/>
                <a:cs typeface="Tahoma" pitchFamily="34" charset="0"/>
              </a:rPr>
            </a:br>
            <a:endParaRPr lang="ru-RU" sz="16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ndar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/>
      <p:bldP spid="33798" grpId="0"/>
      <p:bldP spid="33799" grpId="0" uiExpand="1"/>
      <p:bldP spid="3380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Объект 3"/>
          <p:cNvPicPr>
            <a:picLocks noGrp="1" noChangeAspect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5888"/>
            <a:ext cx="4176712" cy="31369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7410" name="Picture 5" descr="275px-Sympetrum_flaveolum_-_side_%28aka%29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260350"/>
            <a:ext cx="4176713" cy="256698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7411" name="Объект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825" y="4076700"/>
            <a:ext cx="3887788" cy="265112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7412" name="Объект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0" y="4149725"/>
            <a:ext cx="3959225" cy="256381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7413" name="Объект 3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16238" y="2636838"/>
            <a:ext cx="2951162" cy="237331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6"/>
          <p:cNvSpPr>
            <a:spLocks noGrp="1"/>
          </p:cNvSpPr>
          <p:nvPr>
            <p:ph type="title" idx="4294967295"/>
          </p:nvPr>
        </p:nvSpPr>
        <p:spPr>
          <a:xfrm>
            <a:off x="5580063" y="1000125"/>
            <a:ext cx="3287712" cy="1143000"/>
          </a:xfrm>
        </p:spPr>
        <p:txBody>
          <a:bodyPr/>
          <a:lstStyle/>
          <a:p>
            <a:pPr algn="ctr"/>
            <a:r>
              <a:rPr lang="ru-RU" sz="4400" b="1" smtClean="0"/>
              <a:t>меганевра</a:t>
            </a:r>
          </a:p>
        </p:txBody>
      </p:sp>
      <p:pic>
        <p:nvPicPr>
          <p:cNvPr id="19458" name="Объект 3"/>
          <p:cNvPicPr>
            <a:picLocks noGrp="1" noChangeAspect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15888"/>
            <a:ext cx="5327650" cy="34432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459" name="Picture 5" descr="275px-Meganeura_fossil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3644900"/>
            <a:ext cx="4068762" cy="30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>
          <a:xfrm>
            <a:off x="5795963" y="714375"/>
            <a:ext cx="2424112" cy="1549400"/>
          </a:xfrm>
        </p:spPr>
        <p:txBody>
          <a:bodyPr/>
          <a:lstStyle/>
          <a:p>
            <a:pPr algn="ctr"/>
            <a:r>
              <a:rPr lang="ru-RU" sz="3200" b="1" smtClean="0"/>
              <a:t>Личинка стрекозы – наяда</a:t>
            </a:r>
          </a:p>
        </p:txBody>
      </p:sp>
      <p:pic>
        <p:nvPicPr>
          <p:cNvPr id="2048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5400675" cy="40513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3" name="Picture 6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5" y="3571875"/>
            <a:ext cx="3863975" cy="3024188"/>
          </a:xfrm>
        </p:spPr>
      </p:pic>
      <p:sp>
        <p:nvSpPr>
          <p:cNvPr id="20484" name="Rectangle 7"/>
          <p:cNvSpPr>
            <a:spLocks/>
          </p:cNvSpPr>
          <p:nvPr/>
        </p:nvSpPr>
        <p:spPr bwMode="auto">
          <a:xfrm>
            <a:off x="684213" y="5300663"/>
            <a:ext cx="41036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spcBef>
                <a:spcPts val="400"/>
              </a:spcBef>
            </a:pPr>
            <a:endParaRPr lang="ru-RU" sz="3200">
              <a:solidFill>
                <a:schemeClr val="tx2"/>
              </a:solidFill>
              <a:latin typeface="Candara" pitchFamily="34" charset="0"/>
              <a:ea typeface="Tunga" pitchFamily="2"/>
              <a:cs typeface="Tunga" pitchFamily="2"/>
            </a:endParaRPr>
          </a:p>
        </p:txBody>
      </p:sp>
      <p:sp>
        <p:nvSpPr>
          <p:cNvPr id="20485" name="Rectangle 9"/>
          <p:cNvSpPr>
            <a:spLocks noChangeArrowheads="1"/>
          </p:cNvSpPr>
          <p:nvPr/>
        </p:nvSpPr>
        <p:spPr bwMode="auto">
          <a:xfrm>
            <a:off x="107950" y="5373688"/>
            <a:ext cx="50307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000" b="1">
                <a:solidFill>
                  <a:srgbClr val="000000"/>
                </a:solidFill>
                <a:latin typeface="Candara" pitchFamily="34" charset="0"/>
                <a:ea typeface="Tunga" pitchFamily="2"/>
                <a:cs typeface="Tunga" pitchFamily="2"/>
              </a:rPr>
              <a:t>«маска» личинки стрекозы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58" name="Group 26"/>
          <p:cNvGraphicFramePr>
            <a:graphicFrameLocks noGrp="1"/>
          </p:cNvGraphicFramePr>
          <p:nvPr>
            <p:ph type="body" idx="4294967295"/>
          </p:nvPr>
        </p:nvGraphicFramePr>
        <p:xfrm>
          <a:off x="250825" y="188913"/>
          <a:ext cx="8591550" cy="6511925"/>
        </p:xfrm>
        <a:graphic>
          <a:graphicData uri="http://schemas.openxmlformats.org/drawingml/2006/table">
            <a:tbl>
              <a:tblPr/>
              <a:tblGrid>
                <a:gridCol w="6337300"/>
                <a:gridCol w="1152525"/>
                <a:gridCol w="1101725"/>
              </a:tblGrid>
              <a:tr h="8588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Выбери верное доказательство.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выбор пары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ahoma" pitchFamily="34" charset="0"/>
                        </a:rPr>
                        <a:t>(номер)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выбор группы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ahoma" pitchFamily="34" charset="0"/>
                        </a:rPr>
                        <a:t>(номер)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3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Выберите самый точный заголовок для этого текста: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ndar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1) Обитатели водоёма.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2) Из истории возникновения стрекоз.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3) Это интересно…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4)  Виды стрекоз.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5) Описание внешнего вида.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6) Развитие стрекозы.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ndar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ndar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Восстанови последовательность рождения из куколки стрекозы: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ndar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1) отползает от шкурки, сидит некоторое время неподвижно;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2) Спинка наяды трескается;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3) крылышки ее высыхают;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4) из трещины появляются крылья;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5) стрекоза отправляется в свой первый полет.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ndar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ndar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8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Какие стрекозы крупнее?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ndar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1) равнокрылые;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  <a:cs typeface="Tahoma" pitchFamily="34" charset="0"/>
                        </a:rPr>
                        <a:t>2) разнокрылые.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ndar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ndar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post-6773-116319099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63054" flipH="1">
            <a:off x="5940425" y="2852738"/>
            <a:ext cx="2808288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 Box 3"/>
          <p:cNvSpPr txBox="1">
            <a:spLocks noChangeArrowheads="1"/>
          </p:cNvSpPr>
          <p:nvPr/>
        </p:nvSpPr>
        <p:spPr bwMode="auto">
          <a:xfrm>
            <a:off x="684213" y="5084763"/>
            <a:ext cx="7921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 i="1">
              <a:solidFill>
                <a:schemeClr val="accent2"/>
              </a:solidFill>
              <a:cs typeface="Arial" charset="0"/>
            </a:endParaRPr>
          </a:p>
          <a:p>
            <a:endParaRPr lang="ru-RU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22531" name="WordArt 4"/>
          <p:cNvSpPr>
            <a:spLocks noChangeArrowheads="1" noChangeShapeType="1" noTextEdit="1"/>
          </p:cNvSpPr>
          <p:nvPr/>
        </p:nvSpPr>
        <p:spPr bwMode="auto">
          <a:xfrm>
            <a:off x="611188" y="260350"/>
            <a:ext cx="7993062" cy="26638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2593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333399"/>
                </a:solidFill>
                <a:latin typeface="Arial"/>
                <a:cs typeface="Arial"/>
              </a:rPr>
              <a:t>физминутка</a:t>
            </a:r>
          </a:p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333399"/>
                </a:solidFill>
                <a:latin typeface="Arial"/>
                <a:cs typeface="Arial"/>
              </a:rPr>
              <a:t>для глаз</a:t>
            </a:r>
          </a:p>
        </p:txBody>
      </p:sp>
      <p:pic>
        <p:nvPicPr>
          <p:cNvPr id="22532" name="Picture 5" descr="post-6773-116319099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>
            <a:off x="611188" y="2924175"/>
            <a:ext cx="2735262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Line 6"/>
          <p:cNvSpPr>
            <a:spLocks noChangeShapeType="1"/>
          </p:cNvSpPr>
          <p:nvPr/>
        </p:nvSpPr>
        <p:spPr bwMode="auto">
          <a:xfrm flipV="1">
            <a:off x="19050" y="0"/>
            <a:ext cx="0" cy="6858000"/>
          </a:xfrm>
          <a:prstGeom prst="line">
            <a:avLst/>
          </a:prstGeom>
          <a:noFill/>
          <a:ln w="127000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4" name="Line 7"/>
          <p:cNvSpPr>
            <a:spLocks noChangeShapeType="1"/>
          </p:cNvSpPr>
          <p:nvPr/>
        </p:nvSpPr>
        <p:spPr bwMode="auto">
          <a:xfrm flipV="1">
            <a:off x="9144000" y="0"/>
            <a:ext cx="0" cy="6858000"/>
          </a:xfrm>
          <a:prstGeom prst="line">
            <a:avLst/>
          </a:prstGeom>
          <a:noFill/>
          <a:ln w="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5" name="Line 8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127000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6" name="Line 9"/>
          <p:cNvSpPr>
            <a:spLocks noChangeShapeType="1"/>
          </p:cNvSpPr>
          <p:nvPr/>
        </p:nvSpPr>
        <p:spPr bwMode="auto">
          <a:xfrm>
            <a:off x="0" y="44450"/>
            <a:ext cx="9144000" cy="0"/>
          </a:xfrm>
          <a:prstGeom prst="line">
            <a:avLst/>
          </a:prstGeom>
          <a:noFill/>
          <a:ln w="317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OHO">
    <a:dk1>
      <a:srgbClr val="2E2224"/>
    </a:dk1>
    <a:lt1>
      <a:sysClr val="window" lastClr="FFFFFF"/>
    </a:lt1>
    <a:dk2>
      <a:srgbClr val="48231E"/>
    </a:dk2>
    <a:lt2>
      <a:srgbClr val="CBD8DD"/>
    </a:lt2>
    <a:accent1>
      <a:srgbClr val="61625E"/>
    </a:accent1>
    <a:accent2>
      <a:srgbClr val="964D2C"/>
    </a:accent2>
    <a:accent3>
      <a:srgbClr val="66553E"/>
    </a:accent3>
    <a:accent4>
      <a:srgbClr val="848058"/>
    </a:accent4>
    <a:accent5>
      <a:srgbClr val="AFA14B"/>
    </a:accent5>
    <a:accent6>
      <a:srgbClr val="AD7D4D"/>
    </a:accent6>
    <a:hlink>
      <a:srgbClr val="FFDE66"/>
    </a:hlink>
    <a:folHlink>
      <a:srgbClr val="C0AEBC"/>
    </a:folHlink>
  </a:clrScheme>
</a:themeOverride>
</file>

<file path=ppt/theme/themeOverride2.xml><?xml version="1.0" encoding="utf-8"?>
<a:themeOverride xmlns:a="http://schemas.openxmlformats.org/drawingml/2006/main">
  <a:clrScheme name="SOHO">
    <a:dk1>
      <a:srgbClr val="2E2224"/>
    </a:dk1>
    <a:lt1>
      <a:sysClr val="window" lastClr="FFFFFF"/>
    </a:lt1>
    <a:dk2>
      <a:srgbClr val="48231E"/>
    </a:dk2>
    <a:lt2>
      <a:srgbClr val="CBD8DD"/>
    </a:lt2>
    <a:accent1>
      <a:srgbClr val="61625E"/>
    </a:accent1>
    <a:accent2>
      <a:srgbClr val="964D2C"/>
    </a:accent2>
    <a:accent3>
      <a:srgbClr val="66553E"/>
    </a:accent3>
    <a:accent4>
      <a:srgbClr val="848058"/>
    </a:accent4>
    <a:accent5>
      <a:srgbClr val="AFA14B"/>
    </a:accent5>
    <a:accent6>
      <a:srgbClr val="AD7D4D"/>
    </a:accent6>
    <a:hlink>
      <a:srgbClr val="FFDE66"/>
    </a:hlink>
    <a:folHlink>
      <a:srgbClr val="C0AEB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567</Words>
  <Application>Microsoft Office PowerPoint</Application>
  <PresentationFormat>Экран (4:3)</PresentationFormat>
  <Paragraphs>98</Paragraphs>
  <Slides>23</Slides>
  <Notes>1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Soho</vt:lpstr>
      <vt:lpstr>Слайд</vt:lpstr>
      <vt:lpstr>Слайд 1</vt:lpstr>
      <vt:lpstr>Слайд 2</vt:lpstr>
      <vt:lpstr>Достройте слова, разгадайте анаграммы, чтобы получился текст.</vt:lpstr>
      <vt:lpstr>1.    Что за девчонка:      В поясе тонка,      Огромные очи,      Летит – стрекочет.</vt:lpstr>
      <vt:lpstr>Слайд 5</vt:lpstr>
      <vt:lpstr>меганевра</vt:lpstr>
      <vt:lpstr>Личинка стрекозы – наяда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Глаза стрекозы </vt:lpstr>
      <vt:lpstr>математическая минутка </vt:lpstr>
      <vt:lpstr>математическая минутка </vt:lpstr>
      <vt:lpstr>минутка русского языка</vt:lpstr>
      <vt:lpstr>творческое задание</vt:lpstr>
      <vt:lpstr>Слайд 20</vt:lpstr>
      <vt:lpstr>Уменье и труд всё перетрут.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УДИВИТЕЛЬНЫЕ СТРЕКОЗЫ</dc:title>
  <dc:creator/>
  <cp:lastModifiedBy/>
  <cp:revision>18</cp:revision>
  <dcterms:created xsi:type="dcterms:W3CDTF">2012-03-10T18:32:17Z</dcterms:created>
  <dcterms:modified xsi:type="dcterms:W3CDTF">2013-11-08T12:37:49Z</dcterms:modified>
</cp:coreProperties>
</file>