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0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3" r:id="rId10"/>
    <p:sldId id="264" r:id="rId11"/>
    <p:sldId id="267" r:id="rId12"/>
    <p:sldId id="265" r:id="rId13"/>
    <p:sldId id="266" r:id="rId14"/>
    <p:sldId id="268" r:id="rId15"/>
    <p:sldId id="269" r:id="rId16"/>
    <p:sldId id="275" r:id="rId17"/>
    <p:sldId id="276" r:id="rId18"/>
    <p:sldId id="271" r:id="rId19"/>
    <p:sldId id="274" r:id="rId20"/>
    <p:sldId id="272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17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148BF9-8F5E-41A7-8C97-0179C8960C9C}" type="datetimeFigureOut">
              <a:rPr lang="ru-RU"/>
              <a:pPr>
                <a:defRPr/>
              </a:pPr>
              <a:t>28.04.2014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28E141-5F22-4FF9-9241-15A3A09966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8BDFC-78F2-469B-98D9-5CD4070D033A}" type="datetimeFigureOut">
              <a:rPr lang="ru-RU"/>
              <a:pPr>
                <a:defRPr/>
              </a:pPr>
              <a:t>28.04.2014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0D02BD-22A7-40CE-AA82-039628122C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AD3E84-AA69-42D1-A272-2A232E34060C}" type="datetimeFigureOut">
              <a:rPr lang="ru-RU"/>
              <a:pPr>
                <a:defRPr/>
              </a:pPr>
              <a:t>28.04.2014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D7B38-058F-46AA-A76F-07A82011AB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978EB7-DE0D-41CC-8985-83871A263C76}" type="datetimeFigureOut">
              <a:rPr lang="ru-RU"/>
              <a:pPr>
                <a:defRPr/>
              </a:pPr>
              <a:t>28.04.2014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98CA1-634D-48D7-97CB-3DEB85E08E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69A50-AB87-4A2D-A9F4-9A0A18CE15C8}" type="datetimeFigureOut">
              <a:rPr lang="ru-RU"/>
              <a:pPr>
                <a:defRPr/>
              </a:pPr>
              <a:t>28.04.2014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478936-3A19-4210-BCBF-4032DF4C39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2FEE9-EFED-4643-9CB9-B1E49FF5840C}" type="datetimeFigureOut">
              <a:rPr lang="ru-RU"/>
              <a:pPr>
                <a:defRPr/>
              </a:pPr>
              <a:t>28.04.2014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DB517F-4739-4AC9-8B67-6794743A6A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BC8B9-ADB0-4E1C-9371-81340D7A89F3}" type="datetimeFigureOut">
              <a:rPr lang="ru-RU"/>
              <a:pPr>
                <a:defRPr/>
              </a:pPr>
              <a:t>28.04.2014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D17654-D8C4-48A4-B022-7EB78CFD91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99458-5709-40B7-9F34-3F619CE2C334}" type="datetimeFigureOut">
              <a:rPr lang="ru-RU"/>
              <a:pPr>
                <a:defRPr/>
              </a:pPr>
              <a:t>28.04.2014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FD90FD-2111-4133-A449-47FA0D7CEC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DC00D-DE58-4AEF-A580-4D33471EDF21}" type="datetimeFigureOut">
              <a:rPr lang="ru-RU"/>
              <a:pPr>
                <a:defRPr/>
              </a:pPr>
              <a:t>28.04.2014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B9C81-9FEF-49DE-8418-837240DE76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2219E-A0A4-4A43-AF96-A1BA19AFC102}" type="datetimeFigureOut">
              <a:rPr lang="ru-RU"/>
              <a:pPr>
                <a:defRPr/>
              </a:pPr>
              <a:t>28.04.2014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D06CE2-FAD9-4B7A-8345-9560E2ADB4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2201A8-5B83-4F6E-8E93-AB835C31D50F}" type="datetimeFigureOut">
              <a:rPr lang="ru-RU"/>
              <a:pPr>
                <a:defRPr/>
              </a:pPr>
              <a:t>28.04.2014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5264E-0A2C-4D97-8723-3418817389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3EBBB2F-2BFB-42BC-A538-A47A54F3692A}" type="datetimeFigureOut">
              <a:rPr lang="ru-RU"/>
              <a:pPr>
                <a:defRPr/>
              </a:pPr>
              <a:t>28.04.2014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2E96EB9-9823-4336-97B4-FB58D9C92B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15" r:id="rId2"/>
    <p:sldLayoutId id="2147483824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5" r:id="rId9"/>
    <p:sldLayoutId id="2147483821" r:id="rId10"/>
    <p:sldLayoutId id="2147483822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400"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10" Type="http://schemas.openxmlformats.org/officeDocument/2006/relationships/image" Target="../media/image55.jpeg"/><Relationship Id="rId4" Type="http://schemas.openxmlformats.org/officeDocument/2006/relationships/image" Target="../media/image49.jpeg"/><Relationship Id="rId9" Type="http://schemas.openxmlformats.org/officeDocument/2006/relationships/image" Target="../media/image5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7" Type="http://schemas.openxmlformats.org/officeDocument/2006/relationships/image" Target="../media/image71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1;&#1072;&#1088;&#1080;&#1089;&#1072;\Documents\&#1052;&#1072;&#1089;&#1090;&#1077;&#1088;-&#1082;&#1083;&#1072;&#1089;&#1089;%20&#1087;&#1086;%20&#1086;&#1082;&#1088;&#1091;&#1078;&#1072;&#1102;&#1097;&#1077;&#1084;&#1091;%20&#1084;&#1080;&#1088;&#1091;%20&#1085;&#1072;%20&#1090;&#1077;&#1084;&#1091;%20&#1050;&#1090;&#1086;%20&#1090;&#1072;&#1082;&#1080;&#1077;%20&#1087;&#1090;&#1080;&#1094;&#1099;\&#1050;&#1090;&#1086;%20&#1090;&#1072;&#1082;&#1080;&#1077;%20&#1087;&#1090;&#1080;&#1094;&#1099;.mp3" TargetMode="Externa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tel.blogs.mail.ru/" TargetMode="External"/><Relationship Id="rId13" Type="http://schemas.openxmlformats.org/officeDocument/2006/relationships/hyperlink" Target="http://chihuashki.ru/" TargetMode="External"/><Relationship Id="rId3" Type="http://schemas.openxmlformats.org/officeDocument/2006/relationships/hyperlink" Target="http://900igr.net/" TargetMode="External"/><Relationship Id="rId7" Type="http://schemas.openxmlformats.org/officeDocument/2006/relationships/hyperlink" Target="http://wordrabot.ru/" TargetMode="External"/><Relationship Id="rId12" Type="http://schemas.openxmlformats.org/officeDocument/2006/relationships/hyperlink" Target="http://www.mandroid.ru/" TargetMode="External"/><Relationship Id="rId17" Type="http://schemas.openxmlformats.org/officeDocument/2006/relationships/hyperlink" Target="http://kids.ya1.ru/" TargetMode="External"/><Relationship Id="rId2" Type="http://schemas.openxmlformats.org/officeDocument/2006/relationships/hyperlink" Target="http://www.1zoom.ru/" TargetMode="External"/><Relationship Id="rId16" Type="http://schemas.openxmlformats.org/officeDocument/2006/relationships/hyperlink" Target="http://azblok.net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baza.farpost.ru/" TargetMode="External"/><Relationship Id="rId11" Type="http://schemas.openxmlformats.org/officeDocument/2006/relationships/hyperlink" Target="http://zoo.kmvcity.ru/" TargetMode="External"/><Relationship Id="rId5" Type="http://schemas.openxmlformats.org/officeDocument/2006/relationships/hyperlink" Target="http://www.zateevo.ru/" TargetMode="External"/><Relationship Id="rId15" Type="http://schemas.openxmlformats.org/officeDocument/2006/relationships/hyperlink" Target="http://forum.kinozal.tv/" TargetMode="External"/><Relationship Id="rId10" Type="http://schemas.openxmlformats.org/officeDocument/2006/relationships/hyperlink" Target="http://crazy.werd.ru/" TargetMode="External"/><Relationship Id="rId4" Type="http://schemas.openxmlformats.org/officeDocument/2006/relationships/hyperlink" Target="http://newspaper.moe-online.ru/" TargetMode="External"/><Relationship Id="rId9" Type="http://schemas.openxmlformats.org/officeDocument/2006/relationships/hyperlink" Target="http://www.photosight.ru/" TargetMode="External"/><Relationship Id="rId14" Type="http://schemas.openxmlformats.org/officeDocument/2006/relationships/hyperlink" Target="http://namonitore.ru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1;&#1072;&#1088;&#1080;&#1089;&#1072;\Documents\&#1052;&#1072;&#1089;&#1090;&#1077;&#1088;-&#1082;&#1083;&#1072;&#1089;&#1089;%20&#1087;&#1086;%20&#1086;&#1082;&#1088;&#1091;&#1078;&#1072;&#1102;&#1097;&#1077;&#1084;&#1091;%20&#1084;&#1080;&#1088;&#1091;%20&#1085;&#1072;%20&#1090;&#1077;&#1084;&#1091;%20&#1050;&#1090;&#1086;%20&#1090;&#1072;&#1082;&#1080;&#1077;%20&#1087;&#1090;&#1080;&#1094;&#1099;\&#1042;&#1089;&#1077;%20&#1087;&#1090;&#1080;&#1094;&#1099;%20&#1083;&#1077;&#1090;&#1072;&#1102;&#1090;.mp3" TargetMode="External"/><Relationship Id="rId6" Type="http://schemas.openxmlformats.org/officeDocument/2006/relationships/image" Target="../media/image6.jpeg"/><Relationship Id="rId11" Type="http://schemas.openxmlformats.org/officeDocument/2006/relationships/image" Target="../media/image11.gif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1;&#1072;&#1088;&#1080;&#1089;&#1072;\Documents\&#1052;&#1072;&#1089;&#1090;&#1077;&#1088;-&#1082;&#1083;&#1072;&#1089;&#1089;%20&#1087;&#1086;%20&#1086;&#1082;&#1088;&#1091;&#1078;&#1072;&#1102;&#1097;&#1077;&#1084;&#1091;%20&#1084;&#1080;&#1088;&#1091;%20&#1085;&#1072;%20&#1090;&#1077;&#1084;&#1091;%20&#1050;&#1090;&#1086;%20&#1090;&#1072;&#1082;&#1080;&#1077;%20&#1087;&#1090;&#1080;&#1094;&#1099;\&#1042;&#1089;&#1077;%20&#1087;&#1090;&#1080;&#1094;&#1099;%20&#1087;&#1086;&#1102;&#1090;.mp3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1;&#1072;&#1088;&#1080;&#1089;&#1072;\Documents\&#1052;&#1072;&#1089;&#1090;&#1077;&#1088;-&#1082;&#1083;&#1072;&#1089;&#1089;%20&#1087;&#1086;%20&#1086;&#1082;&#1088;&#1091;&#1078;&#1072;&#1102;&#1097;&#1077;&#1084;&#1091;%20&#1084;&#1080;&#1088;&#1091;%20&#1085;&#1072;%20&#1090;&#1077;&#1084;&#1091;%20&#1050;&#1090;&#1086;%20&#1090;&#1072;&#1082;&#1080;&#1077;%20&#1087;&#1090;&#1080;&#1094;&#1099;\&#1047;&#1074;&#1091;&#1082;&#1080;%20&#1076;&#1077;&#1083;&#1100;&#1092;&#1080;&#1085;&#1086;&#1074;.mp3" TargetMode="Externa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4.gif"/><Relationship Id="rId7" Type="http://schemas.openxmlformats.org/officeDocument/2006/relationships/image" Target="../media/image2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1;&#1072;&#1088;&#1080;&#1089;&#1072;\Documents\&#1052;&#1072;&#1089;&#1090;&#1077;&#1088;-&#1082;&#1083;&#1072;&#1089;&#1089;%20&#1087;&#1086;%20&#1086;&#1082;&#1088;&#1091;&#1078;&#1072;&#1102;&#1097;&#1077;&#1084;&#1091;%20&#1084;&#1080;&#1088;&#1091;%20&#1085;&#1072;%20&#1090;&#1077;&#1084;&#1091;%20&#1050;&#1090;&#1086;%20&#1090;&#1072;&#1082;&#1080;&#1077;%20&#1087;&#1090;&#1080;&#1094;&#1099;\&#1042;&#1089;&#1077;%20&#1087;&#1090;&#1080;&#1094;&#1099;%20&#1074;&#1100;&#1102;&#1090;%20&#1075;&#1085;&#1105;&#1079;&#1076;&#1072;.mp3" TargetMode="External"/><Relationship Id="rId6" Type="http://schemas.openxmlformats.org/officeDocument/2006/relationships/image" Target="../media/image20.jpeg"/><Relationship Id="rId11" Type="http://schemas.openxmlformats.org/officeDocument/2006/relationships/image" Target="../media/image2.pn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18.png"/><Relationship Id="rId9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14.gif"/><Relationship Id="rId7" Type="http://schemas.openxmlformats.org/officeDocument/2006/relationships/image" Target="../media/image2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1;&#1072;&#1088;&#1080;&#1089;&#1072;\Documents\&#1052;&#1072;&#1089;&#1090;&#1077;&#1088;-&#1082;&#1083;&#1072;&#1089;&#1089;%20&#1087;&#1086;%20&#1086;&#1082;&#1088;&#1091;&#1078;&#1072;&#1102;&#1097;&#1077;&#1084;&#1091;%20&#1084;&#1080;&#1088;&#1091;%20&#1085;&#1072;%20&#1090;&#1077;&#1084;&#1091;%20&#1050;&#1090;&#1086;%20&#1090;&#1072;&#1082;&#1080;&#1077;%20&#1087;&#1090;&#1080;&#1094;&#1099;\&#1042;&#1089;&#1077;%20&#1087;&#1090;&#1080;&#1094;&#1099;%20&#1086;&#1090;&#1082;&#1083;&#1072;&#1076;&#1099;&#1074;&#1072;&#1102;&#1090;%20&#1103;&#1080;&#1095;&#1082;&#1080;.mp3" TargetMode="External"/><Relationship Id="rId6" Type="http://schemas.openxmlformats.org/officeDocument/2006/relationships/image" Target="../media/image27.jpeg"/><Relationship Id="rId11" Type="http://schemas.openxmlformats.org/officeDocument/2006/relationships/image" Target="../media/image2.pn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gif"/><Relationship Id="rId7" Type="http://schemas.openxmlformats.org/officeDocument/2006/relationships/image" Target="../media/image36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35.gif"/><Relationship Id="rId5" Type="http://schemas.openxmlformats.org/officeDocument/2006/relationships/image" Target="../media/image34.gif"/><Relationship Id="rId4" Type="http://schemas.openxmlformats.org/officeDocument/2006/relationships/image" Target="../media/image33.png"/><Relationship Id="rId9" Type="http://schemas.openxmlformats.org/officeDocument/2006/relationships/slide" Target="slide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5">
                <a:lumMod val="40000"/>
                <a:lumOff val="60000"/>
              </a:schemeClr>
            </a:gs>
            <a:gs pos="60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5809" y="620688"/>
            <a:ext cx="8280920" cy="5472608"/>
          </a:xfrm>
          <a:prstGeom prst="rect">
            <a:avLst/>
          </a:prstGeom>
          <a:noFill/>
        </p:spPr>
        <p:txBody>
          <a:bodyPr>
            <a:prstTxWarp prst="textStop">
              <a:avLst/>
            </a:prstTxWarp>
            <a:spAutoFit/>
          </a:bodyPr>
          <a:lstStyle/>
          <a:p>
            <a:pPr algn="ctr">
              <a:defRPr/>
            </a:pPr>
            <a:r>
              <a:rPr lang="ru-RU" sz="3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</a:rPr>
              <a:t>ПРЕПОДАВАНИЕ В НАЧАЛЬНОЙ ШКОЛЕ.</a:t>
            </a:r>
          </a:p>
          <a:p>
            <a:pPr algn="ctr">
              <a:defRPr/>
            </a:pPr>
            <a:r>
              <a:rPr lang="ru-RU" sz="3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</a:rPr>
              <a:t>МАСТЕР-КЛАСС</a:t>
            </a:r>
          </a:p>
          <a:p>
            <a:pPr algn="ctr">
              <a:defRPr/>
            </a:pPr>
            <a:r>
              <a:rPr lang="ru-RU" sz="3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</a:rPr>
              <a:t>НА ТЕМУ: «КТО ТАКИЕ ПТИЦЫ?»</a:t>
            </a:r>
          </a:p>
          <a:p>
            <a:pPr algn="ctr">
              <a:defRPr/>
            </a:pPr>
            <a:r>
              <a:rPr lang="ru-RU" sz="3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</a:rPr>
              <a:t>ПО ПРЕДМЕТУ «ОКРУЖАЮЩИЙ МИР»</a:t>
            </a:r>
          </a:p>
          <a:p>
            <a:pPr algn="ctr">
              <a:defRPr/>
            </a:pPr>
            <a:r>
              <a:rPr lang="ru-RU" sz="3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</a:rPr>
              <a:t>УЧИТЕЛЯ НАЧАЛЬНЫХ КЛАССОВ</a:t>
            </a:r>
          </a:p>
          <a:p>
            <a:pPr algn="ctr">
              <a:defRPr/>
            </a:pPr>
            <a:r>
              <a:rPr lang="ru-RU" sz="3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</a:rPr>
              <a:t>МОУ «СОШ» </a:t>
            </a:r>
            <a:r>
              <a:rPr lang="ru-RU" sz="30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</a:rPr>
              <a:t>пгт.КОЖВА</a:t>
            </a:r>
            <a:r>
              <a:rPr lang="ru-RU" sz="3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</a:rPr>
              <a:t> </a:t>
            </a:r>
          </a:p>
          <a:p>
            <a:pPr algn="ctr">
              <a:defRPr/>
            </a:pPr>
            <a:r>
              <a:rPr lang="ru-RU" sz="30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</a:rPr>
              <a:t>г.ПЕЧОРА</a:t>
            </a:r>
            <a:r>
              <a:rPr lang="ru-RU" sz="3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</a:rPr>
              <a:t> РЕСПУБЛИКИ КОМИ</a:t>
            </a:r>
          </a:p>
          <a:p>
            <a:pPr algn="ctr">
              <a:defRPr/>
            </a:pPr>
            <a:r>
              <a:rPr lang="ru-RU" sz="3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</a:rPr>
              <a:t>МАРКЕВИЧ ЛАРИСЫ ЮРЬЕВНЫ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5">
                <a:lumMod val="40000"/>
                <a:lumOff val="60000"/>
              </a:schemeClr>
            </a:gs>
            <a:gs pos="60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"/>
          <p:cNvSpPr txBox="1">
            <a:spLocks noChangeArrowheads="1"/>
          </p:cNvSpPr>
          <p:nvPr/>
        </p:nvSpPr>
        <p:spPr bwMode="auto">
          <a:xfrm>
            <a:off x="276225" y="171450"/>
            <a:ext cx="7702550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000" b="1">
                <a:solidFill>
                  <a:srgbClr val="C00000"/>
                </a:solidFill>
                <a:latin typeface="Times New Roman" pitchFamily="18" charset="0"/>
              </a:rPr>
              <a:t>ПЯТАЯ ГИПОТЕЗА:</a:t>
            </a:r>
          </a:p>
          <a:p>
            <a:pPr algn="ctr"/>
            <a:r>
              <a:rPr lang="ru-RU" sz="3000" b="1">
                <a:solidFill>
                  <a:srgbClr val="C00000"/>
                </a:solidFill>
                <a:latin typeface="Times New Roman" pitchFamily="18" charset="0"/>
              </a:rPr>
              <a:t>«ПТИЦЫ – ЭТО ТЕ ЖИВОТНЫЕ, </a:t>
            </a:r>
          </a:p>
          <a:p>
            <a:pPr algn="ctr"/>
            <a:r>
              <a:rPr lang="ru-RU" sz="3000" b="1">
                <a:solidFill>
                  <a:srgbClr val="C00000"/>
                </a:solidFill>
                <a:latin typeface="Times New Roman" pitchFamily="18" charset="0"/>
              </a:rPr>
              <a:t>ЧЬЁ ТЕЛО ПОКРЫТО ПЕРЬЯМИ»</a:t>
            </a:r>
          </a:p>
        </p:txBody>
      </p:sp>
      <p:pic>
        <p:nvPicPr>
          <p:cNvPr id="3" name="Picture 2" descr="C:\Users\Лариса\Documents\Цыплёнок.gif"/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7771407" y="192015"/>
            <a:ext cx="1372593" cy="161868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pic>
        <p:nvPicPr>
          <p:cNvPr id="12292" name="Picture 2" descr="C:\Users\Лариса\Documents\перья 1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37250" y="3038475"/>
            <a:ext cx="2520950" cy="320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3" descr="C:\Users\Лариса\Documents\перо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1501775"/>
            <a:ext cx="2592388" cy="521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4" descr="C:\Users\Лариса\Documents\перо 2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998788" y="2463800"/>
            <a:ext cx="2592387" cy="419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5">
                <a:lumMod val="40000"/>
                <a:lumOff val="60000"/>
              </a:schemeClr>
            </a:gs>
            <a:gs pos="60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Лариса\Documents\павлин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73011" y="374279"/>
            <a:ext cx="4026981" cy="26250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pic>
        <p:nvPicPr>
          <p:cNvPr id="15363" name="Picture 3" descr="C:\Users\Лариса\Documents\павлин 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018128" y="353129"/>
            <a:ext cx="3630041" cy="26250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pic>
        <p:nvPicPr>
          <p:cNvPr id="15364" name="Picture 4" descr="C:\Users\Лариса\Documents\журавль.jpe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3275856" y="3427071"/>
            <a:ext cx="2558726" cy="30655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pic>
        <p:nvPicPr>
          <p:cNvPr id="15365" name="Picture 5" descr="C:\Users\Лариса\Documents\журавль4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27800" y="3645024"/>
            <a:ext cx="2694273" cy="24623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pic>
        <p:nvPicPr>
          <p:cNvPr id="15366" name="Picture 6" descr="C:\Users\Лариса\Documents\утка.jpe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012161" y="3728698"/>
            <a:ext cx="2944504" cy="24623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sp>
        <p:nvSpPr>
          <p:cNvPr id="2" name="TextBox 1"/>
          <p:cNvSpPr txBox="1"/>
          <p:nvPr/>
        </p:nvSpPr>
        <p:spPr>
          <a:xfrm>
            <a:off x="3638550" y="2949575"/>
            <a:ext cx="2198688" cy="477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5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павлин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00113" y="6381750"/>
            <a:ext cx="3836987" cy="477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5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венценосный журавль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56325" y="6080125"/>
            <a:ext cx="2800350" cy="477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5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утка-мандаринка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5">
                <a:lumMod val="40000"/>
                <a:lumOff val="60000"/>
              </a:schemeClr>
            </a:gs>
            <a:gs pos="60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Лариса\Documents\строение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1196975"/>
            <a:ext cx="2735263" cy="525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TextBox 1"/>
          <p:cNvSpPr txBox="1">
            <a:spLocks noChangeArrowheads="1"/>
          </p:cNvSpPr>
          <p:nvPr/>
        </p:nvSpPr>
        <p:spPr bwMode="auto">
          <a:xfrm>
            <a:off x="1549400" y="333375"/>
            <a:ext cx="5759450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000" b="1">
                <a:solidFill>
                  <a:srgbClr val="C00000"/>
                </a:solidFill>
                <a:latin typeface="Times New Roman" pitchFamily="18" charset="0"/>
              </a:rPr>
              <a:t>СТРОЕНИЕ ПЕРА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61950" y="4794250"/>
            <a:ext cx="2376488" cy="554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+mn-cs"/>
              </a:rPr>
              <a:t>СТЕРЖЕНЬ</a:t>
            </a: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2376488" y="5373688"/>
            <a:ext cx="1763712" cy="841375"/>
          </a:xfrm>
          <a:prstGeom prst="straightConnector1">
            <a:avLst/>
          </a:prstGeom>
          <a:ln w="5715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6300788" y="2846388"/>
            <a:ext cx="2735262" cy="554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+mn-cs"/>
              </a:rPr>
              <a:t>БОРОДКИ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flipH="1" flipV="1">
            <a:off x="5508625" y="1966913"/>
            <a:ext cx="1800225" cy="814387"/>
          </a:xfrm>
          <a:prstGeom prst="straightConnector1">
            <a:avLst/>
          </a:prstGeom>
          <a:ln w="5715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3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5">
                <a:lumMod val="40000"/>
                <a:lumOff val="60000"/>
              </a:schemeClr>
            </a:gs>
            <a:gs pos="60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Лариса\Documents\лупа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7350" y="2205038"/>
            <a:ext cx="3455988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 descr="C:\Users\Лариса\Documents\строение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1700213"/>
            <a:ext cx="1647825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19088" y="1268413"/>
            <a:ext cx="2452687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000" b="1">
                <a:solidFill>
                  <a:srgbClr val="C00000"/>
                </a:solidFill>
                <a:latin typeface="Times New Roman" pitchFamily="18" charset="0"/>
              </a:rPr>
              <a:t>ОПЫТ №1.</a:t>
            </a:r>
          </a:p>
        </p:txBody>
      </p:sp>
      <p:pic>
        <p:nvPicPr>
          <p:cNvPr id="10244" name="Picture 4" descr="C:\Users\Лариса\Documents\ножницы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49325" y="4752975"/>
            <a:ext cx="3386138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C:\Users\Лариса\Documents\строение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03313" y="3714750"/>
            <a:ext cx="1647825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951038" y="3468688"/>
            <a:ext cx="2665412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000" b="1">
                <a:solidFill>
                  <a:srgbClr val="C00000"/>
                </a:solidFill>
                <a:latin typeface="Times New Roman" pitchFamily="18" charset="0"/>
              </a:rPr>
              <a:t>ОПЫТ №2.</a:t>
            </a:r>
          </a:p>
        </p:txBody>
      </p:sp>
      <p:pic>
        <p:nvPicPr>
          <p:cNvPr id="8" name="Picture 3" descr="C:\Users\Лариса\Documents\строение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981718">
            <a:off x="3921919" y="1218407"/>
            <a:ext cx="1647825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 descr="C:\Users\Лариса\Documents\капля воды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64125" y="2284413"/>
            <a:ext cx="869950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675063" y="1258888"/>
            <a:ext cx="266541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000" b="1">
                <a:solidFill>
                  <a:srgbClr val="C00000"/>
                </a:solidFill>
                <a:latin typeface="Times New Roman" pitchFamily="18" charset="0"/>
              </a:rPr>
              <a:t>ОПЫТ №3.</a:t>
            </a:r>
          </a:p>
        </p:txBody>
      </p:sp>
      <p:pic>
        <p:nvPicPr>
          <p:cNvPr id="11" name="Picture 3" descr="C:\Users\Лариса\Documents\строение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042798">
            <a:off x="6708775" y="2536825"/>
            <a:ext cx="1020763" cy="145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6" descr="C:\Users\Лариса\Documents\ветер.gif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77100" y="1822450"/>
            <a:ext cx="1758950" cy="164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702425" y="1327150"/>
            <a:ext cx="2173288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000" b="1">
                <a:solidFill>
                  <a:srgbClr val="C00000"/>
                </a:solidFill>
                <a:latin typeface="Times New Roman" pitchFamily="18" charset="0"/>
              </a:rPr>
              <a:t>ОПЫТ №4.</a:t>
            </a:r>
          </a:p>
        </p:txBody>
      </p:sp>
      <p:pic>
        <p:nvPicPr>
          <p:cNvPr id="10247" name="Picture 7" descr="C:\Users\Лариса\Documents\щека.jpg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02250" y="4748213"/>
            <a:ext cx="2328863" cy="184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 descr="C:\Users\Лариса\Documents\строение.jpg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223798">
            <a:off x="6823075" y="5734050"/>
            <a:ext cx="792163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208588" y="4170363"/>
            <a:ext cx="2263775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000" b="1">
                <a:solidFill>
                  <a:srgbClr val="C00000"/>
                </a:solidFill>
                <a:latin typeface="Times New Roman" pitchFamily="18" charset="0"/>
              </a:rPr>
              <a:t>ОПЫТ №5.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23838" y="98425"/>
            <a:ext cx="8783637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500" b="1">
                <a:solidFill>
                  <a:srgbClr val="C00000"/>
                </a:solidFill>
                <a:latin typeface="Times New Roman" pitchFamily="18" charset="0"/>
              </a:rPr>
              <a:t>ИССЛЕДОВАНИЯ </a:t>
            </a:r>
          </a:p>
          <a:p>
            <a:pPr algn="ctr"/>
            <a:r>
              <a:rPr lang="ru-RU" sz="3500" b="1">
                <a:solidFill>
                  <a:srgbClr val="C00000"/>
                </a:solidFill>
                <a:latin typeface="Times New Roman" pitchFamily="18" charset="0"/>
              </a:rPr>
              <a:t>СВОЙСТВ ПЕРА ПТИЦЫ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7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5">
                <a:lumMod val="40000"/>
                <a:lumOff val="60000"/>
              </a:schemeClr>
            </a:gs>
            <a:gs pos="60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Лариса\Documents\перо и бумага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87450" y="333375"/>
            <a:ext cx="6121400" cy="597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 descr="C:\Users\Лариса\Documents\чернильница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38850" y="3573463"/>
            <a:ext cx="2540000" cy="2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5">
                <a:lumMod val="40000"/>
                <a:lumOff val="60000"/>
              </a:schemeClr>
            </a:gs>
            <a:gs pos="60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Лариса\Documents\курица с циплятами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1638" y="1628775"/>
            <a:ext cx="3024187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 descr="C:\Users\Лариса\Documents\петух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188" y="1268413"/>
            <a:ext cx="4308475" cy="558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116013" y="333375"/>
            <a:ext cx="6551612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000" b="1">
                <a:solidFill>
                  <a:srgbClr val="C00000"/>
                </a:solidFill>
                <a:latin typeface="Times New Roman" pitchFamily="18" charset="0"/>
              </a:rPr>
              <a:t>СЕМЬЯ ЦЫПЛЁНКА</a:t>
            </a:r>
          </a:p>
        </p:txBody>
      </p:sp>
      <p:pic>
        <p:nvPicPr>
          <p:cNvPr id="5" name="Picture 2" descr="C:\Users\Лариса\Documents\Цыплёнок.gif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7771407" y="198102"/>
            <a:ext cx="1372593" cy="161868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5">
                <a:lumMod val="60000"/>
                <a:lumOff val="40000"/>
              </a:schemeClr>
            </a:gs>
            <a:gs pos="60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285875" y="285750"/>
            <a:ext cx="7072313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500" b="1">
                <a:solidFill>
                  <a:srgbClr val="C00000"/>
                </a:solidFill>
                <a:latin typeface="Times New Roman" pitchFamily="18" charset="0"/>
              </a:rPr>
              <a:t>ПТИЦЫ РЕСПУБЛИКИ КОМИ</a:t>
            </a:r>
          </a:p>
        </p:txBody>
      </p:sp>
      <p:pic>
        <p:nvPicPr>
          <p:cNvPr id="34818" name="Picture 2" descr="C:\Documents and Settings\Маркевич\Мои документы\глухарь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625" y="1071563"/>
            <a:ext cx="248602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3" descr="C:\Documents and Settings\Маркевич\Мои документы\тетерев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57563" y="1071563"/>
            <a:ext cx="2357437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7250" y="2928938"/>
            <a:ext cx="2071688" cy="6302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5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</a:rPr>
              <a:t>глухарь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14750" y="2928938"/>
            <a:ext cx="2286000" cy="6302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5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</a:rPr>
              <a:t>тетерев</a:t>
            </a:r>
          </a:p>
        </p:txBody>
      </p:sp>
      <p:pic>
        <p:nvPicPr>
          <p:cNvPr id="34820" name="Picture 4" descr="C:\Documents and Settings\Маркевич\Мои документы\рябчик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86500" y="1071563"/>
            <a:ext cx="2341563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643688" y="2928938"/>
            <a:ext cx="1928812" cy="6302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5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</a:rPr>
              <a:t>рябчик</a:t>
            </a:r>
          </a:p>
        </p:txBody>
      </p:sp>
      <p:pic>
        <p:nvPicPr>
          <p:cNvPr id="34821" name="Picture 5" descr="C:\Documents and Settings\Маркевич\Мои документы\куропатка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14688" y="3786188"/>
            <a:ext cx="2833687" cy="213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3429000" y="6000750"/>
            <a:ext cx="2714625" cy="6302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5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</a:rPr>
              <a:t>куропатка</a:t>
            </a:r>
          </a:p>
        </p:txBody>
      </p:sp>
      <p:pic>
        <p:nvPicPr>
          <p:cNvPr id="34822" name="Picture 6" descr="C:\Documents and Settings\Маркевич\Мои документы\филин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71500" y="3786188"/>
            <a:ext cx="203517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857250" y="6227763"/>
            <a:ext cx="2500313" cy="6302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5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</a:rPr>
              <a:t>филин</a:t>
            </a:r>
          </a:p>
        </p:txBody>
      </p:sp>
      <p:pic>
        <p:nvPicPr>
          <p:cNvPr id="34823" name="Picture 7" descr="C:\Documents and Settings\Маркевич\Мои документы\сова.1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786563" y="3786188"/>
            <a:ext cx="1643062" cy="246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7072313" y="6227763"/>
            <a:ext cx="1785937" cy="6302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5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</a:rPr>
              <a:t>сова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8" grpId="0"/>
      <p:bldP spid="10" grpId="0"/>
      <p:bldP spid="12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Documents and Settings\Маркевич\Мои документы\гагара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313" y="1071563"/>
            <a:ext cx="2786062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214438" y="357188"/>
            <a:ext cx="7000875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500" b="1">
                <a:solidFill>
                  <a:srgbClr val="C00000"/>
                </a:solidFill>
                <a:latin typeface="Times New Roman" pitchFamily="18" charset="0"/>
              </a:rPr>
              <a:t>КРАСНАЯ КНИГА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4313" y="3214688"/>
            <a:ext cx="3714750" cy="4778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5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</a:rPr>
              <a:t>чернозобая гагара</a:t>
            </a:r>
          </a:p>
        </p:txBody>
      </p:sp>
      <p:pic>
        <p:nvPicPr>
          <p:cNvPr id="35843" name="Picture 3" descr="C:\Documents and Settings\Маркевич\Мои документы\поганка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57563" y="1071563"/>
            <a:ext cx="2595562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071813" y="3214688"/>
            <a:ext cx="3714750" cy="4778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5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</a:rPr>
              <a:t>красношейная поганка</a:t>
            </a:r>
          </a:p>
        </p:txBody>
      </p:sp>
      <p:pic>
        <p:nvPicPr>
          <p:cNvPr id="35844" name="Picture 4" descr="C:\Documents and Settings\Маркевич\Мои документы\лебедь-кликун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5750" y="3857625"/>
            <a:ext cx="2714625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00063" y="6143625"/>
            <a:ext cx="2357437" cy="477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5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</a:rPr>
              <a:t>лебедь-кликун</a:t>
            </a:r>
          </a:p>
        </p:txBody>
      </p:sp>
      <p:pic>
        <p:nvPicPr>
          <p:cNvPr id="35845" name="Picture 5" descr="C:\Documents and Settings\Маркевич\Мои документы\серый гусь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215063" y="3786188"/>
            <a:ext cx="27146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Picture 6" descr="C:\Documents and Settings\Маркевич\Мои документы\сова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571875" y="3786188"/>
            <a:ext cx="2214563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6643688" y="6143625"/>
            <a:ext cx="2071687" cy="477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5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</a:rPr>
              <a:t>серый гусь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786188" y="6215063"/>
            <a:ext cx="2428875" cy="4778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5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</a:rPr>
              <a:t>белая сова</a:t>
            </a:r>
          </a:p>
        </p:txBody>
      </p:sp>
      <p:pic>
        <p:nvPicPr>
          <p:cNvPr id="35847" name="Picture 7" descr="C:\Documents and Settings\Маркевич\Мои документы\казарка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286500" y="1071563"/>
            <a:ext cx="26670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7000875" y="3214688"/>
            <a:ext cx="1857375" cy="4778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5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</a:rPr>
              <a:t>казарка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8" grpId="0"/>
      <p:bldP spid="11" grpId="0"/>
      <p:bldP spid="12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5">
                <a:lumMod val="40000"/>
                <a:lumOff val="60000"/>
              </a:schemeClr>
            </a:gs>
            <a:gs pos="60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496888" y="1557338"/>
            <a:ext cx="3600450" cy="360045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435" name="TextBox 2"/>
          <p:cNvSpPr txBox="1">
            <a:spLocks noChangeArrowheads="1"/>
          </p:cNvSpPr>
          <p:nvPr/>
        </p:nvSpPr>
        <p:spPr bwMode="auto">
          <a:xfrm>
            <a:off x="1468438" y="2157413"/>
            <a:ext cx="165735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5000" b="1">
                <a:solidFill>
                  <a:srgbClr val="C00000"/>
                </a:solidFill>
                <a:latin typeface="Times New Roman" pitchFamily="18" charset="0"/>
              </a:rPr>
              <a:t>Я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813425" y="349250"/>
            <a:ext cx="2592388" cy="601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500" b="1">
                <a:solidFill>
                  <a:schemeClr val="tx2"/>
                </a:solidFill>
                <a:latin typeface="Times New Roman" pitchFamily="18" charset="0"/>
              </a:rPr>
              <a:t>узнал</a:t>
            </a:r>
          </a:p>
          <a:p>
            <a:endParaRPr lang="ru-RU" sz="3500" b="1">
              <a:solidFill>
                <a:schemeClr val="tx2"/>
              </a:solidFill>
              <a:latin typeface="Times New Roman" pitchFamily="18" charset="0"/>
            </a:endParaRPr>
          </a:p>
          <a:p>
            <a:r>
              <a:rPr lang="ru-RU" sz="3500" b="1">
                <a:solidFill>
                  <a:schemeClr val="tx2"/>
                </a:solidFill>
                <a:latin typeface="Times New Roman" pitchFamily="18" charset="0"/>
              </a:rPr>
              <a:t>удивился</a:t>
            </a:r>
          </a:p>
          <a:p>
            <a:endParaRPr lang="ru-RU" sz="3500" b="1">
              <a:solidFill>
                <a:schemeClr val="tx2"/>
              </a:solidFill>
              <a:latin typeface="Times New Roman" pitchFamily="18" charset="0"/>
            </a:endParaRPr>
          </a:p>
          <a:p>
            <a:r>
              <a:rPr lang="ru-RU" sz="3500" b="1">
                <a:solidFill>
                  <a:schemeClr val="tx2"/>
                </a:solidFill>
                <a:latin typeface="Times New Roman" pitchFamily="18" charset="0"/>
              </a:rPr>
              <a:t>задумался</a:t>
            </a:r>
          </a:p>
          <a:p>
            <a:endParaRPr lang="ru-RU" sz="3500" b="1">
              <a:solidFill>
                <a:schemeClr val="tx2"/>
              </a:solidFill>
              <a:latin typeface="Times New Roman" pitchFamily="18" charset="0"/>
            </a:endParaRPr>
          </a:p>
          <a:p>
            <a:r>
              <a:rPr lang="ru-RU" sz="3500" b="1">
                <a:solidFill>
                  <a:schemeClr val="tx2"/>
                </a:solidFill>
                <a:latin typeface="Times New Roman" pitchFamily="18" charset="0"/>
              </a:rPr>
              <a:t>повторил</a:t>
            </a:r>
          </a:p>
          <a:p>
            <a:endParaRPr lang="ru-RU" sz="3500" b="1">
              <a:solidFill>
                <a:schemeClr val="tx2"/>
              </a:solidFill>
              <a:latin typeface="Times New Roman" pitchFamily="18" charset="0"/>
            </a:endParaRPr>
          </a:p>
          <a:p>
            <a:r>
              <a:rPr lang="ru-RU" sz="3500" b="1">
                <a:solidFill>
                  <a:schemeClr val="tx2"/>
                </a:solidFill>
                <a:latin typeface="Times New Roman" pitchFamily="18" charset="0"/>
              </a:rPr>
              <a:t>научился</a:t>
            </a:r>
          </a:p>
          <a:p>
            <a:endParaRPr lang="ru-RU" sz="3500" b="1">
              <a:solidFill>
                <a:schemeClr val="tx2"/>
              </a:solidFill>
              <a:latin typeface="Times New Roman" pitchFamily="18" charset="0"/>
            </a:endParaRPr>
          </a:p>
          <a:p>
            <a:r>
              <a:rPr lang="ru-RU" sz="3500" b="1">
                <a:solidFill>
                  <a:schemeClr val="tx2"/>
                </a:solidFill>
                <a:latin typeface="Times New Roman" pitchFamily="18" charset="0"/>
              </a:rPr>
              <a:t>запомнил</a:t>
            </a:r>
          </a:p>
        </p:txBody>
      </p:sp>
      <p:cxnSp>
        <p:nvCxnSpPr>
          <p:cNvPr id="5" name="Прямая со стрелкой 4"/>
          <p:cNvCxnSpPr>
            <a:stCxn id="2" idx="7"/>
          </p:cNvCxnSpPr>
          <p:nvPr/>
        </p:nvCxnSpPr>
        <p:spPr>
          <a:xfrm flipV="1">
            <a:off x="3570288" y="836613"/>
            <a:ext cx="2154237" cy="1247775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3924300" y="1844675"/>
            <a:ext cx="1800225" cy="792163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stCxn id="2" idx="6"/>
          </p:cNvCxnSpPr>
          <p:nvPr/>
        </p:nvCxnSpPr>
        <p:spPr>
          <a:xfrm flipV="1">
            <a:off x="4097338" y="2852738"/>
            <a:ext cx="1716087" cy="504825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2" idx="6"/>
          </p:cNvCxnSpPr>
          <p:nvPr/>
        </p:nvCxnSpPr>
        <p:spPr>
          <a:xfrm>
            <a:off x="4097338" y="3357563"/>
            <a:ext cx="1716087" cy="503237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3924300" y="4076700"/>
            <a:ext cx="1800225" cy="792163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2" idx="5"/>
          </p:cNvCxnSpPr>
          <p:nvPr/>
        </p:nvCxnSpPr>
        <p:spPr>
          <a:xfrm>
            <a:off x="3570288" y="4630738"/>
            <a:ext cx="2243137" cy="139065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435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5">
                <a:lumMod val="40000"/>
                <a:lumOff val="60000"/>
              </a:schemeClr>
            </a:gs>
            <a:gs pos="60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933450" y="854075"/>
            <a:ext cx="1728788" cy="1727200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933450" y="2708275"/>
            <a:ext cx="1728788" cy="1727200"/>
          </a:xfrm>
          <a:prstGeom prst="ellipse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871538" y="4581525"/>
            <a:ext cx="1728787" cy="1727200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1393825" y="1243013"/>
            <a:ext cx="215900" cy="2159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2003425" y="1243013"/>
            <a:ext cx="215900" cy="215900"/>
          </a:xfrm>
          <a:prstGeom prst="ellipse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320800" y="3133725"/>
            <a:ext cx="215900" cy="215900"/>
          </a:xfrm>
          <a:prstGeom prst="ellipse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006600" y="3133725"/>
            <a:ext cx="215900" cy="215900"/>
          </a:xfrm>
          <a:prstGeom prst="ellipse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292225" y="5037138"/>
            <a:ext cx="215900" cy="217487"/>
          </a:xfrm>
          <a:prstGeom prst="ellipse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2005013" y="5037138"/>
            <a:ext cx="215900" cy="215900"/>
          </a:xfrm>
          <a:prstGeom prst="ellipse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428750" y="3860800"/>
            <a:ext cx="6858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Дуга 13"/>
          <p:cNvSpPr/>
          <p:nvPr/>
        </p:nvSpPr>
        <p:spPr>
          <a:xfrm rot="19017609">
            <a:off x="1235075" y="5700713"/>
            <a:ext cx="985838" cy="955675"/>
          </a:xfrm>
          <a:prstGeom prst="arc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Дуга 14"/>
          <p:cNvSpPr/>
          <p:nvPr/>
        </p:nvSpPr>
        <p:spPr>
          <a:xfrm rot="8229572">
            <a:off x="1304925" y="1169988"/>
            <a:ext cx="987425" cy="955675"/>
          </a:xfrm>
          <a:prstGeom prst="arc">
            <a:avLst>
              <a:gd name="adj1" fmla="val 15123574"/>
              <a:gd name="adj2" fmla="val 851507"/>
            </a:avLst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3203848" y="882026"/>
            <a:ext cx="4824536" cy="1372159"/>
          </a:xfrm>
          <a:prstGeom prst="rect">
            <a:avLst/>
          </a:prstGeom>
          <a:noFill/>
        </p:spPr>
        <p:txBody>
          <a:bodyPr>
            <a:prstTxWarp prst="textCurveUp">
              <a:avLst/>
            </a:prstTxWarp>
            <a:spAutoFit/>
          </a:bodyPr>
          <a:lstStyle/>
          <a:p>
            <a:pPr>
              <a:defRPr/>
            </a:pPr>
            <a:r>
              <a:rPr lang="ru-RU" sz="3000" b="1" dirty="0">
                <a:solidFill>
                  <a:srgbClr val="C00000"/>
                </a:solidFill>
                <a:latin typeface="Times New Roman" pitchFamily="18" charset="0"/>
              </a:rPr>
              <a:t>СВЕТЛОЕ, ПРИЯТНОЕ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041400" y="115888"/>
            <a:ext cx="6986588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000" b="1">
                <a:solidFill>
                  <a:srgbClr val="C00000"/>
                </a:solidFill>
                <a:latin typeface="Times New Roman" pitchFamily="18" charset="0"/>
              </a:rPr>
              <a:t>МОЁ НАСТРОЕНИЕ НА УРОКЕ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347864" y="2581275"/>
            <a:ext cx="3168352" cy="1495797"/>
          </a:xfrm>
          <a:prstGeom prst="rect">
            <a:avLst/>
          </a:prstGeom>
          <a:noFill/>
        </p:spPr>
        <p:txBody>
          <a:bodyPr>
            <a:prstTxWarp prst="textCurveUp">
              <a:avLst/>
            </a:prstTxWarp>
            <a:spAutoFit/>
          </a:bodyPr>
          <a:lstStyle/>
          <a:p>
            <a:pPr>
              <a:defRPr/>
            </a:pPr>
            <a:r>
              <a:rPr lang="ru-RU" sz="3000" b="1" dirty="0">
                <a:solidFill>
                  <a:srgbClr val="C00000"/>
                </a:solidFill>
                <a:latin typeface="Times New Roman" pitchFamily="18" charset="0"/>
              </a:rPr>
              <a:t>СПОКОЙНОЕ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347864" y="4581525"/>
            <a:ext cx="5328592" cy="1367755"/>
          </a:xfrm>
          <a:prstGeom prst="rect">
            <a:avLst/>
          </a:prstGeom>
          <a:noFill/>
        </p:spPr>
        <p:txBody>
          <a:bodyPr>
            <a:prstTxWarp prst="textCurveUp">
              <a:avLst/>
            </a:prstTxWarp>
            <a:spAutoFit/>
          </a:bodyPr>
          <a:lstStyle/>
          <a:p>
            <a:pPr>
              <a:defRPr/>
            </a:pPr>
            <a:r>
              <a:rPr lang="ru-RU" sz="3000" b="1" dirty="0">
                <a:solidFill>
                  <a:srgbClr val="C00000"/>
                </a:solidFill>
                <a:latin typeface="Times New Roman" pitchFamily="18" charset="0"/>
              </a:rPr>
              <a:t>ГРУСТНОЕ, ТРЕВОЖНОЕ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50825" y="476250"/>
            <a:ext cx="8642350" cy="471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000" b="1">
                <a:solidFill>
                  <a:srgbClr val="C00000"/>
                </a:solidFill>
                <a:latin typeface="Times New Roman" pitchFamily="18" charset="0"/>
              </a:rPr>
              <a:t>Был белый дом,</a:t>
            </a:r>
          </a:p>
          <a:p>
            <a:r>
              <a:rPr lang="ru-RU" sz="5000" b="1">
                <a:solidFill>
                  <a:srgbClr val="C00000"/>
                </a:solidFill>
                <a:latin typeface="Times New Roman" pitchFamily="18" charset="0"/>
              </a:rPr>
              <a:t>Чудесный дом.</a:t>
            </a:r>
          </a:p>
          <a:p>
            <a:r>
              <a:rPr lang="ru-RU" sz="5000" b="1">
                <a:solidFill>
                  <a:srgbClr val="C00000"/>
                </a:solidFill>
                <a:latin typeface="Times New Roman" pitchFamily="18" charset="0"/>
              </a:rPr>
              <a:t>Вдруг что-то застучало в нём</a:t>
            </a:r>
          </a:p>
          <a:p>
            <a:r>
              <a:rPr lang="ru-RU" sz="5000" b="1">
                <a:solidFill>
                  <a:srgbClr val="C00000"/>
                </a:solidFill>
                <a:latin typeface="Times New Roman" pitchFamily="18" charset="0"/>
              </a:rPr>
              <a:t>И он разбился, и оттуда</a:t>
            </a:r>
          </a:p>
          <a:p>
            <a:r>
              <a:rPr lang="ru-RU" sz="5000" b="1">
                <a:solidFill>
                  <a:srgbClr val="C00000"/>
                </a:solidFill>
                <a:latin typeface="Times New Roman" pitchFamily="18" charset="0"/>
              </a:rPr>
              <a:t>Живое выбежало чудо.</a:t>
            </a:r>
          </a:p>
          <a:p>
            <a:endParaRPr lang="ru-RU" sz="5000" b="1">
              <a:solidFill>
                <a:srgbClr val="C00000"/>
              </a:solidFill>
              <a:latin typeface="Times New Roman" pitchFamily="18" charset="0"/>
            </a:endParaRPr>
          </a:p>
        </p:txBody>
      </p:sp>
      <p:pic>
        <p:nvPicPr>
          <p:cNvPr id="1026" name="Picture 2" descr="C:\Users\Лариса\Documents\Цыплёнок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630203" y="3869134"/>
            <a:ext cx="2232248" cy="279964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pic>
        <p:nvPicPr>
          <p:cNvPr id="4" name="Кто такие птиц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1188" y="5732463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0008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5">
                <a:lumMod val="40000"/>
                <a:lumOff val="60000"/>
              </a:schemeClr>
            </a:gs>
            <a:gs pos="60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6539"/>
            <a:ext cx="6984776" cy="727891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000" b="1" dirty="0">
                <a:solidFill>
                  <a:srgbClr val="C00000"/>
                </a:solidFill>
                <a:latin typeface="Times New Roman" pitchFamily="18" charset="0"/>
              </a:rPr>
              <a:t>Используемые ресурсы ИНТЕРНЕТ:</a:t>
            </a:r>
          </a:p>
          <a:p>
            <a:pPr>
              <a:defRPr/>
            </a:pPr>
            <a:r>
              <a:rPr lang="en-US" sz="2300" u="sng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hlinkClick r:id="rId2"/>
              </a:rPr>
              <a:t>http://www.1zoom.ru</a:t>
            </a:r>
            <a:endParaRPr lang="ru-RU" sz="23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</a:endParaRPr>
          </a:p>
          <a:p>
            <a:pPr>
              <a:defRPr/>
            </a:pPr>
            <a:r>
              <a:rPr lang="en-US" sz="2300" u="sng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hlinkClick r:id="rId3"/>
              </a:rPr>
              <a:t>http://900igr.net</a:t>
            </a:r>
            <a:endParaRPr lang="ru-RU" sz="23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</a:endParaRPr>
          </a:p>
          <a:p>
            <a:pPr>
              <a:defRPr/>
            </a:pPr>
            <a:r>
              <a:rPr lang="en-US" sz="2300" u="sng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hlinkClick r:id="rId4"/>
              </a:rPr>
              <a:t>http://newspaper.moe-online.ru</a:t>
            </a:r>
            <a:endParaRPr lang="ru-RU" sz="23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</a:endParaRPr>
          </a:p>
          <a:p>
            <a:pPr>
              <a:defRPr/>
            </a:pPr>
            <a:r>
              <a:rPr lang="en-US" sz="2300" u="sng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hlinkClick r:id="rId5"/>
              </a:rPr>
              <a:t>http://www.zateevo.ru</a:t>
            </a:r>
            <a:endParaRPr lang="ru-RU" sz="23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</a:endParaRPr>
          </a:p>
          <a:p>
            <a:pPr>
              <a:defRPr/>
            </a:pPr>
            <a:r>
              <a:rPr lang="en-US" sz="2300" u="sng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hlinkClick r:id="rId6"/>
              </a:rPr>
              <a:t>http://baza.farpost.ru</a:t>
            </a:r>
            <a:endParaRPr lang="ru-RU" sz="23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</a:endParaRPr>
          </a:p>
          <a:p>
            <a:pPr>
              <a:defRPr/>
            </a:pPr>
            <a:r>
              <a:rPr lang="en-US" sz="2300" u="sng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hlinkClick r:id="rId7"/>
              </a:rPr>
              <a:t>http://wordrabot.ru</a:t>
            </a:r>
            <a:endParaRPr lang="ru-RU" sz="23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</a:endParaRPr>
          </a:p>
          <a:p>
            <a:pPr>
              <a:defRPr/>
            </a:pPr>
            <a:r>
              <a:rPr lang="en-US" sz="2300" u="sng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hlinkClick r:id="rId8"/>
              </a:rPr>
              <a:t>http://tel.blogs.mail.ru</a:t>
            </a:r>
            <a:endParaRPr lang="ru-RU" sz="23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</a:endParaRPr>
          </a:p>
          <a:p>
            <a:pPr>
              <a:defRPr/>
            </a:pPr>
            <a:r>
              <a:rPr lang="en-US" sz="2300" u="sng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hlinkClick r:id="rId9"/>
              </a:rPr>
              <a:t>http://www.photosight.ru</a:t>
            </a:r>
            <a:endParaRPr lang="ru-RU" sz="23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</a:endParaRPr>
          </a:p>
          <a:p>
            <a:pPr>
              <a:defRPr/>
            </a:pPr>
            <a:r>
              <a:rPr lang="en-US" sz="2300" u="sng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hlinkClick r:id="rId10"/>
              </a:rPr>
              <a:t>http://crazy.werd.ru</a:t>
            </a:r>
            <a:endParaRPr lang="ru-RU" sz="23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</a:endParaRPr>
          </a:p>
          <a:p>
            <a:pPr>
              <a:defRPr/>
            </a:pPr>
            <a:r>
              <a:rPr lang="en-US" sz="2300" u="sng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hlinkClick r:id="rId11"/>
              </a:rPr>
              <a:t>http://zoo.kmvcity.ru</a:t>
            </a:r>
            <a:endParaRPr lang="ru-RU" sz="23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</a:endParaRPr>
          </a:p>
          <a:p>
            <a:pPr>
              <a:defRPr/>
            </a:pPr>
            <a:r>
              <a:rPr lang="en-US" sz="2300" u="sng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hlinkClick r:id="rId12"/>
              </a:rPr>
              <a:t>http://www.mandroid.ru</a:t>
            </a:r>
            <a:endParaRPr lang="ru-RU" sz="23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</a:endParaRPr>
          </a:p>
          <a:p>
            <a:pPr>
              <a:defRPr/>
            </a:pPr>
            <a:r>
              <a:rPr lang="en-US" sz="2300" u="sng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hlinkClick r:id="rId13"/>
              </a:rPr>
              <a:t>http://chihuashki.ru</a:t>
            </a:r>
            <a:endParaRPr lang="ru-RU" sz="23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</a:endParaRPr>
          </a:p>
          <a:p>
            <a:pPr>
              <a:defRPr/>
            </a:pPr>
            <a:r>
              <a:rPr lang="en-US" sz="2300" u="sng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hlinkClick r:id="rId14"/>
              </a:rPr>
              <a:t>http://namonitore.ru</a:t>
            </a:r>
            <a:endParaRPr lang="ru-RU" sz="23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</a:endParaRPr>
          </a:p>
          <a:p>
            <a:pPr>
              <a:defRPr/>
            </a:pPr>
            <a:r>
              <a:rPr lang="en-US" sz="2300" u="sng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hlinkClick r:id="rId15"/>
              </a:rPr>
              <a:t>http://forum.kinozal.tv</a:t>
            </a:r>
            <a:endParaRPr lang="ru-RU" sz="23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</a:endParaRPr>
          </a:p>
          <a:p>
            <a:pPr>
              <a:defRPr/>
            </a:pPr>
            <a:r>
              <a:rPr lang="en-US" sz="2300" u="sng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hlinkClick r:id="rId16"/>
              </a:rPr>
              <a:t>http://azblok.net</a:t>
            </a:r>
            <a:endParaRPr lang="ru-RU" sz="23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</a:endParaRPr>
          </a:p>
          <a:p>
            <a:pPr>
              <a:defRPr/>
            </a:pPr>
            <a:r>
              <a:rPr lang="en-US" sz="2300" u="sng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hlinkClick r:id="rId17"/>
              </a:rPr>
              <a:t>http://kids.ya1.ru</a:t>
            </a:r>
            <a:endParaRPr lang="ru-RU" sz="23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</a:endParaRPr>
          </a:p>
          <a:p>
            <a:pPr>
              <a:defRPr/>
            </a:pPr>
            <a:r>
              <a:rPr lang="en-US" sz="23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</a:rPr>
              <a:t>http://fotki.yandex.ru</a:t>
            </a:r>
            <a:endParaRPr lang="ru-RU" sz="23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</a:endParaRPr>
          </a:p>
          <a:p>
            <a:pPr>
              <a:defRPr/>
            </a:pPr>
            <a:r>
              <a:rPr lang="ru-RU" sz="2300" b="1" dirty="0">
                <a:latin typeface="Times New Roman" pitchFamily="18" charset="0"/>
              </a:rPr>
              <a:t/>
            </a:r>
            <a:br>
              <a:rPr lang="ru-RU" sz="2300" b="1" dirty="0">
                <a:latin typeface="Times New Roman" pitchFamily="18" charset="0"/>
              </a:rPr>
            </a:br>
            <a:endParaRPr lang="ru-RU" sz="2300" b="1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5">
                <a:lumMod val="40000"/>
                <a:lumOff val="60000"/>
              </a:schemeClr>
            </a:gs>
            <a:gs pos="60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Лариса\Documents\бабочка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388" y="1430338"/>
            <a:ext cx="2235200" cy="185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C:\Users\Лариса\Documents\стрекоза.jpe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31013" y="4149725"/>
            <a:ext cx="218281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C:\Users\Лариса\Documents\шмель.jpe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859588" y="1498600"/>
            <a:ext cx="2193925" cy="180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 descr="C:\Users\Лариса\Documents\муха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20650" y="4149725"/>
            <a:ext cx="2293938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 descr="C:\Users\Лариса\Documents\летучая мышь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265613" y="1497013"/>
            <a:ext cx="237331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 descr="C:\Users\Лариса\Documents\белка-летяга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597150" y="4149725"/>
            <a:ext cx="2046288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79388" y="260350"/>
            <a:ext cx="799306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000" b="1">
                <a:solidFill>
                  <a:srgbClr val="C00000"/>
                </a:solidFill>
                <a:latin typeface="Times New Roman" pitchFamily="18" charset="0"/>
              </a:rPr>
              <a:t>ПЕРВАЯ ГИПОТЕЗА:</a:t>
            </a:r>
          </a:p>
          <a:p>
            <a:pPr algn="ctr"/>
            <a:r>
              <a:rPr lang="ru-RU" sz="3000" b="1">
                <a:solidFill>
                  <a:srgbClr val="C00000"/>
                </a:solidFill>
                <a:latin typeface="Times New Roman" pitchFamily="18" charset="0"/>
              </a:rPr>
              <a:t> «ПТИЦЫ – ЭТО ТЕ, КТО ЛЕТАЮТ»</a:t>
            </a:r>
          </a:p>
        </p:txBody>
      </p:sp>
      <p:pic>
        <p:nvPicPr>
          <p:cNvPr id="2056" name="Picture 8" descr="C:\Users\Лариса\Documents\чайка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816475" y="4149725"/>
            <a:ext cx="1839913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9" descr="C:\Users\Лариса\Documents\снегирь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2597150" y="1481138"/>
            <a:ext cx="1454150" cy="180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2506663" y="3416300"/>
            <a:ext cx="1758950" cy="477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5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+mn-cs"/>
              </a:rPr>
              <a:t>снегирь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265613" y="3416300"/>
            <a:ext cx="2390775" cy="477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5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+mn-cs"/>
              </a:rPr>
              <a:t>летучая мышь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451725" y="3416300"/>
            <a:ext cx="1441450" cy="477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5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+mn-cs"/>
              </a:rPr>
              <a:t>шмель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11188" y="3416300"/>
            <a:ext cx="1803400" cy="477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5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+mn-cs"/>
              </a:rPr>
              <a:t>бабочка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55650" y="6165850"/>
            <a:ext cx="1512888" cy="476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5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+mn-cs"/>
              </a:rPr>
              <a:t>муха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597150" y="6165850"/>
            <a:ext cx="2046288" cy="476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5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+mn-cs"/>
              </a:rPr>
              <a:t>белка-летяга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219700" y="6165850"/>
            <a:ext cx="1562100" cy="476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5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+mn-cs"/>
              </a:rPr>
              <a:t>чайка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164388" y="6165850"/>
            <a:ext cx="1728787" cy="476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5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+mn-cs"/>
              </a:rPr>
              <a:t>стрекоза</a:t>
            </a:r>
          </a:p>
        </p:txBody>
      </p:sp>
      <p:pic>
        <p:nvPicPr>
          <p:cNvPr id="29" name="Picture 2" descr="C:\Users\Лариса\Documents\Цыплёнок.gif"/>
          <p:cNvPicPr>
            <a:picLocks noChangeAspect="1" noChangeArrowheads="1" noCrop="1"/>
          </p:cNvPicPr>
          <p:nvPr/>
        </p:nvPicPr>
        <p:blipFill>
          <a:blip r:embed="rId11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7894497" y="98549"/>
            <a:ext cx="1116124" cy="138258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pic>
        <p:nvPicPr>
          <p:cNvPr id="3" name="Все птицы летаю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611188" y="19843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 nodeType="clickPar">
                      <p:stCondLst>
                        <p:cond delay="0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8" dur="20008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5">
                <a:lumMod val="40000"/>
                <a:lumOff val="60000"/>
              </a:schemeClr>
            </a:gs>
            <a:gs pos="60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Лариса\Documents\пингвины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254253" y="476672"/>
            <a:ext cx="4389755" cy="37487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pic>
        <p:nvPicPr>
          <p:cNvPr id="3075" name="Picture 3" descr="C:\Users\Лариса\Documents\страус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860032" y="476672"/>
            <a:ext cx="4104456" cy="37487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sp>
        <p:nvSpPr>
          <p:cNvPr id="2" name="TextBox 1"/>
          <p:cNvSpPr txBox="1"/>
          <p:nvPr/>
        </p:nvSpPr>
        <p:spPr>
          <a:xfrm>
            <a:off x="539750" y="4437063"/>
            <a:ext cx="7848600" cy="1708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500" b="1" dirty="0">
                <a:solidFill>
                  <a:srgbClr val="C00000"/>
                </a:solidFill>
                <a:latin typeface="Times New Roman" pitchFamily="18" charset="0"/>
                <a:cs typeface="+mn-cs"/>
              </a:rPr>
              <a:t>ВЫВОДЫ: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5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+mn-cs"/>
              </a:rPr>
              <a:t>-НЕ ТОЛЬКО ПТИЦЫ ЛЕТАЮТ;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5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+mn-cs"/>
              </a:rPr>
              <a:t>-НЕ ВСЕ ПТИЦЫ ЛЕТАЮТ.</a:t>
            </a:r>
          </a:p>
        </p:txBody>
      </p:sp>
      <p:pic>
        <p:nvPicPr>
          <p:cNvPr id="6" name="Picture 2" descr="C:\Users\Лариса\Documents\Цыплёнок.gif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7830362" y="5157192"/>
            <a:ext cx="1116124" cy="138258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5">
                <a:lumMod val="40000"/>
                <a:lumOff val="60000"/>
              </a:schemeClr>
            </a:gs>
            <a:gs pos="60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50825" y="260350"/>
            <a:ext cx="763428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000" b="1">
                <a:solidFill>
                  <a:srgbClr val="C00000"/>
                </a:solidFill>
                <a:latin typeface="Times New Roman" pitchFamily="18" charset="0"/>
              </a:rPr>
              <a:t>ВТОРАЯ ГИПОТЕЗА:</a:t>
            </a:r>
          </a:p>
          <a:p>
            <a:pPr algn="ctr"/>
            <a:r>
              <a:rPr lang="ru-RU" sz="3000" b="1">
                <a:solidFill>
                  <a:srgbClr val="C00000"/>
                </a:solidFill>
                <a:latin typeface="Times New Roman" pitchFamily="18" charset="0"/>
              </a:rPr>
              <a:t>«ПТИЦЫ – ЭТО ТЕ, КТО ПОЮТ»</a:t>
            </a:r>
          </a:p>
        </p:txBody>
      </p:sp>
      <p:pic>
        <p:nvPicPr>
          <p:cNvPr id="3" name="Picture 2" descr="C:\Users\Лариса\Documents\Цыплёнок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7555891" y="154128"/>
            <a:ext cx="1372593" cy="161868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pic>
        <p:nvPicPr>
          <p:cNvPr id="4098" name="Picture 2" descr="C:\Users\Лариса\Documents\крендель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57488" y="2565400"/>
            <a:ext cx="2535237" cy="2325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 descr="C:\Users\Лариса\Documents\финики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485739" y="2860683"/>
            <a:ext cx="2614653" cy="20296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sp>
        <p:nvSpPr>
          <p:cNvPr id="13" name="TextBox 12"/>
          <p:cNvSpPr txBox="1"/>
          <p:nvPr/>
        </p:nvSpPr>
        <p:spPr>
          <a:xfrm>
            <a:off x="379413" y="3221038"/>
            <a:ext cx="2378075" cy="10144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+mn-cs"/>
              </a:rPr>
              <a:t>КРЕН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523875" y="2928938"/>
            <a:ext cx="2087563" cy="1512887"/>
          </a:xfrm>
          <a:prstGeom prst="line">
            <a:avLst/>
          </a:prstGeom>
          <a:ln w="762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479425" y="2965450"/>
            <a:ext cx="2176463" cy="1439863"/>
          </a:xfrm>
          <a:prstGeom prst="line">
            <a:avLst/>
          </a:prstGeom>
          <a:ln w="762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7556500" y="1244600"/>
            <a:ext cx="1692275" cy="16319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0" b="1" dirty="0">
                <a:solidFill>
                  <a:schemeClr val="accent6"/>
                </a:solidFill>
                <a:latin typeface="Times New Roman" pitchFamily="18" charset="0"/>
                <a:cs typeface="+mn-cs"/>
              </a:rPr>
              <a:t>,,,</a:t>
            </a:r>
          </a:p>
        </p:txBody>
      </p:sp>
      <p:pic>
        <p:nvPicPr>
          <p:cNvPr id="4" name="Все птицы пою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9425" y="21748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 nodeType="clickPar">
                      <p:stCondLst>
                        <p:cond delay="0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1464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13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5">
                <a:lumMod val="40000"/>
                <a:lumOff val="60000"/>
              </a:schemeClr>
            </a:gs>
            <a:gs pos="60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Лариса\Documents\дельфины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835696" y="332656"/>
            <a:ext cx="5832648" cy="44644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sp>
        <p:nvSpPr>
          <p:cNvPr id="2" name="TextBox 1"/>
          <p:cNvSpPr txBox="1"/>
          <p:nvPr/>
        </p:nvSpPr>
        <p:spPr>
          <a:xfrm>
            <a:off x="684213" y="5084763"/>
            <a:ext cx="7704137" cy="11699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500" b="1" dirty="0">
                <a:solidFill>
                  <a:srgbClr val="C00000"/>
                </a:solidFill>
                <a:latin typeface="Times New Roman" pitchFamily="18" charset="0"/>
                <a:cs typeface="+mn-cs"/>
              </a:rPr>
              <a:t>ВЫВОД: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5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+mn-cs"/>
              </a:rPr>
              <a:t>НЕ ТОЛЬКО ПТИЦЫ ПОЮТ.</a:t>
            </a:r>
          </a:p>
        </p:txBody>
      </p:sp>
      <p:pic>
        <p:nvPicPr>
          <p:cNvPr id="3" name="Звуки дельфинов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7088" y="2741613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469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5">
                <a:lumMod val="40000"/>
                <a:lumOff val="60000"/>
              </a:schemeClr>
            </a:gs>
            <a:gs pos="60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Лариса\Documents\Цыплёнок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7555891" y="154128"/>
            <a:ext cx="1372593" cy="161868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0" y="20638"/>
            <a:ext cx="7556500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000" b="1">
                <a:solidFill>
                  <a:srgbClr val="C00000"/>
                </a:solidFill>
                <a:latin typeface="Times New Roman" pitchFamily="18" charset="0"/>
              </a:rPr>
              <a:t>ТРЕТЬЯ ГИПОТЕЗА:</a:t>
            </a:r>
          </a:p>
          <a:p>
            <a:pPr algn="ctr"/>
            <a:r>
              <a:rPr lang="ru-RU" sz="3000" b="1">
                <a:solidFill>
                  <a:srgbClr val="C00000"/>
                </a:solidFill>
                <a:latin typeface="Times New Roman" pitchFamily="18" charset="0"/>
              </a:rPr>
              <a:t>«ПТИЦЫ – ЭТО ТЕ, КТО СТРОЯТ ГНЁЗДА»</a:t>
            </a:r>
          </a:p>
        </p:txBody>
      </p:sp>
      <p:pic>
        <p:nvPicPr>
          <p:cNvPr id="6147" name="Picture 3" descr="C:\Users\Лариса\Documents\аист1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35700" y="3394075"/>
            <a:ext cx="3441700" cy="344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 descr="C:\Users\Лариса\Documents\оса 1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1176793">
            <a:off x="254000" y="2333625"/>
            <a:ext cx="1033463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 descr="C:\Users\Лариса\Documents\агрессия-ласточка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56913">
            <a:off x="2224088" y="2879725"/>
            <a:ext cx="2387600" cy="214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Выноска-облако 5"/>
          <p:cNvSpPr/>
          <p:nvPr/>
        </p:nvSpPr>
        <p:spPr>
          <a:xfrm rot="1635694">
            <a:off x="4389438" y="1431925"/>
            <a:ext cx="2193925" cy="1787525"/>
          </a:xfrm>
          <a:prstGeom prst="cloud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5" name="Picture 7" descr="C:\Users\Лариса\Documents\ласточкино гнездо.jpe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 rot="667713">
            <a:off x="4723412" y="1655646"/>
            <a:ext cx="1599669" cy="13566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sp>
        <p:nvSpPr>
          <p:cNvPr id="7" name="Выноска-облако 6"/>
          <p:cNvSpPr/>
          <p:nvPr/>
        </p:nvSpPr>
        <p:spPr>
          <a:xfrm>
            <a:off x="6551613" y="1773238"/>
            <a:ext cx="2592387" cy="1751012"/>
          </a:xfrm>
          <a:prstGeom prst="cloud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7" name="Picture 6" descr="C:\Users\Лариса\Documents\гнездо аиста.jpe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7055336" y="2021972"/>
            <a:ext cx="1585039" cy="12533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sp>
        <p:nvSpPr>
          <p:cNvPr id="8" name="Выноска-облако 7"/>
          <p:cNvSpPr/>
          <p:nvPr/>
        </p:nvSpPr>
        <p:spPr>
          <a:xfrm rot="3593707">
            <a:off x="1577182" y="1591468"/>
            <a:ext cx="1968500" cy="1776413"/>
          </a:xfrm>
          <a:prstGeom prst="cloud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9" name="Picture 8" descr="C:\Users\Лариса\Documents\гнездо осы1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 rot="3795158">
            <a:off x="1830827" y="1839983"/>
            <a:ext cx="1414238" cy="13249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pic>
        <p:nvPicPr>
          <p:cNvPr id="6154" name="Picture 10" descr="C:\Users\Лариса\Documents\кукушка1.jpg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1500" y="5684838"/>
            <a:ext cx="202088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Выноска-облако 8"/>
          <p:cNvSpPr/>
          <p:nvPr/>
        </p:nvSpPr>
        <p:spPr>
          <a:xfrm rot="20053544">
            <a:off x="4603750" y="3379788"/>
            <a:ext cx="2097088" cy="1944687"/>
          </a:xfrm>
          <a:prstGeom prst="cloud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4930775" y="3729038"/>
            <a:ext cx="1443038" cy="1246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5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+mn-cs"/>
              </a:rPr>
              <a:t>А мы гнёзд не строим!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0663" y="3960813"/>
            <a:ext cx="5678487" cy="27860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500" b="1" dirty="0">
                <a:solidFill>
                  <a:srgbClr val="C00000"/>
                </a:solidFill>
                <a:latin typeface="Times New Roman" pitchFamily="18" charset="0"/>
                <a:cs typeface="+mn-cs"/>
              </a:rPr>
              <a:t>ВЫВОДЫ: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5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+mn-cs"/>
              </a:rPr>
              <a:t>-НЕ ВСЕ ПТИЦЫ СТРОЯТ ГНЁЗДА;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5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+mn-cs"/>
              </a:rPr>
              <a:t>-НЕ ТОЛЬКО ПТИЦЫ СТРОЯТ ГНЁЗДА.</a:t>
            </a:r>
          </a:p>
        </p:txBody>
      </p:sp>
      <p:pic>
        <p:nvPicPr>
          <p:cNvPr id="5" name="Все птицы вьют гнёзд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323850" y="119063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 nodeType="clickPar">
                      <p:stCondLst>
                        <p:cond delay="0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2315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/>
      <p:bldP spid="6" grpId="0" animBg="1"/>
      <p:bldP spid="7" grpId="0" animBg="1"/>
      <p:bldP spid="8" grpId="0" animBg="1"/>
      <p:bldP spid="9" grpId="0" animBg="1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5">
                <a:lumMod val="40000"/>
                <a:lumOff val="60000"/>
              </a:schemeClr>
            </a:gs>
            <a:gs pos="60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Лариса\Documents\Цыплёнок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7771407" y="828936"/>
            <a:ext cx="1372593" cy="161868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0" y="115888"/>
            <a:ext cx="9144000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000" b="1">
                <a:solidFill>
                  <a:srgbClr val="C00000"/>
                </a:solidFill>
                <a:latin typeface="Times New Roman" pitchFamily="18" charset="0"/>
              </a:rPr>
              <a:t>ЧЕТВЁРТАЯ ГИПОТЕЗА: «ПТИЦЫ – ЭТО ТЕ, КТО ОТКЛАДЫВАЮТ ЯЙЦА</a:t>
            </a:r>
            <a:r>
              <a:rPr lang="ru-RU" sz="3500" b="1">
                <a:solidFill>
                  <a:srgbClr val="C00000"/>
                </a:solidFill>
                <a:latin typeface="Times New Roman" pitchFamily="18" charset="0"/>
              </a:rPr>
              <a:t>»</a:t>
            </a:r>
          </a:p>
        </p:txBody>
      </p:sp>
      <p:pic>
        <p:nvPicPr>
          <p:cNvPr id="7170" name="Picture 2" descr="C:\Users\Лариса\Documents\змея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7475" y="3573463"/>
            <a:ext cx="2244725" cy="183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 descr="C:\Users\Лариса\Documents\пингвин с яйцом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484438" y="3573463"/>
            <a:ext cx="2033587" cy="183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 descr="C:\Users\Лариса\Documents\крокодилята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79388" y="1285875"/>
            <a:ext cx="2305050" cy="178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 descr="C:\Users\Лариса\Documents\муравьиные яйца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643438" y="3581400"/>
            <a:ext cx="2160587" cy="183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 descr="C:\Users\Лариса\Documents\черепаха с яйцами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843213" y="1335088"/>
            <a:ext cx="2414587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7" descr="C:\Users\Лариса\Documents\попугай 1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5484813" y="1344613"/>
            <a:ext cx="2317750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8" descr="C:\Users\Лариса\Documents\страус1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6967538" y="3611563"/>
            <a:ext cx="2068512" cy="183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79388" y="3068638"/>
            <a:ext cx="2182812" cy="4778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5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+mn-cs"/>
              </a:rPr>
              <a:t>крокодил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70238" y="3067050"/>
            <a:ext cx="2087562" cy="476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5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+mn-cs"/>
              </a:rPr>
              <a:t>черепаха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940425" y="3068638"/>
            <a:ext cx="1727200" cy="4778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5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+mn-cs"/>
              </a:rPr>
              <a:t>попугай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9750" y="5418138"/>
            <a:ext cx="1439863" cy="476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5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+mn-cs"/>
              </a:rPr>
              <a:t>змея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771775" y="5443538"/>
            <a:ext cx="1512888" cy="476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5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+mn-cs"/>
              </a:rPr>
              <a:t>пингвин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03800" y="5443538"/>
            <a:ext cx="1639888" cy="476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5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+mn-cs"/>
              </a:rPr>
              <a:t>муравей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256463" y="5472113"/>
            <a:ext cx="1511300" cy="476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5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+mn-cs"/>
              </a:rPr>
              <a:t>страус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79388" y="5842000"/>
            <a:ext cx="8856662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solidFill>
                  <a:srgbClr val="C00000"/>
                </a:solidFill>
                <a:latin typeface="Times New Roman" pitchFamily="18" charset="0"/>
                <a:cs typeface="+mn-cs"/>
              </a:rPr>
              <a:t>ВЫВОД: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+mn-cs"/>
              </a:rPr>
              <a:t>НЕ ТОЛЬКО ПТИЦЫ ОТКЛАДЫВАЮТ ЯЙЦА.</a:t>
            </a:r>
          </a:p>
        </p:txBody>
      </p:sp>
      <p:pic>
        <p:nvPicPr>
          <p:cNvPr id="6" name="Все птицы откладывают яич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395288" y="59848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 nodeType="clickPar">
                      <p:stCondLst>
                        <p:cond delay="0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1552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5">
                <a:lumMod val="40000"/>
                <a:lumOff val="60000"/>
              </a:schemeClr>
            </a:gs>
            <a:gs pos="60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1" name="Picture 9" descr="50fa9609271314dbf1db96f3b7f4ef0b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059613" y="4365625"/>
            <a:ext cx="1993900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9" name="Picture 37" descr="616b605d6a1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979613" y="2708275"/>
            <a:ext cx="5689600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2" name="Picture 10" descr="00814d960bce3fb6809b34c01327b649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-1284288" y="549275"/>
            <a:ext cx="1284288" cy="12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3" name="Picture 11" descr="97c09fa0459e5fcc433e93f7ce4b3eac"/>
          <p:cNvPicPr>
            <a:picLocks noChangeAspect="1" noChangeArrowheads="1" noCrop="1"/>
          </p:cNvPicPr>
          <p:nvPr/>
        </p:nvPicPr>
        <p:blipFill>
          <a:blip r:embed="rId6" cstate="email">
            <a:lum bright="-18000"/>
          </a:blip>
          <a:srcRect/>
          <a:stretch>
            <a:fillRect/>
          </a:stretch>
        </p:blipFill>
        <p:spPr bwMode="auto">
          <a:xfrm>
            <a:off x="5435600" y="3611563"/>
            <a:ext cx="1728788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4" name="Picture 12" descr="1704087f7398b7526373f1b6516a7e8e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067175" y="981075"/>
            <a:ext cx="1652588" cy="163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5" name="Picture 13" descr="50fa9609271314dbf1db96f3b7f4ef0b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1970088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7" name="Picture 15" descr="00814d960bce3fb6809b34c01327b649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flipH="1">
            <a:off x="9144000" y="2060575"/>
            <a:ext cx="1476375" cy="12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0" name="Picture 28" descr="50fa9609271314dbf1db96f3b7f4ef0b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00563" y="1844675"/>
            <a:ext cx="2016125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1" name="Picture 29" descr="50fa9609271314dbf1db96f3b7f4ef0b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2987675" y="1052513"/>
            <a:ext cx="2393950" cy="302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35" name="птич2545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птички.wav"/>
          </p:nvPr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37" name="AutoShape 45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8243888" y="6308725"/>
            <a:ext cx="647700" cy="360363"/>
          </a:xfrm>
          <a:prstGeom prst="leftArrow">
            <a:avLst>
              <a:gd name="adj1" fmla="val 50000"/>
              <a:gd name="adj2" fmla="val 44934"/>
            </a:avLst>
          </a:prstGeom>
          <a:solidFill>
            <a:srgbClr val="8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2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3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3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3000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2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3000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0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27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3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36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3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41" presetID="2" presetClass="exit" presetSubtype="3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3000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000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4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3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3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51" presetID="1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81481E-6 C 0.06892 -4.81481E-6 0.125 0.07477 0.125 0.16667 C 0.125 0.25857 0.06892 0.33334 4.44444E-6 0.33334 C -0.06893 0.33334 -0.125 0.25857 -0.125 0.16667 C -0.125 0.07477 -0.06893 -4.81481E-6 4.44444E-6 -4.81481E-6 Z " pathEditMode="relative" rAng="0" ptsTypes="fffff">
                                      <p:cBhvr>
                                        <p:cTn id="52" dur="2000" spd="-100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35000"/>
                            </p:stCondLst>
                            <p:childTnLst>
                              <p:par>
                                <p:cTn id="54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3000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0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38000"/>
                            </p:stCondLst>
                            <p:childTnLst>
                              <p:par>
                                <p:cTn id="5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30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30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41000"/>
                            </p:stCondLst>
                            <p:childTnLst>
                              <p:par>
                                <p:cTn id="64" presetID="2" presetClass="exit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3000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0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44000"/>
                            </p:stCondLst>
                            <p:childTnLst>
                              <p:par>
                                <p:cTn id="69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8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47000"/>
                            </p:stCondLst>
                            <p:childTnLst>
                              <p:par>
                                <p:cTn id="7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30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30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50000"/>
                            </p:stCondLst>
                            <p:childTnLst>
                              <p:par>
                                <p:cTn id="78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30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30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53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8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35"/>
                </p:tgtEl>
              </p:cMediaNode>
            </p:audio>
          </p:childTnLst>
        </p:cTn>
      </p:par>
    </p:tnLst>
    <p:bldLst>
      <p:bldP spid="8237" grpId="0" animBg="1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526</TotalTime>
  <Words>319</Words>
  <Application>Microsoft Office PowerPoint</Application>
  <PresentationFormat>Экран (4:3)</PresentationFormat>
  <Paragraphs>114</Paragraphs>
  <Slides>20</Slides>
  <Notes>0</Notes>
  <HiddenSlides>0</HiddenSlides>
  <MMClips>7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Trebuchet MS</vt:lpstr>
      <vt:lpstr>Arial</vt:lpstr>
      <vt:lpstr>Georgia</vt:lpstr>
      <vt:lpstr>Calibri</vt:lpstr>
      <vt:lpstr>Times New Roman</vt:lpstr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Лариса</dc:creator>
  <cp:lastModifiedBy>re</cp:lastModifiedBy>
  <cp:revision>57</cp:revision>
  <dcterms:created xsi:type="dcterms:W3CDTF">2012-02-23T10:00:50Z</dcterms:created>
  <dcterms:modified xsi:type="dcterms:W3CDTF">2014-04-28T18:44:08Z</dcterms:modified>
</cp:coreProperties>
</file>