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75" r:id="rId2"/>
    <p:sldId id="258" r:id="rId3"/>
    <p:sldId id="259" r:id="rId4"/>
    <p:sldId id="260" r:id="rId5"/>
    <p:sldId id="261" r:id="rId6"/>
    <p:sldId id="264" r:id="rId7"/>
    <p:sldId id="272" r:id="rId8"/>
    <p:sldId id="271" r:id="rId9"/>
    <p:sldId id="277" r:id="rId10"/>
    <p:sldId id="276" r:id="rId11"/>
    <p:sldId id="278" r:id="rId12"/>
    <p:sldId id="279" r:id="rId13"/>
    <p:sldId id="281" r:id="rId14"/>
    <p:sldId id="262" r:id="rId15"/>
    <p:sldId id="280" r:id="rId16"/>
    <p:sldId id="265" r:id="rId17"/>
    <p:sldId id="266" r:id="rId18"/>
    <p:sldId id="284" r:id="rId19"/>
    <p:sldId id="283" r:id="rId20"/>
    <p:sldId id="267" r:id="rId21"/>
    <p:sldId id="282" r:id="rId22"/>
    <p:sldId id="269" r:id="rId23"/>
  </p:sldIdLst>
  <p:sldSz cx="9144000" cy="6858000" type="screen4x3"/>
  <p:notesSz cx="6858000" cy="994568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Нет стиля, нет сетки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 autoAdjust="0"/>
    <p:restoredTop sz="94728" autoAdjust="0"/>
  </p:normalViewPr>
  <p:slideViewPr>
    <p:cSldViewPr snapToGrid="0">
      <p:cViewPr>
        <p:scale>
          <a:sx n="150" d="100"/>
          <a:sy n="150" d="100"/>
        </p:scale>
        <p:origin x="1566" y="8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DA9EE30-4CFC-45BC-84C5-51AC9D76C9F0}" type="datetimeFigureOut">
              <a:rPr lang="ru-RU" smtClean="0"/>
              <a:t>25.12.2013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0FF1F58-C0F3-4A27-8BC2-D53C79592203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3.jpeg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099" y="127000"/>
            <a:ext cx="8242299" cy="650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042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44500" y="337235"/>
            <a:ext cx="82804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Днестровский техникум энергетики и компьютерных технологий</a:t>
            </a:r>
          </a:p>
        </p:txBody>
      </p:sp>
      <p:pic>
        <p:nvPicPr>
          <p:cNvPr id="5122" name="Picture 2" descr="C:\Documents and Settings\Shamil\Рабочий стол\Новая папка\08_bi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400" y="1501774"/>
            <a:ext cx="7797800" cy="4867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169518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3199" y="1993900"/>
            <a:ext cx="8788401" cy="2568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5657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http://www.eau-msu.ru/app/webroot/files/posts/korpus%2000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2971" y="1816101"/>
            <a:ext cx="7254428" cy="4851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539874" y="400734"/>
            <a:ext cx="686752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Приднестровский Государственный Университет им. Т.Г. Шевченко</a:t>
            </a:r>
          </a:p>
        </p:txBody>
      </p:sp>
    </p:spTree>
    <p:extLst>
      <p:ext uri="{BB962C8B-B14F-4D97-AF65-F5344CB8AC3E}">
        <p14:creationId xmlns:p14="http://schemas.microsoft.com/office/powerpoint/2010/main" val="47953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914399" y="391209"/>
            <a:ext cx="730091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Производство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 - это создание какой – то продукции</a:t>
            </a:r>
            <a:r>
              <a:rPr lang="ru-RU" dirty="0"/>
              <a:t>.</a:t>
            </a:r>
          </a:p>
        </p:txBody>
      </p:sp>
      <p:pic>
        <p:nvPicPr>
          <p:cNvPr id="9218" name="Picture 2" descr="C:\Documents and Settings\Shamil\Рабочий стол\Новая папка\2433image5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856" y="1027732"/>
            <a:ext cx="3067568" cy="1970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http://totul.md/upfiles/news/foto/02096800137577605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81500" y="1027732"/>
            <a:ext cx="3833813" cy="2021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Documents and Settings\Shamil\Рабочий стол\Новая папка\Electromash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399" y="3267856"/>
            <a:ext cx="2908025" cy="31281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5" name="Picture 9" descr="http://lvovcity.com/images/stories/news/2013/01/800x600_64780_posev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856" y="3427997"/>
            <a:ext cx="3952457" cy="29680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844167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67829" y="390090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Отрасли экономики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42" name="Picture 2" descr="C:\Documents and Settings\Shamil\Рабочий стол\Новая папка\отрасли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12" r="3407"/>
          <a:stretch/>
        </p:blipFill>
        <p:spPr bwMode="auto">
          <a:xfrm>
            <a:off x="528638" y="1579563"/>
            <a:ext cx="8286750" cy="5029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0971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2413000" y="423026"/>
            <a:ext cx="4276232" cy="1072919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dirty="0" smtClean="0"/>
              <a:t>Термины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14374" y="1495945"/>
            <a:ext cx="78009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Склонность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– это постоянная потребность, расположение к чему-либо.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769935" y="2314486"/>
            <a:ext cx="77454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>
                <a:solidFill>
                  <a:schemeClr val="accent1">
                    <a:lumMod val="75000"/>
                  </a:schemeClr>
                </a:solidFill>
              </a:rPr>
              <a:t>Интересы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– это занимательность, значимость, особенности человека, проявляющиеся в положительном эмоциональном отношении к чему-либо.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714374" y="3600361"/>
            <a:ext cx="7745413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Способности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– это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постоянная потребность, расположении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к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чему-либо, например, к определенному виду трудовой	 деятельности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42154" y="4844357"/>
            <a:ext cx="7745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dirty="0" smtClean="0">
                <a:solidFill>
                  <a:schemeClr val="accent1">
                    <a:lumMod val="75000"/>
                  </a:schemeClr>
                </a:solidFill>
              </a:rPr>
              <a:t>Рынок труда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–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рынок купли – продажи рабочей силы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972979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/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17164" y="228095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Кроссворд </a:t>
            </a:r>
            <a:endParaRPr lang="ru-RU" dirty="0"/>
          </a:p>
        </p:txBody>
      </p:sp>
      <p:pic>
        <p:nvPicPr>
          <p:cNvPr id="11266" name="Picture 2" descr="C:\Documents and Settings\Shamil\Рабочий стол\Новая папка\сетка кроссворда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888" y="138113"/>
            <a:ext cx="4986337" cy="24659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2888" y="2604076"/>
            <a:ext cx="8586787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1.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Создание какой-нибудь продукции (стали, станков, машин и т.д.)  – это …                   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2.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Успешное продвижение в какой-либо сфере деятельности, в профессии или по должности – это…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3.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Овладение определенными знаниями и навыками по конкретной профессии и специальности – это …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4.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Денежные средства как элемент народнохозяйственного оборота – это…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5.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Вид занятий в рамках одной профессии – это ...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6.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Постоянная потребность, расположение к чему-либо, например к определенному виду трудовой деятельности – это …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7.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Занимательность, значимость, особенности человека, проявляющиеся в положительном эмоциональном отношении к чему-либо – это… 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8.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Род трудовой деятельности, требующий определенной подготовки и являющийся обычно …   существования.</a:t>
            </a:r>
          </a:p>
          <a:p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9. 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Целесообразная и общественно полезная деятельности человека, требующая умственного и физического напряжения – это… </a:t>
            </a:r>
            <a:endParaRPr lang="ru-RU" sz="1600" dirty="0" smtClean="0">
              <a:solidFill>
                <a:schemeClr val="accent1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</a:rPr>
              <a:t>10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ru-RU" sz="1600" dirty="0">
                <a:solidFill>
                  <a:schemeClr val="accent1">
                    <a:lumMod val="75000"/>
                  </a:schemeClr>
                </a:solidFill>
              </a:rPr>
              <a:t> Специалист по производству изделий из тканей, кожи и других материалов – </a:t>
            </a:r>
            <a:r>
              <a:rPr lang="ru-RU" sz="1600" dirty="0" smtClean="0">
                <a:solidFill>
                  <a:schemeClr val="accent1">
                    <a:lumMod val="75000"/>
                  </a:schemeClr>
                </a:solidFill>
              </a:rPr>
              <a:t>это …</a:t>
            </a:r>
            <a:endParaRPr lang="ru-RU" sz="1600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09650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9916" y="257368"/>
            <a:ext cx="6512511" cy="1143000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Кроссворд с ответами</a:t>
            </a:r>
            <a:endParaRPr lang="ru-RU" dirty="0"/>
          </a:p>
        </p:txBody>
      </p:sp>
      <p:pic>
        <p:nvPicPr>
          <p:cNvPr id="12291" name="Picture 3" descr="C:\Documents and Settings\Shamil\Рабочий стол\Новая папка\кроссворд с ответами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41400"/>
            <a:ext cx="8929688" cy="5600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5525370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265864"/>
            <a:ext cx="87868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Закрепление основных терминов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605849"/>
              </p:ext>
            </p:extLst>
          </p:nvPr>
        </p:nvGraphicFramePr>
        <p:xfrm>
          <a:off x="514351" y="1397000"/>
          <a:ext cx="8043861" cy="5210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24"/>
                <a:gridCol w="771525"/>
                <a:gridCol w="3871912"/>
              </a:tblGrid>
              <a:tr h="7768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Термины 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Понятия </a:t>
                      </a:r>
                      <a:endParaRPr lang="ru-RU" sz="280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1. Рынок труда</a:t>
                      </a:r>
                      <a:r>
                        <a:rPr lang="ru-RU" sz="1800" b="1" i="0" baseline="0" dirty="0" smtClean="0"/>
                        <a:t> 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dirty="0" smtClean="0"/>
                        <a:t>- создание какой-нибудь продукции.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2. Производство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dirty="0" smtClean="0"/>
                        <a:t>- род трудовой деятельности, требующей определённой подготовки и являющийся обычно источником существования.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3. Профессия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dirty="0" smtClean="0"/>
                        <a:t>- положение и обязанности кого-нибудь в учреждении.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4. Специальность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dirty="0" smtClean="0"/>
                        <a:t>- рынок купли – продажи рабочей силы.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5. Должность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0" i="0" dirty="0" smtClean="0"/>
                        <a:t>а)</a:t>
                      </a:r>
                      <a:r>
                        <a:rPr lang="ru-RU" sz="1800" b="0" i="0" baseline="0" dirty="0" smtClean="0"/>
                        <a:t> отдельная отрасль науки, техники, мастерства, искусства;</a:t>
                      </a:r>
                    </a:p>
                    <a:p>
                      <a:pPr algn="l"/>
                      <a:r>
                        <a:rPr lang="ru-RU" sz="1800" b="0" i="0" baseline="0" dirty="0" smtClean="0"/>
                        <a:t>б) профессии.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4771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" y="137277"/>
            <a:ext cx="87868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Закрепление основных терминов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3069426"/>
              </p:ext>
            </p:extLst>
          </p:nvPr>
        </p:nvGraphicFramePr>
        <p:xfrm>
          <a:off x="514351" y="1096962"/>
          <a:ext cx="8043861" cy="562313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24"/>
                <a:gridCol w="771525"/>
                <a:gridCol w="3871912"/>
              </a:tblGrid>
              <a:tr h="7768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Термины 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Понятия </a:t>
                      </a:r>
                      <a:endParaRPr lang="ru-RU" sz="280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6.</a:t>
                      </a:r>
                      <a:r>
                        <a:rPr lang="ru-RU" sz="1600" b="1" i="0" baseline="0" dirty="0" smtClean="0"/>
                        <a:t> Профессиональное образование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i="0" dirty="0" smtClean="0"/>
                        <a:t>- человек,</a:t>
                      </a:r>
                      <a:r>
                        <a:rPr lang="ru-RU" sz="1600" b="0" i="0" baseline="0" dirty="0" smtClean="0"/>
                        <a:t> имеющий финансовые, юридические и иные возможности приобрести труд работника и делающий это.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7.</a:t>
                      </a:r>
                      <a:r>
                        <a:rPr lang="ru-RU" sz="1600" b="1" i="0" baseline="0" dirty="0" smtClean="0"/>
                        <a:t> Интерес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i="0" dirty="0" smtClean="0"/>
                        <a:t>- талант, дарование, умение,</a:t>
                      </a:r>
                      <a:r>
                        <a:rPr lang="ru-RU" sz="1600" b="0" i="0" baseline="0" dirty="0" smtClean="0"/>
                        <a:t> возможность производить какие -нибудь действия.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8. Склонности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i="0" dirty="0" smtClean="0"/>
                        <a:t>- занимательность, значимость, особенность человека, проявляющаяся</a:t>
                      </a:r>
                      <a:r>
                        <a:rPr lang="ru-RU" sz="1600" b="0" i="0" baseline="0" dirty="0" smtClean="0"/>
                        <a:t> в отношении к чему-либо.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9. Работодатель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i="0" dirty="0" smtClean="0"/>
                        <a:t>- овладение определенными знаниями и навыками по конкретной профессии и специальности.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10. Способности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0" i="0" dirty="0" smtClean="0"/>
                        <a:t>- постоянная потребность, расположение к чему</a:t>
                      </a:r>
                      <a:r>
                        <a:rPr lang="ru-RU" sz="1600" b="0" i="0" baseline="0" dirty="0" smtClean="0"/>
                        <a:t>-либо, например, к определенному виду трудовой деятельности.</a:t>
                      </a:r>
                      <a:endParaRPr lang="ru-RU" sz="1600" b="0" i="0" dirty="0"/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515795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508001" y="1973941"/>
            <a:ext cx="8215085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«Рынок труда 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и образовательных услуг региона.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Отрасли общественного производства.</a:t>
            </a:r>
          </a:p>
          <a:p>
            <a:pPr algn="ctr"/>
            <a:r>
              <a:rPr lang="ru-RU" sz="3000" b="1" dirty="0" smtClean="0">
                <a:solidFill>
                  <a:srgbClr val="002060"/>
                </a:solidFill>
              </a:rPr>
              <a:t>Профессии, специальности, должности»</a:t>
            </a:r>
            <a:endParaRPr lang="ru-RU" sz="3000" b="1" dirty="0">
              <a:solidFill>
                <a:srgbClr val="002060"/>
              </a:solidFill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>
            <a:off x="1901366" y="1349826"/>
            <a:ext cx="5558971" cy="0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1654628" y="4986102"/>
            <a:ext cx="705394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dirty="0" smtClean="0"/>
              <a:t>Преподаватель высшей квалификационной категории: Залевская Т.А.</a:t>
            </a:r>
            <a:endParaRPr lang="ru-RU" sz="2000" dirty="0"/>
          </a:p>
        </p:txBody>
      </p:sp>
      <p:sp>
        <p:nvSpPr>
          <p:cNvPr id="8" name="Заголовок 4"/>
          <p:cNvSpPr>
            <a:spLocks noGrp="1"/>
          </p:cNvSpPr>
          <p:nvPr>
            <p:ph type="title"/>
          </p:nvPr>
        </p:nvSpPr>
        <p:spPr>
          <a:xfrm>
            <a:off x="1359287" y="246741"/>
            <a:ext cx="6512511" cy="93980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dirty="0" smtClean="0"/>
              <a:t>Тема урока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664108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r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50" y="265864"/>
            <a:ext cx="87868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Схема правильных ответов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5750662"/>
              </p:ext>
            </p:extLst>
          </p:nvPr>
        </p:nvGraphicFramePr>
        <p:xfrm>
          <a:off x="514351" y="1397000"/>
          <a:ext cx="8043861" cy="52103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24"/>
                <a:gridCol w="771525"/>
                <a:gridCol w="3871912"/>
              </a:tblGrid>
              <a:tr h="7768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Термины 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Понятия </a:t>
                      </a:r>
                      <a:endParaRPr lang="ru-RU" sz="280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1. Рынок труда</a:t>
                      </a:r>
                      <a:r>
                        <a:rPr lang="ru-RU" sz="1800" b="1" i="0" baseline="0" dirty="0" smtClean="0"/>
                        <a:t> 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dirty="0" smtClean="0"/>
                        <a:t>2</a:t>
                      </a:r>
                      <a:r>
                        <a:rPr lang="ru-RU" sz="1800" b="0" i="0" dirty="0" smtClean="0"/>
                        <a:t> - создание какой-нибудь продукции.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2. Производство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dirty="0" smtClean="0"/>
                        <a:t>3</a:t>
                      </a:r>
                      <a:r>
                        <a:rPr lang="ru-RU" sz="1800" b="0" i="0" dirty="0" smtClean="0"/>
                        <a:t> - род трудовой деятельности, требующей определённой подготовки и являющийся обычно источником существования.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3. Профессия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dirty="0" smtClean="0"/>
                        <a:t>5</a:t>
                      </a:r>
                      <a:r>
                        <a:rPr lang="ru-RU" sz="1800" b="0" i="0" dirty="0" smtClean="0"/>
                        <a:t> - положение и обязанности кого-нибудь в учреждении.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4. Специальность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dirty="0" smtClean="0"/>
                        <a:t>1</a:t>
                      </a:r>
                      <a:r>
                        <a:rPr lang="ru-RU" sz="1800" b="0" i="0" dirty="0" smtClean="0"/>
                        <a:t> - рынок купли – продажи рабочей силы.</a:t>
                      </a:r>
                      <a:endParaRPr lang="ru-RU" sz="18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800" b="1" i="0" dirty="0" smtClean="0"/>
                        <a:t>5. Должность</a:t>
                      </a:r>
                      <a:endParaRPr lang="ru-RU" sz="18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8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800" b="1" i="0" dirty="0" smtClean="0"/>
                        <a:t>4</a:t>
                      </a:r>
                      <a:r>
                        <a:rPr lang="ru-RU" sz="1800" b="0" i="0" dirty="0" smtClean="0"/>
                        <a:t> а)</a:t>
                      </a:r>
                      <a:r>
                        <a:rPr lang="ru-RU" sz="1800" b="0" i="0" baseline="0" dirty="0" smtClean="0"/>
                        <a:t> отдельная отрасль науки, техники, мастерства, искусства;</a:t>
                      </a:r>
                    </a:p>
                    <a:p>
                      <a:pPr algn="l"/>
                      <a:r>
                        <a:rPr lang="ru-RU" sz="1800" b="0" i="0" baseline="0" dirty="0" smtClean="0"/>
                        <a:t>б) профессии.</a:t>
                      </a:r>
                      <a:endParaRPr lang="ru-RU" sz="1800" b="0" i="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18" name="Прямая со стрелкой 17"/>
          <p:cNvCxnSpPr/>
          <p:nvPr/>
        </p:nvCxnSpPr>
        <p:spPr>
          <a:xfrm>
            <a:off x="2800350" y="2557463"/>
            <a:ext cx="1714500" cy="267176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028950" y="2557463"/>
            <a:ext cx="1628775" cy="101441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V="1">
            <a:off x="3028950" y="3571875"/>
            <a:ext cx="1628775" cy="97155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>
            <a:off x="3200400" y="5343525"/>
            <a:ext cx="1457325" cy="8715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/>
          <p:nvPr/>
        </p:nvCxnSpPr>
        <p:spPr>
          <a:xfrm flipV="1">
            <a:off x="3200400" y="4543425"/>
            <a:ext cx="1314450" cy="16716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11440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7" y="137277"/>
            <a:ext cx="8786811" cy="1143000"/>
          </a:xfrm>
        </p:spPr>
        <p:txBody>
          <a:bodyPr/>
          <a:lstStyle/>
          <a:p>
            <a:pPr marL="0" indent="0" algn="ctr">
              <a:buNone/>
            </a:pPr>
            <a:r>
              <a:rPr lang="ru-RU" sz="4000" dirty="0" smtClean="0"/>
              <a:t>Схема правильных ответов</a:t>
            </a:r>
            <a:endParaRPr lang="ru-RU" sz="40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6820908"/>
              </p:ext>
            </p:extLst>
          </p:nvPr>
        </p:nvGraphicFramePr>
        <p:xfrm>
          <a:off x="514351" y="944562"/>
          <a:ext cx="8043861" cy="57610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400424"/>
                <a:gridCol w="771525"/>
                <a:gridCol w="3871912"/>
              </a:tblGrid>
              <a:tr h="776817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Термины </a:t>
                      </a:r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Понятия </a:t>
                      </a:r>
                      <a:endParaRPr lang="ru-RU" sz="280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6.</a:t>
                      </a:r>
                      <a:r>
                        <a:rPr lang="ru-RU" sz="1600" b="1" i="0" baseline="0" dirty="0" smtClean="0"/>
                        <a:t> Профессиональное образование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>
                          <a:effectLst/>
                        </a:rPr>
                        <a:t>9 </a:t>
                      </a:r>
                      <a:r>
                        <a:rPr lang="ru-RU" sz="1600" b="0" i="0" dirty="0" smtClean="0">
                          <a:effectLst/>
                        </a:rPr>
                        <a:t>- человек,</a:t>
                      </a:r>
                      <a:r>
                        <a:rPr lang="ru-RU" sz="1600" b="0" i="0" baseline="0" dirty="0" smtClean="0">
                          <a:effectLst/>
                        </a:rPr>
                        <a:t> имеющий финансовые, юридические и иные возможности приобрести труд работника и делающий это.</a:t>
                      </a:r>
                      <a:endParaRPr lang="ru-RU" sz="1600" b="0" i="0" dirty="0">
                        <a:effectLst/>
                      </a:endParaRPr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7.</a:t>
                      </a:r>
                      <a:r>
                        <a:rPr lang="ru-RU" sz="1600" b="1" i="0" baseline="0" dirty="0" smtClean="0"/>
                        <a:t> Интерес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/>
                        <a:t>10</a:t>
                      </a:r>
                      <a:r>
                        <a:rPr lang="ru-RU" sz="1600" b="0" i="0" dirty="0" smtClean="0"/>
                        <a:t> - талант, дарование, умение,</a:t>
                      </a:r>
                      <a:r>
                        <a:rPr lang="ru-RU" sz="1600" b="0" i="0" baseline="0" dirty="0" smtClean="0"/>
                        <a:t> возможность производить какие -нибудь действия.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8. Склонности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/>
                        <a:t>7 </a:t>
                      </a:r>
                      <a:r>
                        <a:rPr lang="ru-RU" sz="1600" b="0" i="0" dirty="0" smtClean="0"/>
                        <a:t>- занимательность, значимость, особенность человека, проявляющаяся</a:t>
                      </a:r>
                      <a:r>
                        <a:rPr lang="ru-RU" sz="1600" b="0" i="0" baseline="0" dirty="0" smtClean="0"/>
                        <a:t> в отношении к чему-либо.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960861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9. Работодатель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/>
                        <a:t>6 </a:t>
                      </a:r>
                      <a:r>
                        <a:rPr lang="ru-RU" sz="1600" b="0" i="0" dirty="0" smtClean="0"/>
                        <a:t>- овладение определенными знаниями и навыками по конкретной профессии и специальности.</a:t>
                      </a:r>
                      <a:endParaRPr lang="ru-RU" sz="1600" b="0" i="0" dirty="0"/>
                    </a:p>
                  </a:txBody>
                  <a:tcPr anchor="ctr"/>
                </a:tc>
              </a:tr>
              <a:tr h="776817">
                <a:tc>
                  <a:txBody>
                    <a:bodyPr/>
                    <a:lstStyle/>
                    <a:p>
                      <a:pPr marL="0" indent="355600" algn="l">
                        <a:buFontTx/>
                        <a:buNone/>
                      </a:pPr>
                      <a:r>
                        <a:rPr lang="ru-RU" sz="1600" b="1" i="0" dirty="0" smtClean="0"/>
                        <a:t>10. Способности</a:t>
                      </a:r>
                      <a:endParaRPr lang="ru-RU" sz="1600" b="1" i="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ru-RU" sz="1600" b="0" i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1600" b="1" i="0" dirty="0" smtClean="0"/>
                        <a:t>8</a:t>
                      </a:r>
                      <a:r>
                        <a:rPr lang="ru-RU" sz="1600" b="0" i="0" dirty="0" smtClean="0"/>
                        <a:t> - постоянная потребность, расположение к чему</a:t>
                      </a:r>
                      <a:r>
                        <a:rPr lang="ru-RU" sz="1600" b="0" i="0" baseline="0" dirty="0" smtClean="0"/>
                        <a:t>-либо, например, к определенному виду трудовой деятельности.</a:t>
                      </a:r>
                      <a:endParaRPr lang="ru-RU" sz="1600" b="0" i="0" dirty="0"/>
                    </a:p>
                  </a:txBody>
                  <a:tcPr anchor="ctr"/>
                </a:tc>
              </a:tr>
            </a:tbl>
          </a:graphicData>
        </a:graphic>
      </p:graphicFrame>
      <p:cxnSp>
        <p:nvCxnSpPr>
          <p:cNvPr id="6" name="Прямая со стрелкой 5"/>
          <p:cNvCxnSpPr/>
          <p:nvPr/>
        </p:nvCxnSpPr>
        <p:spPr>
          <a:xfrm>
            <a:off x="3314700" y="2271713"/>
            <a:ext cx="1328738" cy="2828925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>
            <a:off x="3314700" y="3228975"/>
            <a:ext cx="1328738" cy="7572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 стрелкой 9"/>
          <p:cNvCxnSpPr/>
          <p:nvPr/>
        </p:nvCxnSpPr>
        <p:spPr>
          <a:xfrm>
            <a:off x="3314700" y="4171950"/>
            <a:ext cx="1328738" cy="20145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 стрелкой 11"/>
          <p:cNvCxnSpPr/>
          <p:nvPr/>
        </p:nvCxnSpPr>
        <p:spPr>
          <a:xfrm flipV="1">
            <a:off x="3314700" y="2143125"/>
            <a:ext cx="1328738" cy="315753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 стрелкой 13"/>
          <p:cNvCxnSpPr/>
          <p:nvPr/>
        </p:nvCxnSpPr>
        <p:spPr>
          <a:xfrm flipV="1">
            <a:off x="3314700" y="3228975"/>
            <a:ext cx="1328738" cy="29575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8387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akak.ru/steps/pictures/000/070/205_larg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685" y="285751"/>
            <a:ext cx="8633278" cy="61864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329993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95757" y="1037968"/>
            <a:ext cx="5325173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Профессия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Специальность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Должность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Карьера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Профессиональное образование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Производство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Отрасли экономики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Склонности 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Интересы</a:t>
            </a:r>
          </a:p>
          <a:p>
            <a:pPr marL="285750" indent="-285750">
              <a:lnSpc>
                <a:spcPct val="200000"/>
              </a:lnSpc>
              <a:buFont typeface="Wingdings" pitchFamily="2" charset="2"/>
              <a:buChar char="§"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Arial Black" pitchFamily="34" charset="0"/>
              </a:rPr>
              <a:t>Рынок труда</a:t>
            </a:r>
          </a:p>
          <a:p>
            <a:endParaRPr lang="ru-RU" dirty="0" smtClean="0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390665" y="241300"/>
            <a:ext cx="6512511" cy="939800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dirty="0" smtClean="0"/>
              <a:t>Основные термины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7991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dir="u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66031" y="204715"/>
            <a:ext cx="3579801" cy="823985"/>
          </a:xfrm>
        </p:spPr>
        <p:txBody>
          <a:bodyPr anchor="ctr"/>
          <a:lstStyle/>
          <a:p>
            <a:pPr marL="0" indent="0" algn="ctr">
              <a:buNone/>
            </a:pPr>
            <a:r>
              <a:rPr lang="ru-RU" dirty="0" smtClean="0"/>
              <a:t>Цели урока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80359" y="1330103"/>
            <a:ext cx="816339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      </a:t>
            </a:r>
            <a:r>
              <a:rPr lang="ru-RU" b="1" dirty="0" smtClean="0"/>
              <a:t>Инструкция</a:t>
            </a:r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: заполнить таблицу, исходя из имеющихся знаний; то, что вы хотите узнать; что вы  узнали; последняя графа заполняется по ходу урока и на стадии рефлексии. Например: «Знаю» - какие-то термины, указать какие; «Хочу знать» - точную формулировку терминов, указать каких; «Узнал» - какие новые термины узнали, указать какие; другая информация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endParaRPr lang="ru-RU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4033127"/>
              </p:ext>
            </p:extLst>
          </p:nvPr>
        </p:nvGraphicFramePr>
        <p:xfrm>
          <a:off x="680359" y="3357349"/>
          <a:ext cx="8134065" cy="2047164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2711355"/>
                <a:gridCol w="2711355"/>
                <a:gridCol w="2711355"/>
              </a:tblGrid>
              <a:tr h="57320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Знаю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Хочу знать 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Узнал</a:t>
                      </a:r>
                      <a:endParaRPr lang="ru-RU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147395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Знаю какие-то</a:t>
                      </a:r>
                      <a:r>
                        <a:rPr lang="ru-RU" sz="2400" baseline="0" dirty="0" smtClean="0"/>
                        <a:t> термины, указать какие.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Точная формулировка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Заполняется на стадии рефлексии</a:t>
                      </a:r>
                      <a:endParaRPr lang="ru-RU" sz="2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52760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d"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51881" y="169027"/>
            <a:ext cx="5237451" cy="1072919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/>
              <a:t>Термины к уроку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566379" y="1662668"/>
            <a:ext cx="841384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Профессия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(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от лат. слова «</a:t>
            </a:r>
            <a:r>
              <a:rPr lang="en-US" dirty="0">
                <a:solidFill>
                  <a:schemeClr val="accent6">
                    <a:lumMod val="50000"/>
                  </a:schemeClr>
                </a:solidFill>
              </a:rPr>
              <a:t>profession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» – объявляю свое дело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) – род трудовой деятельности, требующий определенной подготовки и являющийся обычно источником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существования.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66380" y="2786974"/>
            <a:ext cx="84138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Специальность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– вид занятий в рамках одной профессии. 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66378" y="4331572"/>
            <a:ext cx="819548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Должность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– это положение и обязанности кого-нибудь в учреждении. 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6378" y="4964161"/>
            <a:ext cx="83046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u="sng" dirty="0" smtClean="0">
                <a:solidFill>
                  <a:schemeClr val="accent1">
                    <a:lumMod val="75000"/>
                  </a:schemeClr>
                </a:solidFill>
              </a:rPr>
              <a:t>Карьера</a:t>
            </a:r>
            <a:r>
              <a:rPr lang="ru-RU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- успешное продвижение в какой-либо сфере деятельности, в профессии или по должности.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566377" y="3515756"/>
            <a:ext cx="84138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ru-RU" b="1" i="1" u="sng" dirty="0">
                <a:solidFill>
                  <a:schemeClr val="accent1">
                    <a:lumMod val="75000"/>
                  </a:schemeClr>
                </a:solidFill>
              </a:rPr>
              <a:t>Специальность –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</a:rPr>
              <a:t> а) отдельная отрасль науки, техники, мастерства, искусства; б) профессия.</a:t>
            </a:r>
          </a:p>
        </p:txBody>
      </p:sp>
    </p:spTree>
    <p:extLst>
      <p:ext uri="{BB962C8B-B14F-4D97-AF65-F5344CB8AC3E}">
        <p14:creationId xmlns:p14="http://schemas.microsoft.com/office/powerpoint/2010/main" val="1989316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image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67555" y="1585912"/>
            <a:ext cx="7823200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Прямоугольник 4"/>
          <p:cNvSpPr/>
          <p:nvPr/>
        </p:nvSpPr>
        <p:spPr>
          <a:xfrm>
            <a:off x="485774" y="207962"/>
            <a:ext cx="83867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ru-RU" sz="2000" b="1" dirty="0">
                <a:solidFill>
                  <a:schemeClr val="accent1">
                    <a:lumMod val="75000"/>
                  </a:schemeClr>
                </a:solidFill>
              </a:rPr>
              <a:t>Профессиональное </a:t>
            </a:r>
            <a:r>
              <a:rPr lang="ru-RU" sz="2000" b="1" dirty="0" smtClean="0">
                <a:solidFill>
                  <a:schemeClr val="accent1">
                    <a:lumMod val="75000"/>
                  </a:schemeClr>
                </a:solidFill>
              </a:rPr>
              <a:t>образование </a:t>
            </a:r>
            <a:r>
              <a:rPr lang="ru-RU" sz="2000" dirty="0" smtClean="0">
                <a:solidFill>
                  <a:schemeClr val="accent1">
                    <a:lumMod val="75000"/>
                  </a:schemeClr>
                </a:solidFill>
              </a:rPr>
              <a:t>-это </a:t>
            </a:r>
            <a:r>
              <a:rPr lang="ru-RU" sz="2000" dirty="0">
                <a:solidFill>
                  <a:schemeClr val="accent1">
                    <a:lumMod val="75000"/>
                  </a:schemeClr>
                </a:solidFill>
              </a:rPr>
              <a:t>овладение определенными знаниями и навыками по конкретной профессии и специальности.</a:t>
            </a:r>
          </a:p>
        </p:txBody>
      </p:sp>
    </p:spTree>
    <p:extLst>
      <p:ext uri="{BB962C8B-B14F-4D97-AF65-F5344CB8AC3E}">
        <p14:creationId xmlns:p14="http://schemas.microsoft.com/office/powerpoint/2010/main" val="35001478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10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 descr="C:\Documents and Settings\Shamil\Рабочий стол\Новая папка\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725" y="1917700"/>
            <a:ext cx="8382000" cy="3568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Documents and Settings\Shamil\Рабочий стол\Новая папка\logo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609600"/>
            <a:ext cx="8489950" cy="9779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71932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539749" y="1472913"/>
            <a:ext cx="8191500" cy="95410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algn="ctr"/>
            <a:r>
              <a:rPr lang="ru-RU" sz="2800" b="1" dirty="0">
                <a:solidFill>
                  <a:schemeClr val="accent1">
                    <a:lumMod val="75000"/>
                  </a:schemeClr>
                </a:solidFill>
              </a:rPr>
              <a:t>ГОУ СПО «Тираспольский медицинский колледж им. Л.А. Тарасевича»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54" r="1583"/>
          <a:stretch/>
        </p:blipFill>
        <p:spPr bwMode="auto">
          <a:xfrm>
            <a:off x="482597" y="2654300"/>
            <a:ext cx="8191499" cy="2222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6661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2" t="24416" r="5934" b="45161"/>
          <a:stretch/>
        </p:blipFill>
        <p:spPr bwMode="auto">
          <a:xfrm>
            <a:off x="419098" y="1803400"/>
            <a:ext cx="8166102" cy="241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44824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425</TotalTime>
  <Words>825</Words>
  <Application>Microsoft Office PowerPoint</Application>
  <PresentationFormat>Экран (4:3)</PresentationFormat>
  <Paragraphs>108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Воздушный поток</vt:lpstr>
      <vt:lpstr>Презентация PowerPoint</vt:lpstr>
      <vt:lpstr>Тема урока</vt:lpstr>
      <vt:lpstr>Основные термины</vt:lpstr>
      <vt:lpstr>Цели урока</vt:lpstr>
      <vt:lpstr>Термины к уроку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Отрасли экономики </vt:lpstr>
      <vt:lpstr>Презентация PowerPoint</vt:lpstr>
      <vt:lpstr>Кроссворд </vt:lpstr>
      <vt:lpstr>Кроссворд с ответами</vt:lpstr>
      <vt:lpstr>Закрепление основных терминов</vt:lpstr>
      <vt:lpstr>Закрепление основных терминов</vt:lpstr>
      <vt:lpstr>Схема правильных ответов</vt:lpstr>
      <vt:lpstr>Схема правильных ответов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Sasdiar</cp:lastModifiedBy>
  <cp:revision>34</cp:revision>
  <dcterms:created xsi:type="dcterms:W3CDTF">2013-10-23T20:25:43Z</dcterms:created>
  <dcterms:modified xsi:type="dcterms:W3CDTF">2013-12-25T21:09:43Z</dcterms:modified>
</cp:coreProperties>
</file>