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9" r:id="rId2"/>
    <p:sldId id="262" r:id="rId3"/>
    <p:sldId id="265" r:id="rId4"/>
    <p:sldId id="282" r:id="rId5"/>
    <p:sldId id="266" r:id="rId6"/>
    <p:sldId id="267" r:id="rId7"/>
    <p:sldId id="278" r:id="rId8"/>
    <p:sldId id="279" r:id="rId9"/>
    <p:sldId id="280" r:id="rId10"/>
    <p:sldId id="281" r:id="rId11"/>
    <p:sldId id="283" r:id="rId12"/>
    <p:sldId id="277" r:id="rId13"/>
    <p:sldId id="268" r:id="rId14"/>
    <p:sldId id="270" r:id="rId15"/>
    <p:sldId id="269" r:id="rId16"/>
    <p:sldId id="272" r:id="rId17"/>
    <p:sldId id="271" r:id="rId18"/>
    <p:sldId id="273" r:id="rId19"/>
    <p:sldId id="285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514" autoAdjust="0"/>
    <p:restoredTop sz="94660"/>
  </p:normalViewPr>
  <p:slideViewPr>
    <p:cSldViewPr>
      <p:cViewPr varScale="1">
        <p:scale>
          <a:sx n="95" d="100"/>
          <a:sy n="95" d="100"/>
        </p:scale>
        <p:origin x="-6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Что Вам больше всего нравится делать в свободное время?</a:t>
            </a:r>
            <a:endParaRPr lang="ru-RU" dirty="0"/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слушать музыку</c:v>
                </c:pt>
                <c:pt idx="1">
                  <c:v>Интернет (игры)</c:v>
                </c:pt>
                <c:pt idx="2">
                  <c:v>встречаться с друзьями</c:v>
                </c:pt>
                <c:pt idx="3">
                  <c:v>смотреть видео и кино </c:v>
                </c:pt>
                <c:pt idx="4">
                  <c:v>заниматься спортом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0.84000000000000008</c:v>
                </c:pt>
                <c:pt idx="1">
                  <c:v>0.79</c:v>
                </c:pt>
                <c:pt idx="2">
                  <c:v>0.68000000000000016</c:v>
                </c:pt>
                <c:pt idx="3">
                  <c:v>0.58000000000000007</c:v>
                </c:pt>
                <c:pt idx="4">
                  <c:v>0.42000000000000004</c:v>
                </c:pt>
              </c:numCache>
            </c:numRef>
          </c:val>
        </c:ser>
        <c:dLbls>
          <c:showVal val="1"/>
        </c:dLbls>
        <c:overlap val="-25"/>
        <c:axId val="55094272"/>
        <c:axId val="55382784"/>
      </c:barChart>
      <c:catAx>
        <c:axId val="55094272"/>
        <c:scaling>
          <c:orientation val="minMax"/>
        </c:scaling>
        <c:axPos val="l"/>
        <c:majorTickMark val="none"/>
        <c:tickLblPos val="nextTo"/>
        <c:crossAx val="55382784"/>
        <c:crosses val="autoZero"/>
        <c:auto val="1"/>
        <c:lblAlgn val="ctr"/>
        <c:lblOffset val="100"/>
      </c:catAx>
      <c:valAx>
        <c:axId val="55382784"/>
        <c:scaling>
          <c:orientation val="minMax"/>
        </c:scaling>
        <c:delete val="1"/>
        <c:axPos val="b"/>
        <c:numFmt formatCode="0%" sourceLinked="1"/>
        <c:tickLblPos val="none"/>
        <c:crossAx val="55094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Какие</a:t>
            </a:r>
            <a:r>
              <a:rPr lang="ru-RU" baseline="0" dirty="0" smtClean="0"/>
              <a:t> фильмы Вы предпочитаете смотреть?</a:t>
            </a:r>
            <a:endParaRPr lang="ru-RU" dirty="0"/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Лист1!$A$15:$A$18</c:f>
              <c:strCache>
                <c:ptCount val="4"/>
                <c:pt idx="0">
                  <c:v>комедии</c:v>
                </c:pt>
                <c:pt idx="1">
                  <c:v>триллеры</c:v>
                </c:pt>
                <c:pt idx="2">
                  <c:v>боевики</c:v>
                </c:pt>
                <c:pt idx="3">
                  <c:v>классика кинемотографа</c:v>
                </c:pt>
              </c:strCache>
            </c:strRef>
          </c:cat>
          <c:val>
            <c:numRef>
              <c:f>Лист1!$B$15:$B$18</c:f>
              <c:numCache>
                <c:formatCode>0%</c:formatCode>
                <c:ptCount val="4"/>
                <c:pt idx="0">
                  <c:v>0.79</c:v>
                </c:pt>
                <c:pt idx="1">
                  <c:v>0.53</c:v>
                </c:pt>
                <c:pt idx="2">
                  <c:v>0.26</c:v>
                </c:pt>
                <c:pt idx="3">
                  <c:v>0.16</c:v>
                </c:pt>
              </c:numCache>
            </c:numRef>
          </c:val>
        </c:ser>
        <c:dLbls>
          <c:showVal val="1"/>
        </c:dLbls>
        <c:overlap val="-25"/>
        <c:axId val="55404032"/>
        <c:axId val="55405568"/>
      </c:barChart>
      <c:catAx>
        <c:axId val="55404032"/>
        <c:scaling>
          <c:orientation val="minMax"/>
        </c:scaling>
        <c:axPos val="l"/>
        <c:majorTickMark val="none"/>
        <c:tickLblPos val="nextTo"/>
        <c:crossAx val="55405568"/>
        <c:crosses val="autoZero"/>
        <c:auto val="1"/>
        <c:lblAlgn val="ctr"/>
        <c:lblOffset val="100"/>
      </c:catAx>
      <c:valAx>
        <c:axId val="55405568"/>
        <c:scaling>
          <c:orientation val="minMax"/>
        </c:scaling>
        <c:delete val="1"/>
        <c:axPos val="b"/>
        <c:numFmt formatCode="0%" sourceLinked="1"/>
        <c:tickLblPos val="none"/>
        <c:crossAx val="55404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Какие</a:t>
            </a:r>
            <a:r>
              <a:rPr lang="ru-RU" baseline="0" dirty="0" smtClean="0"/>
              <a:t> телепередачи Вас интересуют?</a:t>
            </a:r>
            <a:endParaRPr lang="ru-RU" dirty="0"/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Лист1!$A$22:$A$26</c:f>
              <c:strCache>
                <c:ptCount val="5"/>
                <c:pt idx="0">
                  <c:v>телесериалы и кинофильмы</c:v>
                </c:pt>
                <c:pt idx="1">
                  <c:v>музыкальные передачи</c:v>
                </c:pt>
                <c:pt idx="2">
                  <c:v>политические обзоры</c:v>
                </c:pt>
                <c:pt idx="3">
                  <c:v>реалити-шоу</c:v>
                </c:pt>
                <c:pt idx="4">
                  <c:v>учебные программы</c:v>
                </c:pt>
              </c:strCache>
            </c:strRef>
          </c:cat>
          <c:val>
            <c:numRef>
              <c:f>Лист1!$B$22:$B$26</c:f>
              <c:numCache>
                <c:formatCode>0%</c:formatCode>
                <c:ptCount val="5"/>
                <c:pt idx="0">
                  <c:v>1</c:v>
                </c:pt>
                <c:pt idx="1">
                  <c:v>0.26</c:v>
                </c:pt>
                <c:pt idx="2">
                  <c:v>0.26</c:v>
                </c:pt>
                <c:pt idx="3">
                  <c:v>0.21000000000000002</c:v>
                </c:pt>
                <c:pt idx="4">
                  <c:v>0.05</c:v>
                </c:pt>
              </c:numCache>
            </c:numRef>
          </c:val>
        </c:ser>
        <c:dLbls>
          <c:showVal val="1"/>
        </c:dLbls>
        <c:overlap val="-25"/>
        <c:axId val="55435264"/>
        <c:axId val="55436800"/>
      </c:barChart>
      <c:catAx>
        <c:axId val="55435264"/>
        <c:scaling>
          <c:orientation val="minMax"/>
        </c:scaling>
        <c:axPos val="l"/>
        <c:majorTickMark val="none"/>
        <c:tickLblPos val="nextTo"/>
        <c:crossAx val="55436800"/>
        <c:crosses val="autoZero"/>
        <c:auto val="1"/>
        <c:lblAlgn val="ctr"/>
        <c:lblOffset val="100"/>
      </c:catAx>
      <c:valAx>
        <c:axId val="55436800"/>
        <c:scaling>
          <c:orientation val="minMax"/>
        </c:scaling>
        <c:delete val="1"/>
        <c:axPos val="b"/>
        <c:numFmt formatCode="0%" sourceLinked="1"/>
        <c:tickLblPos val="none"/>
        <c:crossAx val="55435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Какую</a:t>
            </a:r>
            <a:r>
              <a:rPr lang="ru-RU" baseline="0" dirty="0" smtClean="0"/>
              <a:t> музыку Вы чаще всего слушаете?</a:t>
            </a:r>
            <a:endParaRPr lang="ru-RU" dirty="0"/>
          </a:p>
        </c:rich>
      </c:tx>
      <c:layout>
        <c:manualLayout>
          <c:xMode val="edge"/>
          <c:yMode val="edge"/>
          <c:x val="0.24902988877304233"/>
          <c:y val="1.8245099203536775E-2"/>
        </c:manualLayout>
      </c:layout>
    </c:title>
    <c:plotArea>
      <c:layout/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Лист1!$A$30:$A$33</c:f>
              <c:strCache>
                <c:ptCount val="4"/>
                <c:pt idx="0">
                  <c:v>зарубежная поп-музыка</c:v>
                </c:pt>
                <c:pt idx="1">
                  <c:v>рок</c:v>
                </c:pt>
                <c:pt idx="2">
                  <c:v>классическая музыка</c:v>
                </c:pt>
                <c:pt idx="3">
                  <c:v>народная (фольклор)</c:v>
                </c:pt>
              </c:strCache>
            </c:strRef>
          </c:cat>
          <c:val>
            <c:numRef>
              <c:f>Лист1!$B$30:$B$33</c:f>
              <c:numCache>
                <c:formatCode>0%</c:formatCode>
                <c:ptCount val="4"/>
                <c:pt idx="0">
                  <c:v>0.53</c:v>
                </c:pt>
                <c:pt idx="1">
                  <c:v>0.7400000000000001</c:v>
                </c:pt>
                <c:pt idx="2">
                  <c:v>0.26</c:v>
                </c:pt>
                <c:pt idx="3">
                  <c:v>0.05</c:v>
                </c:pt>
              </c:numCache>
            </c:numRef>
          </c:val>
        </c:ser>
        <c:dLbls>
          <c:showVal val="1"/>
        </c:dLbls>
        <c:overlap val="-25"/>
        <c:axId val="56969472"/>
        <c:axId val="56983552"/>
      </c:barChart>
      <c:catAx>
        <c:axId val="56969472"/>
        <c:scaling>
          <c:orientation val="minMax"/>
        </c:scaling>
        <c:axPos val="l"/>
        <c:majorTickMark val="none"/>
        <c:tickLblPos val="nextTo"/>
        <c:crossAx val="56983552"/>
        <c:crosses val="autoZero"/>
        <c:auto val="1"/>
        <c:lblAlgn val="ctr"/>
        <c:lblOffset val="100"/>
      </c:catAx>
      <c:valAx>
        <c:axId val="56983552"/>
        <c:scaling>
          <c:orientation val="minMax"/>
        </c:scaling>
        <c:delete val="1"/>
        <c:axPos val="b"/>
        <c:numFmt formatCode="0%" sourceLinked="1"/>
        <c:tickLblPos val="none"/>
        <c:crossAx val="569694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/>
            </a:pPr>
            <a:r>
              <a:rPr lang="ru-RU"/>
              <a:t>Что Вы читаете в свободное время?</a:t>
            </a:r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Лист1!$A$37:$A$40</c:f>
              <c:strCache>
                <c:ptCount val="4"/>
                <c:pt idx="0">
                  <c:v>фантастика</c:v>
                </c:pt>
                <c:pt idx="1">
                  <c:v>приключенческая литература</c:v>
                </c:pt>
                <c:pt idx="2">
                  <c:v>научно-популярная литература</c:v>
                </c:pt>
                <c:pt idx="3">
                  <c:v>газеты и журналы</c:v>
                </c:pt>
              </c:strCache>
            </c:strRef>
          </c:cat>
          <c:val>
            <c:numRef>
              <c:f>Лист1!$B$37:$B$40</c:f>
              <c:numCache>
                <c:formatCode>0%</c:formatCode>
                <c:ptCount val="4"/>
                <c:pt idx="0">
                  <c:v>0.47000000000000003</c:v>
                </c:pt>
                <c:pt idx="1">
                  <c:v>0.42000000000000004</c:v>
                </c:pt>
                <c:pt idx="2">
                  <c:v>0.21000000000000002</c:v>
                </c:pt>
                <c:pt idx="3">
                  <c:v>0.16</c:v>
                </c:pt>
              </c:numCache>
            </c:numRef>
          </c:val>
        </c:ser>
        <c:dLbls>
          <c:showVal val="1"/>
        </c:dLbls>
        <c:overlap val="-25"/>
        <c:axId val="57099008"/>
        <c:axId val="57100544"/>
      </c:barChart>
      <c:catAx>
        <c:axId val="57099008"/>
        <c:scaling>
          <c:orientation val="minMax"/>
        </c:scaling>
        <c:axPos val="l"/>
        <c:majorTickMark val="none"/>
        <c:tickLblPos val="nextTo"/>
        <c:crossAx val="57100544"/>
        <c:crosses val="autoZero"/>
        <c:auto val="1"/>
        <c:lblAlgn val="ctr"/>
        <c:lblOffset val="100"/>
      </c:catAx>
      <c:valAx>
        <c:axId val="57100544"/>
        <c:scaling>
          <c:orientation val="minMax"/>
        </c:scaling>
        <c:delete val="1"/>
        <c:axPos val="b"/>
        <c:numFmt formatCode="0%" sourceLinked="1"/>
        <c:tickLblPos val="none"/>
        <c:crossAx val="570990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C8241-F148-4684-B370-6154A8A2F04A}" type="datetimeFigureOut">
              <a:rPr lang="ru-RU" smtClean="0"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40610-C616-4D93-9EE6-72A650132D9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827978C-29EC-4584-A7C7-E8EC5C1B7B4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A5BB25-E915-4796-A5BB-52918C32A4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//commons.wikimedia.org/wiki/File:Emerson_by_Johnson_1846.png?uselang=ru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&amp;text=%D0%BC%D0%B0%D0%BB%D0%B5%D0%B2%D0%B8%D1%87%20%D0%B2%D0%B5%D1%81%D0%BD%D0%B0&amp;fp=1&amp;pos=30&amp;uinfo=ww-1663-wh-925-fw-1438-fh-598-pd-1&amp;rpt=simage&amp;img_url=http://upload.wikimedia.org/wikipedia/commons/thumb/a/a9/Malevich103.jpg/97px-Malevich103.jpg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yfitcndbt&amp;fp=0&amp;pos=13&amp;uinfo=ww-949-wh-844-fw-765-fh-598-pd-1&amp;rpt=simage&amp;img_url=http://s.66.ru/new66/news/4e/3c/62/d./4e3c62d_resizedScaled_200to149.jpg" TargetMode="External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Пресс-конференция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2918048"/>
          </a:xfrm>
        </p:spPr>
        <p:txBody>
          <a:bodyPr>
            <a:normAutofit/>
          </a:bodyPr>
          <a:lstStyle/>
          <a:p>
            <a:r>
              <a:rPr lang="ru-RU" dirty="0" smtClean="0"/>
              <a:t>СМИ</a:t>
            </a:r>
          </a:p>
          <a:p>
            <a:endParaRPr lang="ru-RU" dirty="0" smtClean="0"/>
          </a:p>
          <a:p>
            <a:r>
              <a:rPr lang="ru-RU" dirty="0" smtClean="0"/>
              <a:t> г. Коломна</a:t>
            </a:r>
          </a:p>
          <a:p>
            <a:endParaRPr lang="ru-RU" dirty="0" smtClean="0"/>
          </a:p>
          <a:p>
            <a:r>
              <a:rPr lang="ru-RU" dirty="0" smtClean="0"/>
              <a:t>«Угол зрения», «Ять», </a:t>
            </a:r>
          </a:p>
          <a:p>
            <a:r>
              <a:rPr lang="ru-RU" dirty="0" smtClean="0"/>
              <a:t>«Коломенская правда», </a:t>
            </a:r>
          </a:p>
          <a:p>
            <a:r>
              <a:rPr lang="ru-RU" dirty="0" smtClean="0"/>
              <a:t>«Вопрос. Ответ»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Анкета «Мое свободное время»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772816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10%</a:t>
            </a:r>
            <a:r>
              <a:rPr lang="ru-RU" dirty="0" smtClean="0"/>
              <a:t> - не читают вообще ничего, кроме учебников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23528" y="2276872"/>
          <a:ext cx="864096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Современные </a:t>
            </a:r>
            <a:r>
              <a:rPr lang="ru-RU" dirty="0" smtClean="0"/>
              <a:t>старшеклассники являются активными потребителями результатов 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массовой культуры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Пресс-конференция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59632" y="3573016"/>
            <a:ext cx="7165032" cy="212596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«Формы культуры»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рево.jpg"/>
          <p:cNvPicPr>
            <a:picLocks noChangeAspect="1"/>
          </p:cNvPicPr>
          <p:nvPr/>
        </p:nvPicPr>
        <p:blipFill>
          <a:blip r:embed="rId2" cstate="print"/>
          <a:srcRect r="51205" b="14300"/>
          <a:stretch>
            <a:fillRect/>
          </a:stretch>
        </p:blipFill>
        <p:spPr>
          <a:xfrm>
            <a:off x="2987824" y="692696"/>
            <a:ext cx="2916318" cy="5877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Схема «</a:t>
            </a:r>
            <a:r>
              <a:rPr lang="ru-RU" dirty="0"/>
              <a:t>Д</a:t>
            </a:r>
            <a:r>
              <a:rPr lang="ru-RU" dirty="0" smtClean="0"/>
              <a:t>ерево культуры»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733256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обычаи, традиции, ценности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            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идеалы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, менталитет народа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306896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Материальная культура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249289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Духовная культура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1484784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Национальные культуры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716016" y="1772816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4572000" y="1556792"/>
            <a:ext cx="172819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9" idx="1"/>
          </p:cNvCxnSpPr>
          <p:nvPr/>
        </p:nvCxnSpPr>
        <p:spPr>
          <a:xfrm flipH="1">
            <a:off x="4211960" y="1772816"/>
            <a:ext cx="2088232" cy="10432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4427984" y="1700808"/>
            <a:ext cx="1872208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229293">
            <a:off x="2994131" y="1893002"/>
            <a:ext cx="275383" cy="345089"/>
          </a:xfrm>
          <a:prstGeom prst="rect">
            <a:avLst/>
          </a:prstGeom>
          <a:noFill/>
        </p:spPr>
      </p:pic>
      <p:pic>
        <p:nvPicPr>
          <p:cNvPr id="13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0074">
            <a:off x="3714212" y="812882"/>
            <a:ext cx="275383" cy="345089"/>
          </a:xfrm>
          <a:prstGeom prst="rect">
            <a:avLst/>
          </a:prstGeom>
          <a:noFill/>
        </p:spPr>
      </p:pic>
      <p:pic>
        <p:nvPicPr>
          <p:cNvPr id="15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71262">
            <a:off x="4938348" y="740873"/>
            <a:ext cx="275383" cy="345089"/>
          </a:xfrm>
          <a:prstGeom prst="rect">
            <a:avLst/>
          </a:prstGeom>
          <a:noFill/>
        </p:spPr>
      </p:pic>
      <p:pic>
        <p:nvPicPr>
          <p:cNvPr id="16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229293">
            <a:off x="3138148" y="2541073"/>
            <a:ext cx="275383" cy="345089"/>
          </a:xfrm>
          <a:prstGeom prst="rect">
            <a:avLst/>
          </a:prstGeom>
          <a:noFill/>
        </p:spPr>
      </p:pic>
      <p:pic>
        <p:nvPicPr>
          <p:cNvPr id="18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97372">
            <a:off x="5246525" y="1217013"/>
            <a:ext cx="275383" cy="345089"/>
          </a:xfrm>
          <a:prstGeom prst="rect">
            <a:avLst/>
          </a:prstGeom>
          <a:noFill/>
        </p:spPr>
      </p:pic>
      <p:pic>
        <p:nvPicPr>
          <p:cNvPr id="20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65835">
            <a:off x="3138148" y="1316936"/>
            <a:ext cx="275383" cy="345089"/>
          </a:xfrm>
          <a:prstGeom prst="rect">
            <a:avLst/>
          </a:prstGeom>
          <a:noFill/>
        </p:spPr>
      </p:pic>
      <p:pic>
        <p:nvPicPr>
          <p:cNvPr id="21" name="Picture 2" descr="http://us.123rf.com/400wm/400/400/mik122/mik1220910/mik122091000008/5642050-green-leaf-of-birch-tree-isolated-on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835251">
            <a:off x="4380349" y="2057090"/>
            <a:ext cx="121925" cy="152787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323528" y="1268760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Национальная массовая, элитарная культуры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976" y="3933056"/>
            <a:ext cx="354584" cy="144016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000" b="1" dirty="0" smtClean="0"/>
              <a:t>Культура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fisha.gorodkirov.ru/pictures/news8/300312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804756" cy="45365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476672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2060"/>
                </a:solidFill>
              </a:rPr>
              <a:t>Бурановские</a:t>
            </a:r>
            <a:r>
              <a:rPr lang="ru-RU" sz="3600" dirty="0" smtClean="0">
                <a:solidFill>
                  <a:srgbClr val="002060"/>
                </a:solidFill>
              </a:rPr>
              <a:t> бабушки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fisha.gorodkirov.ru/pictures/news8/300312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804756" cy="45365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476672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2060"/>
                </a:solidFill>
              </a:rPr>
              <a:t>Бурановские</a:t>
            </a:r>
            <a:r>
              <a:rPr lang="ru-RU" sz="3600" dirty="0" smtClean="0">
                <a:solidFill>
                  <a:srgbClr val="002060"/>
                </a:solidFill>
              </a:rPr>
              <a:t> бабушки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4294967295"/>
          </p:nvPr>
        </p:nvGraphicFramePr>
        <p:xfrm>
          <a:off x="179512" y="1268760"/>
          <a:ext cx="8712969" cy="3855778"/>
        </p:xfrm>
        <a:graphic>
          <a:graphicData uri="http://schemas.openxmlformats.org/drawingml/2006/table">
            <a:tbl>
              <a:tblPr/>
              <a:tblGrid>
                <a:gridCol w="3096344"/>
                <a:gridCol w="2088232"/>
                <a:gridCol w="1944216"/>
                <a:gridCol w="1584177"/>
              </a:tblGrid>
              <a:tr h="769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Линия сравнения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Элитарная культура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Народная культура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Массовая культура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Кем создается?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Уровень идей и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художественных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образов, произведений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этой формы культуры?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Круг потребителей (аудитория)?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Ориентация на коммерческий  успех?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5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Примеры и продукты жанров?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Перспективы развития?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35696" y="40466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Таблица «Формы культуры»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620688"/>
          <a:ext cx="8568951" cy="5544615"/>
        </p:xfrm>
        <a:graphic>
          <a:graphicData uri="http://schemas.openxmlformats.org/drawingml/2006/table">
            <a:tbl>
              <a:tblPr/>
              <a:tblGrid>
                <a:gridCol w="1363955"/>
                <a:gridCol w="2531173"/>
                <a:gridCol w="2336637"/>
                <a:gridCol w="2337186"/>
              </a:tblGrid>
              <a:tr h="48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Линия сравнения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Элитарная культура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Народная культура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Массовая культура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Кем создается?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Привилегированной частью общества или по ее заказу профессиональными творцами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Создаётся анонимными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творцами, не  имеющими профессиональной подготовки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Представителями шоу-бизнеса,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является авторской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5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Уровень идей 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художественных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образов, произведений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этой формы культуры?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Трудна для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неподготовленного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зрителя, требует профессиональных знаний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Большая часть образов понятна и доступна широкому кругу потребителей, в основном не требует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значительных усилий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для их понимания 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Понятны представителям всех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социальных слоёв, обладают меньшей художественной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ценностью, удовлетворяют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сиюминутные запросы людей,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отражают новые события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Круг потребителей?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Высокообразованная часть общества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Широкая аудитория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Массовая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аудитория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Ориентация на коммерческий  успех?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Не преследует явных коммерческих целей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Не преследует коммерческих целей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Рассчитана  на коммерческий успех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Примеры и продукты жанров?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Опера, балет, концерты классической музыки, живопись, скульптура, архитектура, классическая литература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Сказки, русская народная музыка, русский народный костюм, пословицы, поговорки, русский народный танец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Кино, телевидение, популярная музыка, популярная "бульварная" литература и т.д.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Перспективы развития?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Сила культуры в ее многообразии, нужны все формы культуры, они проникают друг в друга и поддерживают ее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222" marR="422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07704" y="188640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Таблица «Формы культуры»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Ральф </a:t>
            </a:r>
            <a:r>
              <a:rPr lang="ru-RU" i="1" dirty="0" err="1" smtClean="0">
                <a:solidFill>
                  <a:schemeClr val="bg2">
                    <a:lumMod val="25000"/>
                  </a:schemeClr>
                </a:solidFill>
              </a:rPr>
              <a:t>Эмерсон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/>
            <a:r>
              <a:rPr lang="ru-RU" i="1" dirty="0" smtClean="0"/>
              <a:t>Истинный показатель цивилизованности – </a:t>
            </a:r>
            <a:endParaRPr lang="ru-RU" dirty="0" smtClean="0"/>
          </a:p>
          <a:p>
            <a:pPr algn="r">
              <a:buNone/>
            </a:pPr>
            <a:r>
              <a:rPr lang="ru-RU" i="1" dirty="0" smtClean="0"/>
              <a:t>не уровень богатства…</a:t>
            </a:r>
          </a:p>
          <a:p>
            <a:pPr algn="r">
              <a:buNone/>
            </a:pPr>
            <a:r>
              <a:rPr lang="ru-RU" i="1" dirty="0" smtClean="0"/>
              <a:t>не величина городов,</a:t>
            </a:r>
            <a:endParaRPr lang="ru-RU" dirty="0" smtClean="0"/>
          </a:p>
          <a:p>
            <a:pPr algn="r">
              <a:buNone/>
            </a:pPr>
            <a:r>
              <a:rPr lang="ru-RU" i="1" dirty="0" smtClean="0"/>
              <a:t>не обилие урожаев, а </a:t>
            </a:r>
          </a:p>
          <a:p>
            <a:pPr algn="r">
              <a:buNone/>
            </a:pPr>
            <a:r>
              <a:rPr lang="ru-RU" i="1" dirty="0" smtClean="0"/>
              <a:t>облик человека, воспитываемого страной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026" name="Picture 2" descr="Emerson by Johnson 1846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269206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рево.jpg"/>
          <p:cNvPicPr>
            <a:picLocks noChangeAspect="1"/>
          </p:cNvPicPr>
          <p:nvPr/>
        </p:nvPicPr>
        <p:blipFill>
          <a:blip r:embed="rId2" cstate="print"/>
          <a:srcRect r="51205" b="14300"/>
          <a:stretch>
            <a:fillRect/>
          </a:stretch>
        </p:blipFill>
        <p:spPr>
          <a:xfrm>
            <a:off x="2987824" y="692696"/>
            <a:ext cx="2916318" cy="5877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Схема «</a:t>
            </a:r>
            <a:r>
              <a:rPr lang="ru-RU" dirty="0"/>
              <a:t>Д</a:t>
            </a:r>
            <a:r>
              <a:rPr lang="ru-RU" dirty="0" smtClean="0"/>
              <a:t>ерево культуры»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733256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обычаи, традиции, ценности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              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идеалы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, менталитет народа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306896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Материальная культура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249289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Духовная культура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1484784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Национальные культуры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4716016" y="1772816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4572000" y="1556792"/>
            <a:ext cx="172819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9" idx="1"/>
          </p:cNvCxnSpPr>
          <p:nvPr/>
        </p:nvCxnSpPr>
        <p:spPr>
          <a:xfrm flipH="1">
            <a:off x="4211960" y="1772816"/>
            <a:ext cx="2088232" cy="10432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4427984" y="1700808"/>
            <a:ext cx="1872208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5976" y="3933056"/>
            <a:ext cx="354584" cy="144016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1000" b="1" dirty="0" smtClean="0"/>
              <a:t>Культура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345904"/>
          </a:xfrm>
        </p:spPr>
        <p:txBody>
          <a:bodyPr>
            <a:normAutofit/>
          </a:bodyPr>
          <a:lstStyle/>
          <a:p>
            <a:r>
              <a:rPr lang="ru-RU" dirty="0" smtClean="0"/>
              <a:t>Параграф № 18, таблица</a:t>
            </a:r>
          </a:p>
          <a:p>
            <a:endParaRPr lang="ru-RU" dirty="0" smtClean="0"/>
          </a:p>
          <a:p>
            <a:r>
              <a:rPr lang="ru-RU" dirty="0" smtClean="0"/>
              <a:t>Статья в школьную газету </a:t>
            </a:r>
          </a:p>
          <a:p>
            <a:r>
              <a:rPr lang="ru-RU" dirty="0" smtClean="0"/>
              <a:t>«21 в XXI веке»</a:t>
            </a:r>
          </a:p>
          <a:p>
            <a:endParaRPr lang="ru-RU" dirty="0" smtClean="0"/>
          </a:p>
          <a:p>
            <a:r>
              <a:rPr lang="ru-RU" dirty="0" smtClean="0"/>
              <a:t>На тему: </a:t>
            </a:r>
          </a:p>
          <a:p>
            <a:r>
              <a:rPr lang="ru-RU" dirty="0" smtClean="0"/>
              <a:t>«культура современной молодежи»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00" name="AutoShape 2" descr="data:image/jpeg;base64,/9j/4AAQSkZJRgABAQAAAQABAAD/2wCEAAkGBhQSEBUUExQVFRUWGBcYFxcYGBYXFxgXGBcaGhcXGBgXHSYfGhojHBoYHy8gJCcpLCwsFx4xNTAqNSYrLCkBCQoKDgwOGg8PGiokHyIsLCwsLCwsLCwqLC0sLSwsKSw0LCwsLCwtLCwpLCwsLCwsLCwsLCksLywtLCwsLCwsLP/AABEIALkBEQMBIgACEQEDEQH/xAAbAAACAwEBAQAAAAAAAAAAAAACAwEEBQAGB//EAEAQAAEDAgQDBgQEBAUDBQEAAAEAAhEDIQQSMUFRYXEFIoGRofATMrHBBkLR4VJicvEUIzOSooLC0hUWJHOyB//EABsBAAIDAQEBAAAAAAAAAAAAAAQFAQIDAAYH/8QAMREAAQQBAgQEBQQCAwAAAAAAAQACAxEEITEFEkFRE2FxgSKhseHwMpHB0RTxIzNS/9oADAMBAAIRAxEAPwC5CkNU6qYPBeq5j3XmuQdkIKkXS31g3UwmUmyVVWpNp0CUz/DDiLa/2QVawmA7LGgi3opZI1yCdYvI2NvFKjxAOcQzUDrYP86e/RECGhqizNAJbDjtcKs7tAz3THKNPJMrN1BcDI4Rcc4UVLjWQdLgbf0+qWZmRI/4Q8gjoPsSR8/NbxsaOiUa7piSSdAOJ5k/ZGA8Cc3UZvvp5JuAY0TEZuAIP2CXXwtMEuJLeOkeoJCHiwJXReK11uPmaH39f2RMUsIkqUGvJEaztyQORb9wluqg3JJ8f0VavgGtIcHEtdoTm8u7ql1u6LX5EH7kJRlOyY3mOV7r9TS9PjNxpGiSNg/YWnkg8PfOEAqZDIcNrSSTw9wlUqrpuABzt6hxS31iSLTwi2vqUPEXteC06reZrCwh1UtinUdll0X0EfdV6ptZTiKZhokggaAyJ5qqabh8zieVojyX0fHZysA199V8/mdzPJ09tE2lUAM7LRqZWsBsZ4c+qzGBXaVSWwbqmQyZ1eE4DvooYWj9QQvpN4FVa7Rsm4modBYKhVrZbwT5ed1oxrg34jf57KCQTorYF7NBHGeXBAGOJuxkdf2VXB4sPJiYG9o9CrFPEud8gAaLZnTfoAsn6HdExAuBNCh1Sq9AZtENTCAaJ9am4iMwLjxEDyBSSyB3n+UN/f1U82iryEmhql1aTWtBLS6eG3VQymxw7pjkdeiGp2sL5R4nZVquLLoMAEchPmRKFdOAdCmkfD5HNpza87/hWH0oKEsCLD4svMOAAjXdRWwZOjgBt7BC3bIHC0vlhdE7lKEtHBdkCbRoEC9z5fUomOn8hEcwVJeAaVGxuIsKvlXFOxDg0deRVQ4hvH0KkG1Uik1RKBlYEGCp3UqEyVyGCuULlt4vtIMsLEakj35pFPt1o1ewxrYz6IMWwBxGfMZO0Rxuq7HC8gjfQGfNeTy87IbM6nnToCKH1C9PjYkLohbB7g3/AAVbp9o0KhJc0A8Z/Q9FcoYpuUZAI68+KoYZ0zYae5hPL7XDfJDu4xlAcod70P6S3Jxo2SkAJ1QtIIAIdrafLolhpBvr1C4PEWA9JXabIaSXxBdXQ6AN9tPtawApPqukCwzHfbxQVDmbJMEDwPrZKPuyNuDJEwOn3RrZZclxDW3Y19tjpWt+522VKa3qoFMgBw30A+yYxoqWqQTsTr0TpMAd1tuHlG44qt8KXBpYRpfl13H6o8MdizM8C6NAjpde5HuPoVnfODzI6uHGQgACCDv9t1SFKBO3E7rQcASW6AiPfos7GP7uS5doRbp5XUcdidzscBvonHBZRyvaTtqlPqyQGiSeGvhZWcHgHZgSCIg3ibbAC3imjDtpDutzOiDfzibIKdd5gBkGQZJaBG4sSfRb4vCfBHiSWSNaH5v+yHyuKGY8jNAepVlzDMlV8XUlWn6XgctfPh0VTE4eW28x57L0MEpkYHOaW+R3SOVgY6gb8wga6yu4ruUWuDiCdg1pmJm5WdguzSA4udwi8DxnXwVnHjMxpzBrdpA+UczvvCT8Tzy0iCE/Gfl/v6Jhg4weS+T9IVX/ANS11cBxAB9LAbcULMVn0YQdu833KziymS6MpsTt5n3ujGVos0B0fNefXwWODkSBh5nXr16pvLw+GQAMbr9PX7Ky2o28yA4eOulrn6JoxrWgNnMBbgR9isZru+Uf7+winZDibC1j4VG1vK4kjsrdetmfIOxjlY26yqjqpOt/X+yHJGhjjulNMWLgT5LBzyUdHAGEabCgmuIGsqBU4IHQVCot9UWY8FIcTb+yHZSAoXbq0ztEgACLW4+KSMa7NYlVweR16rpj3ZXL3d0KMeIWeUaq8O0TAls+iP4lImbT0v5qgHJT6nC/TVaNneELJw6B2oFei121mRY356KazbA28NFk02l1r66m31V+nQc0/N3d9PKFvHM5xshLcrEijFNdR81OcrkzMFKLtKVuY3s8QXAxOs3nhEcSgodntgl8iDeYvvr715Ky5zZk952xOgPIbIKtYlDDhsTpfFLfZEHPkEfhhxVJlJj5+ES1wEgOILTyiSUFGoCL679fYVxjoXYvC6vAF9T1j34pbxbhjBH4sQojeuy6HJL7D9exQ0X2EHwv1Q1aTXfNB8PPVQypA5ecJnRePDi0+SKS2MA0AHIBWq+HFQDz2keYSGtCkGNE4w884jrq2u379VhJHzptWgGtgab9TxAC5mIytI4Ee7rqj5AvtfqkvdHJWy8w/wCSZITVgfQKGM+GnJtYXkaG6g5CQ4jvC88Y0niuw7pBbra3LSyW4L2GLLHmwh5Hse6BdzQu+ErnulLcpIQEphSwtPaJQ4rHAOyG0AknoJ8uZ+6ik1xcIcABsWz91k9sVyx2cFxdJgljmiMoBbGhvO6W5uQYqoeZ00rS/roiImcwJVvGVGOacrqcmJOcA2NogFa2FpONNoMARBAMyTzgRF/PksoPL8zSGkd35WkkSJ0a637Fa9IObhmBoa3LYMcSH2sJuNRBXncmbGZlc96jffeqr+05gjkMHL3+i85jMMW/LmAc4mXAETfnMa6jaVQcxgiR6H7aL0NbAOc4l7WkPtcG5JtBcDEXgTF1jVsMWEsgAtt75b+Kpg5IkZy6WE8xwK13WfSgF2WBPGY9U4VDaRfgDO6nD4Zz3u7odA2BJjxVjBdnZnQXFoAJEACTP90c5waLK35qVZ1b+V3kpcFsV+zKUAHuuJs7Qkxz16LOx+Bc13dPdtFp8zZYxzsfoFDZbNKo9wAvEeS5tZvEeanK4G5BA0t+hU5nfwxO4Mwt1LnUuiylDW5afVPp9mOdTzgje0mTEzyUOIbuVBkAFlVnUxM78kxnZz3DMHADYHfml07Hjy5c1o1HCoyYII+/DyRELGuNFLs+eSJoLB6lJodn5ZNQgtGnA9R9l1HChwmS0CQNz+36Ql1qobTIBJM+P6bqxQrMa2MwnU+Pv0W4Y3m5eiWnJf4ficx5ia9AEAqspiIvxIJJ6clxqT4oy5hHzDaEtwRbA0aBLJHucbcizLkKlWVF6Ii66EeiEIxDKCm0jPdOhS3I6Du8Oqq9ocCCpBorDr0++4QwwTMwDrESQZ0lWKNcxDTa+gbHopxUF5kAw48OPNJbTA00Anx587Qvmk9F5HmvcxQM5RYGye3EO4+gVqjiBue9EwB9VmipI7p08fNcWEg5gxx2kRF+c7LoeUGnAVR39FWfEY5vwij5LQfjAPma4TpIPgLKvS7RGeDSq8+610DlB16cUDqxAPdF4+Xc2FhECVfoUXMYJptzb9834fl05ckfhYZkm/4th1P0079UmnjEMdybnp/KswZDmxGkaWm6VWF7I31ieXJJK9rBAIrI6/t7dkje/mQkoHhNa1BVYQUUs1wtEKh+JmP+BmaG935pHe1sQfeq0qA7wWV27inFjqZiDaw2BBvtwEapdnZUcIAk6phg475X22tN7WL+E+0Cyo6TIDTYm0m4ieJG3ESvUOY7IxzQ1hcREjNEm+ouZgSdvBZHY/YjWAuObOYaQ6QBLtQNTaLSt2tTHwmCo1wcHDMJdlOzXNjlBiF5rOwiX+KzqPzfr6+abtywSYxsiq4pwcG1IeyDMMuI0MC/lcFUe1sS0NyNY7MbyQ4EcYLx0tICVTbDj8VrYAu64J2mG7wBuuxWKpZbBwMSO64z439UNiYcTKkc+iLNXXy/L0WzXubMKaeXuNVU7LcMrhFWQbwRebzr4LXNRxEXn+e88zB93WT2VVIBOYNDjLARMxqJkDh5q9WLwc7QCCTv5aA2VsssFPabB8+qs6X43UNj8u6ZULtwwi1oNx/dEBDT3Q0HWG2NrzHvVKZj57pb3jylo5zaenrwZRY4uBLi6NLMygk3iR9L31sghIPdaF9iwsftKm6k4RAa4EtEGNpkGSsk4szOZu2oO3Be0rYcVWkPDRzyOkdHTrbYLDd+H36tLXCYucsczOnS5TjFzWFvLIaI+apzE7qjSr5iLDaYv1if28F6BrmloAlgDd4BBmN/rzScDgqdKTUcC4GwgiI/qA1/RWqfw25nkNG5MCZ4C06IXLnbIQ1gOnzUOeTuVj43sr4feDzlmzTcmx1IAtb1T8PQIEHXKJHiT90dYOquD8wDNgRMmbONx1RAu/MRAnQRPqnOI17GtLxqUDl5AkbyA7briMo96qqXyjqPkpQTcCkmJTW1iAkuMqSbIQpXIoUoVKqpXpHFcNFxCiEYh0FQE6Ejy+6Q1hB/1Tr/ACeWnuFaISzRadWtPGwVXC1INLP7TpFr5Dwc97xc7xEcEprTlMmdNBH3st2jgqb2lrmCOQA+l0FX8LsLS9ugabZSSXGe7bW/CTcLw3F8f/Hl5js7y69l6vh+Y18Yadwshg8PfFSaYJkyOhI84KAi+UtdJ2LXAn3wThgH3yUxYAH8pvsLSUtjhe/9IJ9kzfMxv6iEeBw7XVASC4AGxkgCOfHdW34Nhnujh4KMPmbTBDW97U5jPSMuydTevacJxvCgBdqTqvJ8Sn8SY100QNYGwAIClQHXUynIStS10GUeIrSEspbm3XEKbSfhNaQXPc0c3kD6oDggamVrmxYgA7ATAPhqStF9N0AjLzzTtwhZfZuFe5/xD3QLggfMSIsOEWkcEh4sYWx88gHw7evT16Jvw/nAdTqBCdVrlmaWd6RlBiNREkfmvOm2q2sbSeabQSWOkatae6NrHrfoqWOwp+E83kDMOMjf1JQv7Tf/AIdoc4F14OWT5k8zsl3Cs1+WHGbWtO3Rby4tNBiGt6/KlmY6gDY1GuIEEusbGdPTyVN2FAYX5mtsDl3kgEAjbUeRW4wyxpNR4JgQCJu4tGovxPCEir2VUeKrQ4yHakCHkC0xEwLBDZz8TnHK7Xmp2+w0P57orFfO22u2Codn1Bku0kGzgBInd0bjpdMqY3KTL2hhFgWOEQNABFz14Kj2ZTyZwS4ODhHzgCx1vGoU9rPNSnGYOIdoGuFi3edN0I5pdO2B36bNehPetVuQ0Bzxv/SqMxfxHmw0JjMYEb8t9rr1PZlagGgggSBMRJMaLE7L7HbTpudUB7zRbKZbuNtZAvGytdnvpyQQDJ4cNQf0KplGLxCyL9I7fdUZfJZWxiMWQO6SB/C2eWsXKpsxDjZwMcTa/KZmPumvdG+1uH7Ksc5IHdIJF7ggDr4DVYNApRak0S+xe4gm47ukDWG9EjH4MVGloPQm953+6s0q19H21kEAa/xeHmlYqtldoSOIBd16Jpw//tLe4PZC5BpocOhVGl8MalgIsCHXnSYiyBzjr/mQTvl00vwTqlOSXSQCbAt+xvyhK+GBoALbCPQJ/DFIXBzthp6+aXyPaGkDc/lLkpwTZQJihFEd1CEeyBQpRyuU+S5VVl6R54AnkNdeaQMT/I//AI/+SvMqQSJImbjUee6q42ic3dLjOveaI6SCtySCsgAUtladiOsekE+yizIS9w/J/wAgupOJHeGXxBVwfylQj8tWMNVgzsrN5ccjnTcRVLQfCRB3tZU2FW6NV0CC2Z3EiOFiIS/iOGMmIjrrX560icWcxOsI61DvBxEFogAnMSCDcum5EW6lZ9bFnMBnLf8ApzA+hWwC59iGnSC2xm4jKTPj0EJeLZlaGtEuvmGaCG2j68Uk4NkRxQeE79RdVddh03pHZbHPk5ugG6zaTXhsAteCXEOJjcR8szJm4SxInNHgZt4hDVoilUa4U2gOkHvWtziGmNt9EdLGfF+VjgRaHFoPM63Gl0/hc2P4L9kHM0v+Iarguc4AqHlwMZD/ALm/qje2fcIwG9kIRSjMhcbqGk3B1HuVJYSDHnspvRRSLFEEAbnW8e/2VijDqeRwHdGvGB12VCs9wcMzmA5bTmDYuNSbnl0VmhiRkJJGurZIFuUxsvm3GpXyZDgboHQL1UDGsxm8u6fisOxlKo1gu5sW1J92WNWpA06ZhWu1O1RMCWkiJg2EjS1iU19MPpMA0JJBi+gtHDSyrwzL/wAYVINHHdE0WR85Vzs7FsbRaHOaCc5gkD8ztlBrtDCA+BMZheL67/dZ1LF/DAbMmSIGUxfS91YFdzgYMExr3Y8h0WXhiSaWtbJcPY39LWUjCAH9P7+9KjXrEl+VxfBDTma0WLfmEAGzosRxG8qph8fJiASCDYgE66tL7bjzWgwZQ41ahg8DMiL2LeaysJTj4lSAGOJgEEnKJMjmjsGNuU4QuboOo6fLa/qsZbhaZAfuf9LQr025QZ1kkZiTy0cd7aqpVweb8/kBbx96J7cS10ZZtsGkCOMmLKq/D5nGcpuLZbz1m5uscvFdjzFgOnTr+dkTjSiaGz7qoao+I4VHvdAEC+UiLGdr+fHRamBqtpsDp10mTuR4aabKlisExtw4tdbNwjgJED9lUficwc0VCHZhANp43EWGt+CKkxnNe1rr2F+XTp5rJr2PZba3Xo8PimO0IJ1hUq9Z0kk66QzNYWGhnnfiUbnOLQHACNHNP24HgoOh72Y2tAtM8B4ptgYLo3eI70SvInDhyhJrVc0fuPQpYQuqtnUSppwdCDCfjQJaohKczl69PfgnEISpXIA2AbR48z/fxXQjIsghQpRwuUQuUUpXpjqoIUkgSTaDsJ35XQNqtJhpvroR9QieYXSxo7rnQohD8JvAX5co+llxYOA1nx4qyqmALjYGPCUDaQ4Dy5R9LI1y5V3B9zMngHVRfkA5U8QXAF+ao2SCR3iIjjOckcB+q0qkxbXmluc8XLGREmXGLdWpfkYUUouqPfr+6KiyHsPl2U08PmJBqBzQATlfUOuhu4jinMxlJr4JDTE7cjfwM+BVWviP8uGtp3MQxzjrxDACNOIQ0nNFh8Ta5+IPXnP0STK4pJjzeGAKCb4/D2TRc7iVcxeGJM/EdB0ADYA2Fwb80plKNyesW8gEmrSPeBbmO05nATw0jbyRHAlpBAZtoHTz/MUz4fxGPKFN3G4tLsrEdCddkVVsd4DTXok1GtYMzQWk7tBOvFo1+0qwXKrWpggt2JtYGN7A8NU0e2wgmmlVqUHOrNdnde0Fjm6C4bIid7oq+OLGlrHtLu9IlgywTbQd6NeYTaOFiRLRMiWsAdERYzYxO26T/hiwuILSS0iSTI1vlIIm/ivJ8S4ZPLLztFjtp+V806xsqLw+Vxoj5rNq13iofiEyQLgtI0kRlnbgvQ06pfRYYZAk94ON4F/ssg9kuDiQXPbGs3mYEy4aDgFaxFYtpUgHE6TBJju7ZufLggsrC5OSFjPj/LTJjxkR3zaBXKjSWkvaDaAGi5G+v67lVq1E5gWiqHZXZW/5cZQBIvtYXvEqt2f24JyOm5gGRbrordTFh7wyXNM5YBZpPOY+9kqdFPiyfEKO61kc17Pg1Co4DBtae/8AEdGjcpLRvrBnfeOSdjGucYBEcCBHTRFTqsa53+YZBIyuIA4WBAtzC4PBuCD0Mr2vCW3AHFoF9u3neq87mSOdJqbpJo0Id8jDOhs03HJv3QNwnzE02mNpNvE29FYqNOzo8JUMb3sxcSYIiABcgyQNTZEzYgfMyT/zf57LOPILY3M7rqGHzCDmG0B20bxroszE9lZXuqC4a4RYEiA3XiP0WnQxDgYyf8guY85jAy5jcOgguAGkGZ5RtyVMoR7ONE6XXdaY73N1GwScO1+VgIaOVwYnhFrKK4AqmS7vwLSflEbCInxurfwngF3cPmNx9p9EuphXvDTLRlgiMw0vBExw8lLZWE+E02W7+SgtN87tiqjoMNIcb7td9YVlhAELqnxB/B5H9UBRbdd0M6hshKAhOzoXwrKtJZFkEprqZjxSoUKUcBcuXKFK9HUdBPX7oQ8cR5hdWYCSCAb73CFuEbswDmALc9NUVr0WOnVF8ORohKJj8v5ieRLd+NvdkIeFwKgilIC7KpXEqyhcNUZqA2gc/olrgFFArrWR2lT/APlF1xAGXnYacp+q2KWGfFyGngGgjlrvFtVn9q5nNa/IRlsTLbzpEHjxjVWez+0i8d7YwdAT+n7LxnH4nUHtA03PXy9l6rBlYIRforT40NRodOoyjwIM7JmHpiPmzgnW0W2AFgofUZlzWIsTAk8NB7spp1mmA2Rue64fUALy8WRLEeaMkHuPz5I98ccgpwtVsRhXSS3IBeAQSYG8yOSpvYSDMTNoEfWd1YxT2wc4d/LGc73ILbi9lWotEEjNBJ+Yv1H9S+j8Lkllx2vm3P06Gl5PMYxkpbHsETWyNI9/RIxNIOEEAj2NlazQFWqhMiEGCkYfCXc2BBBjuOdHAHvfbZJxwqCnTFSm5trS0skZRJGbZaOFpS8d5wtsR6yCvSVsNFCnLWugHvEuc8B1yflN4MkCy87xTIZhPZNy3djfyv6pxgvc9ro703Xzns4k1RA6gkEEbi5Oq0aLXOrEsERM/KQCBtpy0U0cEWVSO64QYLszCP5oIsIm9xe8IsDWb8QAU5tqG/yyCLBAyOZlZTeT4m6X8/zZMqMcDu+qbQZLnZjmvawHooIcJhnTvAHhtP1VulRmTBE7EQehSyF6lpDv0nZeaNjdAGkjSPGUJCNziNElzjOh9Pf9loqriwHUT1ThQYO81rR0Gnlskh3I+nH2UNKi2fkHiGoXJgEza2O4PZbQyGM2nkucJDJkT8w4WR0gZMtjlM8N1HxhwjoVLqOcRmdqNCQeVwgW4YjcZK1Js66fQd0U7I5wG9B5fdSWm3Dhr9VTGMZ8QscMp2k2NgtIYfKJkweJJPBUcX2Wx0uIuYh2paWxcSqcz/EBifYsgg9+w+asOTlqRuvQqModdvgdj06JBRsqUhBIGbiGEX5Wsp/wuYfO7r3fu3VMWvdWoQjmjoufUlqrpmW0c0shaqiYoQ+ClVpSvTkgk9Uxj4CRiGAyDcT+6UzCM4Hzd+qJNrDRBUwDXEknX+n7hRh8E1p49Q219oA4q18NrRDbeJ+6hryFwYLutVJkdVXohzc1xdz9+/qjhTaOauqJWZTZSAuClciY4aWg6g7rPxuDbTdIdYxAIDuOk8JHmtANJ018vVUu1KoNTK9o7saAvEk/022t0XnOPuqFoHU/Kj9k24ZHzucCdK/kJfY/aTSHAkAzIbAvxMAK/UxDYLmubmMBxIMxMaWJ3/ZUsJgB8ZtRkNAFxlInXUWv4bLTcfzak6Ei8fa681DhR5uTyw6Aiz1rpXnacTzHFit2vQeao165gf5tOI4ceefmEkVNQXNJ/lt6SVafSbOjfIJL6DRcADwC+gwxeEwMGwFfsvKyP53Fx6oHaJFarZNc4Qq1Vy1KzCuYGsGvBcQBpcgfXoVZx34gfTYAHMfGaNLiBFxH1VbCaou18LnDIho0NhygxqlXEYIXx88wBA7jZNOHO/5CwbkLDf218UZXROxGXSZ4k7QtLsvBtY1tQ53OIIGrg0C2gGqzauHDAQ1132BLYGsd49NOpK0cK3LGUSG6kVS4E72iL8OZSzhbY3SPMQ+Hp/KP4g5zGBrjr1T8TXJqEDO0AAQGbu1kunYDhuq9SmWuu55FrgMM9bAjh4J7nSSdzdAQmmDivghDXnWyT6lJ5pg91gaIc87EdRCU9u6a5qWQmFLBD8Pr5lEUOVTC5cm4fDF5stXD4PJrqqXZ1UNknQa2V9tQESB6Rp1uvL8Zy5Wu8EaNI3TTDiaRz9UTm2vEJFaiMmVvFC7CZjMu12cfQeaY2hlEC88TPLfovPxzOjrlPUHysJi5jXbrCxGFvNgeMAlS2i6LPF9O7oR4/VWO1aXePeiALCNTe8joqTLCJnrH2XuMeT/IiD6q0ke3wnEIq7iJjc6giRyEiLquybzPp9gmPCABFcutrLm0pHdcp8FClQvTVRfxUBE8949T9UJKJCwUOhQFKhWUImqJUBS0rly4OXAoSuULk2lhmOddvM3I+hWTVqOD3jLIzay49BJGmi16YgOPL6qphaeZ3IE+Un3ZeV440ySRwsGpv+Nfqn/CnBjHyu6KthsIX5nEAQRY5odrbNE87aaK0XvsMrANhmdYf7VYrVJPLYckopzg4DcVlA69SlmVlGd9kadkTlXrCyfKr1CmKDVZwlVnjVNq1ISw6SqFSAruFGi0cs2mNDIueiz6I0V8bKskTZWFjxYKuyR0bw9pohVBRaxxcCXO0k7DkoeLKauq4tkKIYI4G8sYoLpJXyu5nmyq6ghN+AUkrRVQuQlG4ICFClAEQUELpULk7DVADe/0T6mPVJchJcSKV4e9tkLZkz2CmlOZiHTZ5E7d2PUK/RfDBmcC6LnnwAGyxyFYpVhF/fkl2bwyOUczRR8hv9ETBlOboVTxhcbuptJNzfkAIkWEDRDmHLooxjBmnvcwAT/ZLzsAzOa6AP4Sd9Lo+NrYWBvQBYuuQ2rD8tgSATpfXl1/VJIXUGgj4hbldo1sRDTptc/SVJCtE5zhzHbp6KrgAaRKFOVctFVejd8x6lchrPykk2udeqH4g4hFLBE4oSboC/mFGZWCqmZrot0LUUwuXKCVAK5yEKVysU7tcBqdEvs1oEz8206xvruhCIV6hkAeJP6JdkYTZJ2T9W+V/lIuLJLInRdCnVQPFVymUsM6+Yt6CfG5UZRdGt2QzlxpHVU8SVYdUsq+LcI5qyhZ1R6FrtOZj0J36KHLt2f1f9rlm4q4WpQGvIx6A/daDW6dFnUB83HP9gr7TorM2UO3VWqLqHVLRsofqhViqhCapS33RoSqqyJmhCQQjKhwUUptAAuLVIUkLlyBQihTCqVKAhQWoyEJ0UKUsNkwmU7KNFzmqhCsFDj4pL0xuiFwXUutLyrkxSopctircmb3PTklfAZ/C3yH6I9/ND79EVQQ9pZwrP4G/wC1v6eKY1txCgqWahTQGy67RtaeaPLpqoaiGpXLkXwHc1DqJAm/onbIK/yqLXIKNAm+gTgbOgxAvI70HdvFKd/pO6H7IOwdcR/9R+iDyZXN0CJhYDqU2o/KBl33NyfFU62JyiSU2t/pt6fdLbuiox8AIWDz8SWzEBwseosffFIxLlbd79FTq/qrdFTqqXwyTAlXKfZrzlN7GdORH1Vnsz/UZ/UPqvV4n5mf9f8A+UuyMgsNUjYYQ8Xay+zfw5V7xLHXMjungLp2K7Le1rSQRPEEL2HYGjeg+ivH/Tp+CxZmuHRbOxh3XzBvZr3GwJ6An6Kw38PVS7LlIPMQPPRe+3PvZJdqtDmOOwWYxgOq8tR/Cjh8zmxHMne3JJrfhvKBmqU2ngZH3uvWH9F4j8SfN4u/7lm2eQm7WhiYBVKm7Bhzi1hzEQLNdc8pAJtyWhg/ws913Q3rM+Sq/wD87/8AL6r2ys7JeAFDYW2V5l/4eDTBLiY/LSc4ec+iKh2GwmCagnT/ACi0RzJsD4r0RQO0Q5nk7rbwowNlhv8AwsNnjnLTpyAPHmoH4VG7/wDj+63Br4Kdlxnk7rhEzssT/wBtMAu6/JtvqqNf8OE/IWuHkR6+/VbuP+Q+P1SML8vipEz6u1UsbtS89V/DtQflnpH6qg7D2sRK91V0PReS2/6W/Qq4yndQoMA6LJgiyBwTq+vggP2TAahBFdB9hciXLla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Calibri" pitchFamily="34" charset="0"/>
              <a:cs typeface="Arial" charset="0"/>
            </a:endParaRPr>
          </a:p>
        </p:txBody>
      </p:sp>
      <p:sp>
        <p:nvSpPr>
          <p:cNvPr id="4101" name="AutoShape 4" descr="data:image/jpeg;base64,/9j/4AAQSkZJRgABAQAAAQABAAD/2wCEAAkGBhQSEBUUExQVFRUWGBcYFxcYGBYXFxgXGBcaGhcXGBgXHSYfGhojHBoYHy8gJCcpLCwsFx4xNTAqNSYrLCkBCQoKDgwOGg8PGiokHyIsLCwsLCwsLCwqLC0sLSwsKSw0LCwsLCwtLCwpLCwsLCwsLCwsLCksLywtLCwsLCwsLP/AABEIALkBEQMBIgACEQEDEQH/xAAbAAACAwEBAQAAAAAAAAAAAAACAwEEBQAGB//EAEAQAAEDAgQDBgQEBAUDBQEAAAEAAhEDIQQSMUFRYXEFIoGRofATMrHBBkLR4VJicvEUIzOSooLC0hUWJHOyB//EABsBAAIDAQEBAAAAAAAAAAAAAAQFAQIDAAYH/8QAMREAAQQBAgQEBQQCAwAAAAAAAQACAxEEITEFEkFRE2FxgSKhseHwMpHB0RTxIzNS/9oADAMBAAIRAxEAPwC5CkNU6qYPBeq5j3XmuQdkIKkXS31g3UwmUmyVVWpNp0CUz/DDiLa/2QVawmA7LGgi3opZI1yCdYvI2NvFKjxAOcQzUDrYP86e/RECGhqizNAJbDjtcKs7tAz3THKNPJMrN1BcDI4Rcc4UVLjWQdLgbf0+qWZmRI/4Q8gjoPsSR8/NbxsaOiUa7piSSdAOJ5k/ZGA8Cc3UZvvp5JuAY0TEZuAIP2CXXwtMEuJLeOkeoJCHiwJXReK11uPmaH39f2RMUsIkqUGvJEaztyQORb9wluqg3JJ8f0VavgGtIcHEtdoTm8u7ql1u6LX5EH7kJRlOyY3mOV7r9TS9PjNxpGiSNg/YWnkg8PfOEAqZDIcNrSSTw9wlUqrpuABzt6hxS31iSLTwi2vqUPEXteC06reZrCwh1UtinUdll0X0EfdV6ptZTiKZhokggaAyJ5qqabh8zieVojyX0fHZysA199V8/mdzPJ09tE2lUAM7LRqZWsBsZ4c+qzGBXaVSWwbqmQyZ1eE4DvooYWj9QQvpN4FVa7Rsm4modBYKhVrZbwT5ed1oxrg34jf57KCQTorYF7NBHGeXBAGOJuxkdf2VXB4sPJiYG9o9CrFPEud8gAaLZnTfoAsn6HdExAuBNCh1Sq9AZtENTCAaJ9am4iMwLjxEDyBSSyB3n+UN/f1U82iryEmhql1aTWtBLS6eG3VQymxw7pjkdeiGp2sL5R4nZVquLLoMAEchPmRKFdOAdCmkfD5HNpza87/hWH0oKEsCLD4svMOAAjXdRWwZOjgBt7BC3bIHC0vlhdE7lKEtHBdkCbRoEC9z5fUomOn8hEcwVJeAaVGxuIsKvlXFOxDg0deRVQ4hvH0KkG1Uik1RKBlYEGCp3UqEyVyGCuULlt4vtIMsLEakj35pFPt1o1ewxrYz6IMWwBxGfMZO0Rxuq7HC8gjfQGfNeTy87IbM6nnToCKH1C9PjYkLohbB7g3/AAVbp9o0KhJc0A8Z/Q9FcoYpuUZAI68+KoYZ0zYae5hPL7XDfJDu4xlAcod70P6S3Jxo2SkAJ1QtIIAIdrafLolhpBvr1C4PEWA9JXabIaSXxBdXQ6AN9tPtawApPqukCwzHfbxQVDmbJMEDwPrZKPuyNuDJEwOn3RrZZclxDW3Y19tjpWt+522VKa3qoFMgBw30A+yYxoqWqQTsTr0TpMAd1tuHlG44qt8KXBpYRpfl13H6o8MdizM8C6NAjpde5HuPoVnfODzI6uHGQgACCDv9t1SFKBO3E7rQcASW6AiPfos7GP7uS5doRbp5XUcdidzscBvonHBZRyvaTtqlPqyQGiSeGvhZWcHgHZgSCIg3ibbAC3imjDtpDutzOiDfzibIKdd5gBkGQZJaBG4sSfRb4vCfBHiSWSNaH5v+yHyuKGY8jNAepVlzDMlV8XUlWn6XgctfPh0VTE4eW28x57L0MEpkYHOaW+R3SOVgY6gb8wga6yu4ruUWuDiCdg1pmJm5WdguzSA4udwi8DxnXwVnHjMxpzBrdpA+UczvvCT8Tzy0iCE/Gfl/v6Jhg4weS+T9IVX/ANS11cBxAB9LAbcULMVn0YQdu833KziymS6MpsTt5n3ujGVos0B0fNefXwWODkSBh5nXr16pvLw+GQAMbr9PX7Ky2o28yA4eOulrn6JoxrWgNnMBbgR9isZru+Uf7+winZDibC1j4VG1vK4kjsrdetmfIOxjlY26yqjqpOt/X+yHJGhjjulNMWLgT5LBzyUdHAGEabCgmuIGsqBU4IHQVCot9UWY8FIcTb+yHZSAoXbq0ztEgACLW4+KSMa7NYlVweR16rpj3ZXL3d0KMeIWeUaq8O0TAls+iP4lImbT0v5qgHJT6nC/TVaNneELJw6B2oFei121mRY356KazbA28NFk02l1r66m31V+nQc0/N3d9PKFvHM5xshLcrEijFNdR81OcrkzMFKLtKVuY3s8QXAxOs3nhEcSgodntgl8iDeYvvr715Ky5zZk952xOgPIbIKtYlDDhsTpfFLfZEHPkEfhhxVJlJj5+ES1wEgOILTyiSUFGoCL679fYVxjoXYvC6vAF9T1j34pbxbhjBH4sQojeuy6HJL7D9exQ0X2EHwv1Q1aTXfNB8PPVQypA5ecJnRePDi0+SKS2MA0AHIBWq+HFQDz2keYSGtCkGNE4w884jrq2u379VhJHzptWgGtgab9TxAC5mIytI4Ee7rqj5AvtfqkvdHJWy8w/wCSZITVgfQKGM+GnJtYXkaG6g5CQ4jvC88Y0niuw7pBbra3LSyW4L2GLLHmwh5Hse6BdzQu+ErnulLcpIQEphSwtPaJQ4rHAOyG0AknoJ8uZ+6ik1xcIcABsWz91k9sVyx2cFxdJgljmiMoBbGhvO6W5uQYqoeZ00rS/roiImcwJVvGVGOacrqcmJOcA2NogFa2FpONNoMARBAMyTzgRF/PksoPL8zSGkd35WkkSJ0a637Fa9IObhmBoa3LYMcSH2sJuNRBXncmbGZlc96jffeqr+05gjkMHL3+i85jMMW/LmAc4mXAETfnMa6jaVQcxgiR6H7aL0NbAOc4l7WkPtcG5JtBcDEXgTF1jVsMWEsgAtt75b+Kpg5IkZy6WE8xwK13WfSgF2WBPGY9U4VDaRfgDO6nD4Zz3u7odA2BJjxVjBdnZnQXFoAJEACTP90c5waLK35qVZ1b+V3kpcFsV+zKUAHuuJs7Qkxz16LOx+Bc13dPdtFp8zZYxzsfoFDZbNKo9wAvEeS5tZvEeanK4G5BA0t+hU5nfwxO4Mwt1LnUuiylDW5afVPp9mOdTzgje0mTEzyUOIbuVBkAFlVnUxM78kxnZz3DMHADYHfml07Hjy5c1o1HCoyYII+/DyRELGuNFLs+eSJoLB6lJodn5ZNQgtGnA9R9l1HChwmS0CQNz+36Ql1qobTIBJM+P6bqxQrMa2MwnU+Pv0W4Y3m5eiWnJf4ficx5ia9AEAqspiIvxIJJ6clxqT4oy5hHzDaEtwRbA0aBLJHucbcizLkKlWVF6Ii66EeiEIxDKCm0jPdOhS3I6Du8Oqq9ocCCpBorDr0++4QwwTMwDrESQZ0lWKNcxDTa+gbHopxUF5kAw48OPNJbTA00Anx587Qvmk9F5HmvcxQM5RYGye3EO4+gVqjiBue9EwB9VmipI7p08fNcWEg5gxx2kRF+c7LoeUGnAVR39FWfEY5vwij5LQfjAPma4TpIPgLKvS7RGeDSq8+610DlB16cUDqxAPdF4+Xc2FhECVfoUXMYJptzb9834fl05ckfhYZkm/4th1P0079UmnjEMdybnp/KswZDmxGkaWm6VWF7I31ieXJJK9rBAIrI6/t7dkje/mQkoHhNa1BVYQUUs1wtEKh+JmP+BmaG935pHe1sQfeq0qA7wWV27inFjqZiDaw2BBvtwEapdnZUcIAk6phg475X22tN7WL+E+0Cyo6TIDTYm0m4ieJG3ESvUOY7IxzQ1hcREjNEm+ouZgSdvBZHY/YjWAuObOYaQ6QBLtQNTaLSt2tTHwmCo1wcHDMJdlOzXNjlBiF5rOwiX+KzqPzfr6+abtywSYxsiq4pwcG1IeyDMMuI0MC/lcFUe1sS0NyNY7MbyQ4EcYLx0tICVTbDj8VrYAu64J2mG7wBuuxWKpZbBwMSO64z439UNiYcTKkc+iLNXXy/L0WzXubMKaeXuNVU7LcMrhFWQbwRebzr4LXNRxEXn+e88zB93WT2VVIBOYNDjLARMxqJkDh5q9WLwc7QCCTv5aA2VsssFPabB8+qs6X43UNj8u6ZULtwwi1oNx/dEBDT3Q0HWG2NrzHvVKZj57pb3jylo5zaenrwZRY4uBLi6NLMygk3iR9L31sghIPdaF9iwsftKm6k4RAa4EtEGNpkGSsk4szOZu2oO3Be0rYcVWkPDRzyOkdHTrbYLDd+H36tLXCYucsczOnS5TjFzWFvLIaI+apzE7qjSr5iLDaYv1if28F6BrmloAlgDd4BBmN/rzScDgqdKTUcC4GwgiI/qA1/RWqfw25nkNG5MCZ4C06IXLnbIQ1gOnzUOeTuVj43sr4feDzlmzTcmx1IAtb1T8PQIEHXKJHiT90dYOquD8wDNgRMmbONx1RAu/MRAnQRPqnOI17GtLxqUDl5AkbyA7briMo96qqXyjqPkpQTcCkmJTW1iAkuMqSbIQpXIoUoVKqpXpHFcNFxCiEYh0FQE6Ejy+6Q1hB/1Tr/ACeWnuFaISzRadWtPGwVXC1INLP7TpFr5Dwc97xc7xEcEprTlMmdNBH3st2jgqb2lrmCOQA+l0FX8LsLS9ugabZSSXGe7bW/CTcLw3F8f/Hl5js7y69l6vh+Y18Yadwshg8PfFSaYJkyOhI84KAi+UtdJ2LXAn3wThgH3yUxYAH8pvsLSUtjhe/9IJ9kzfMxv6iEeBw7XVASC4AGxkgCOfHdW34Nhnujh4KMPmbTBDW97U5jPSMuydTevacJxvCgBdqTqvJ8Sn8SY100QNYGwAIClQHXUynIStS10GUeIrSEspbm3XEKbSfhNaQXPc0c3kD6oDggamVrmxYgA7ATAPhqStF9N0AjLzzTtwhZfZuFe5/xD3QLggfMSIsOEWkcEh4sYWx88gHw7evT16Jvw/nAdTqBCdVrlmaWd6RlBiNREkfmvOm2q2sbSeabQSWOkatae6NrHrfoqWOwp+E83kDMOMjf1JQv7Tf/AIdoc4F14OWT5k8zsl3Cs1+WHGbWtO3Rby4tNBiGt6/KlmY6gDY1GuIEEusbGdPTyVN2FAYX5mtsDl3kgEAjbUeRW4wyxpNR4JgQCJu4tGovxPCEir2VUeKrQ4yHakCHkC0xEwLBDZz8TnHK7Xmp2+w0P57orFfO22u2Codn1Bku0kGzgBInd0bjpdMqY3KTL2hhFgWOEQNABFz14Kj2ZTyZwS4ODhHzgCx1vGoU9rPNSnGYOIdoGuFi3edN0I5pdO2B36bNehPetVuQ0Bzxv/SqMxfxHmw0JjMYEb8t9rr1PZlagGgggSBMRJMaLE7L7HbTpudUB7zRbKZbuNtZAvGytdnvpyQQDJ4cNQf0KplGLxCyL9I7fdUZfJZWxiMWQO6SB/C2eWsXKpsxDjZwMcTa/KZmPumvdG+1uH7Ksc5IHdIJF7ggDr4DVYNApRak0S+xe4gm47ukDWG9EjH4MVGloPQm953+6s0q19H21kEAa/xeHmlYqtldoSOIBd16Jpw//tLe4PZC5BpocOhVGl8MalgIsCHXnSYiyBzjr/mQTvl00vwTqlOSXSQCbAt+xvyhK+GBoALbCPQJ/DFIXBzthp6+aXyPaGkDc/lLkpwTZQJihFEd1CEeyBQpRyuU+S5VVl6R54AnkNdeaQMT/I//AI/+SvMqQSJImbjUee6q42ic3dLjOveaI6SCtySCsgAUtladiOsekE+yizIS9w/J/wAgupOJHeGXxBVwfylQj8tWMNVgzsrN5ccjnTcRVLQfCRB3tZU2FW6NV0CC2Z3EiOFiIS/iOGMmIjrrX560icWcxOsI61DvBxEFogAnMSCDcum5EW6lZ9bFnMBnLf8ApzA+hWwC59iGnSC2xm4jKTPj0EJeLZlaGtEuvmGaCG2j68Uk4NkRxQeE79RdVddh03pHZbHPk5ugG6zaTXhsAteCXEOJjcR8szJm4SxInNHgZt4hDVoilUa4U2gOkHvWtziGmNt9EdLGfF+VjgRaHFoPM63Gl0/hc2P4L9kHM0v+Iarguc4AqHlwMZD/ALm/qje2fcIwG9kIRSjMhcbqGk3B1HuVJYSDHnspvRRSLFEEAbnW8e/2VijDqeRwHdGvGB12VCs9wcMzmA5bTmDYuNSbnl0VmhiRkJJGurZIFuUxsvm3GpXyZDgboHQL1UDGsxm8u6fisOxlKo1gu5sW1J92WNWpA06ZhWu1O1RMCWkiJg2EjS1iU19MPpMA0JJBi+gtHDSyrwzL/wAYVINHHdE0WR85Vzs7FsbRaHOaCc5gkD8ztlBrtDCA+BMZheL67/dZ1LF/DAbMmSIGUxfS91YFdzgYMExr3Y8h0WXhiSaWtbJcPY39LWUjCAH9P7+9KjXrEl+VxfBDTma0WLfmEAGzosRxG8qph8fJiASCDYgE66tL7bjzWgwZQ41ahg8DMiL2LeaysJTj4lSAGOJgEEnKJMjmjsGNuU4QuboOo6fLa/qsZbhaZAfuf9LQr025QZ1kkZiTy0cd7aqpVweb8/kBbx96J7cS10ZZtsGkCOMmLKq/D5nGcpuLZbz1m5uscvFdjzFgOnTr+dkTjSiaGz7qoao+I4VHvdAEC+UiLGdr+fHRamBqtpsDp10mTuR4aabKlisExtw4tdbNwjgJED9lUficwc0VCHZhANp43EWGt+CKkxnNe1rr2F+XTp5rJr2PZba3Xo8PimO0IJ1hUq9Z0kk66QzNYWGhnnfiUbnOLQHACNHNP24HgoOh72Y2tAtM8B4ptgYLo3eI70SvInDhyhJrVc0fuPQpYQuqtnUSppwdCDCfjQJaohKczl69PfgnEISpXIA2AbR48z/fxXQjIsghQpRwuUQuUUpXpjqoIUkgSTaDsJ35XQNqtJhpvroR9QieYXSxo7rnQohD8JvAX5co+llxYOA1nx4qyqmALjYGPCUDaQ4Dy5R9LI1y5V3B9zMngHVRfkA5U8QXAF+ao2SCR3iIjjOckcB+q0qkxbXmluc8XLGREmXGLdWpfkYUUouqPfr+6KiyHsPl2U08PmJBqBzQATlfUOuhu4jinMxlJr4JDTE7cjfwM+BVWviP8uGtp3MQxzjrxDACNOIQ0nNFh8Ta5+IPXnP0STK4pJjzeGAKCb4/D2TRc7iVcxeGJM/EdB0ADYA2Fwb80plKNyesW8gEmrSPeBbmO05nATw0jbyRHAlpBAZtoHTz/MUz4fxGPKFN3G4tLsrEdCddkVVsd4DTXok1GtYMzQWk7tBOvFo1+0qwXKrWpggt2JtYGN7A8NU0e2wgmmlVqUHOrNdnde0Fjm6C4bIid7oq+OLGlrHtLu9IlgywTbQd6NeYTaOFiRLRMiWsAdERYzYxO26T/hiwuILSS0iSTI1vlIIm/ivJ8S4ZPLLztFjtp+V806xsqLw+Vxoj5rNq13iofiEyQLgtI0kRlnbgvQ06pfRYYZAk94ON4F/ssg9kuDiQXPbGs3mYEy4aDgFaxFYtpUgHE6TBJju7ZufLggsrC5OSFjPj/LTJjxkR3zaBXKjSWkvaDaAGi5G+v67lVq1E5gWiqHZXZW/5cZQBIvtYXvEqt2f24JyOm5gGRbrordTFh7wyXNM5YBZpPOY+9kqdFPiyfEKO61kc17Pg1Co4DBtae/8AEdGjcpLRvrBnfeOSdjGucYBEcCBHTRFTqsa53+YZBIyuIA4WBAtzC4PBuCD0Mr2vCW3AHFoF9u3neq87mSOdJqbpJo0Id8jDOhs03HJv3QNwnzE02mNpNvE29FYqNOzo8JUMb3sxcSYIiABcgyQNTZEzYgfMyT/zf57LOPILY3M7rqGHzCDmG0B20bxroszE9lZXuqC4a4RYEiA3XiP0WnQxDgYyf8guY85jAy5jcOgguAGkGZ5RtyVMoR7ONE6XXdaY73N1GwScO1+VgIaOVwYnhFrKK4AqmS7vwLSflEbCInxurfwngF3cPmNx9p9EuphXvDTLRlgiMw0vBExw8lLZWE+E02W7+SgtN87tiqjoMNIcb7td9YVlhAELqnxB/B5H9UBRbdd0M6hshKAhOzoXwrKtJZFkEprqZjxSoUKUcBcuXKFK9HUdBPX7oQ8cR5hdWYCSCAb73CFuEbswDmALc9NUVr0WOnVF8ORohKJj8v5ieRLd+NvdkIeFwKgilIC7KpXEqyhcNUZqA2gc/olrgFFArrWR2lT/APlF1xAGXnYacp+q2KWGfFyGngGgjlrvFtVn9q5nNa/IRlsTLbzpEHjxjVWez+0i8d7YwdAT+n7LxnH4nUHtA03PXy9l6rBlYIRforT40NRodOoyjwIM7JmHpiPmzgnW0W2AFgofUZlzWIsTAk8NB7spp1mmA2Rue64fUALy8WRLEeaMkHuPz5I98ccgpwtVsRhXSS3IBeAQSYG8yOSpvYSDMTNoEfWd1YxT2wc4d/LGc73ILbi9lWotEEjNBJ+Yv1H9S+j8Lkllx2vm3P06Gl5PMYxkpbHsETWyNI9/RIxNIOEEAj2NlazQFWqhMiEGCkYfCXc2BBBjuOdHAHvfbZJxwqCnTFSm5trS0skZRJGbZaOFpS8d5wtsR6yCvSVsNFCnLWugHvEuc8B1yflN4MkCy87xTIZhPZNy3djfyv6pxgvc9ro703Xzns4k1RA6gkEEbi5Oq0aLXOrEsERM/KQCBtpy0U0cEWVSO64QYLszCP5oIsIm9xe8IsDWb8QAU5tqG/yyCLBAyOZlZTeT4m6X8/zZMqMcDu+qbQZLnZjmvawHooIcJhnTvAHhtP1VulRmTBE7EQehSyF6lpDv0nZeaNjdAGkjSPGUJCNziNElzjOh9Pf9loqriwHUT1ThQYO81rR0Gnlskh3I+nH2UNKi2fkHiGoXJgEza2O4PZbQyGM2nkucJDJkT8w4WR0gZMtjlM8N1HxhwjoVLqOcRmdqNCQeVwgW4YjcZK1Js66fQd0U7I5wG9B5fdSWm3Dhr9VTGMZ8QscMp2k2NgtIYfKJkweJJPBUcX2Wx0uIuYh2paWxcSqcz/EBifYsgg9+w+asOTlqRuvQqModdvgdj06JBRsqUhBIGbiGEX5Wsp/wuYfO7r3fu3VMWvdWoQjmjoufUlqrpmW0c0shaqiYoQ+ClVpSvTkgk9Uxj4CRiGAyDcT+6UzCM4Hzd+qJNrDRBUwDXEknX+n7hRh8E1p49Q219oA4q18NrRDbeJ+6hryFwYLutVJkdVXohzc1xdz9+/qjhTaOauqJWZTZSAuClciY4aWg6g7rPxuDbTdIdYxAIDuOk8JHmtANJ018vVUu1KoNTK9o7saAvEk/022t0XnOPuqFoHU/Kj9k24ZHzucCdK/kJfY/aTSHAkAzIbAvxMAK/UxDYLmubmMBxIMxMaWJ3/ZUsJgB8ZtRkNAFxlInXUWv4bLTcfzak6Ei8fa681DhR5uTyw6Aiz1rpXnacTzHFit2vQeao165gf5tOI4ceefmEkVNQXNJ/lt6SVafSbOjfIJL6DRcADwC+gwxeEwMGwFfsvKyP53Fx6oHaJFarZNc4Qq1Vy1KzCuYGsGvBcQBpcgfXoVZx34gfTYAHMfGaNLiBFxH1VbCaou18LnDIho0NhygxqlXEYIXx88wBA7jZNOHO/5CwbkLDf218UZXROxGXSZ4k7QtLsvBtY1tQ53OIIGrg0C2gGqzauHDAQ1132BLYGsd49NOpK0cK3LGUSG6kVS4E72iL8OZSzhbY3SPMQ+Hp/KP4g5zGBrjr1T8TXJqEDO0AAQGbu1kunYDhuq9SmWuu55FrgMM9bAjh4J7nSSdzdAQmmDivghDXnWyT6lJ5pg91gaIc87EdRCU9u6a5qWQmFLBD8Pr5lEUOVTC5cm4fDF5stXD4PJrqqXZ1UNknQa2V9tQESB6Rp1uvL8Zy5Wu8EaNI3TTDiaRz9UTm2vEJFaiMmVvFC7CZjMu12cfQeaY2hlEC88TPLfovPxzOjrlPUHysJi5jXbrCxGFvNgeMAlS2i6LPF9O7oR4/VWO1aXePeiALCNTe8joqTLCJnrH2XuMeT/IiD6q0ke3wnEIq7iJjc6giRyEiLquybzPp9gmPCABFcutrLm0pHdcp8FClQvTVRfxUBE8949T9UJKJCwUOhQFKhWUImqJUBS0rly4OXAoSuULk2lhmOddvM3I+hWTVqOD3jLIzay49BJGmi16YgOPL6qphaeZ3IE+Un3ZeV440ySRwsGpv+Nfqn/CnBjHyu6KthsIX5nEAQRY5odrbNE87aaK0XvsMrANhmdYf7VYrVJPLYckopzg4DcVlA69SlmVlGd9kadkTlXrCyfKr1CmKDVZwlVnjVNq1ISw6SqFSAruFGi0cs2mNDIueiz6I0V8bKskTZWFjxYKuyR0bw9pohVBRaxxcCXO0k7DkoeLKauq4tkKIYI4G8sYoLpJXyu5nmyq6ghN+AUkrRVQuQlG4ICFClAEQUELpULk7DVADe/0T6mPVJchJcSKV4e9tkLZkz2CmlOZiHTZ5E7d2PUK/RfDBmcC6LnnwAGyxyFYpVhF/fkl2bwyOUczRR8hv9ETBlOboVTxhcbuptJNzfkAIkWEDRDmHLooxjBmnvcwAT/ZLzsAzOa6AP4Sd9Lo+NrYWBvQBYuuQ2rD8tgSATpfXl1/VJIXUGgj4hbldo1sRDTptc/SVJCtE5zhzHbp6KrgAaRKFOVctFVejd8x6lchrPykk2udeqH4g4hFLBE4oSboC/mFGZWCqmZrot0LUUwuXKCVAK5yEKVysU7tcBqdEvs1oEz8206xvruhCIV6hkAeJP6JdkYTZJ2T9W+V/lIuLJLInRdCnVQPFVymUsM6+Yt6CfG5UZRdGt2QzlxpHVU8SVYdUsq+LcI5qyhZ1R6FrtOZj0J36KHLt2f1f9rlm4q4WpQGvIx6A/daDW6dFnUB83HP9gr7TorM2UO3VWqLqHVLRsofqhViqhCapS33RoSqqyJmhCQQjKhwUUptAAuLVIUkLlyBQihTCqVKAhQWoyEJ0UKUsNkwmU7KNFzmqhCsFDj4pL0xuiFwXUutLyrkxSopctircmb3PTklfAZ/C3yH6I9/ND79EVQQ9pZwrP4G/wC1v6eKY1txCgqWahTQGy67RtaeaPLpqoaiGpXLkXwHc1DqJAm/onbIK/yqLXIKNAm+gTgbOgxAvI70HdvFKd/pO6H7IOwdcR/9R+iDyZXN0CJhYDqU2o/KBl33NyfFU62JyiSU2t/pt6fdLbuiox8AIWDz8SWzEBwseosffFIxLlbd79FTq/qrdFTqqXwyTAlXKfZrzlN7GdORH1Vnsz/UZ/UPqvV4n5mf9f8A+UuyMgsNUjYYQ8Xay+zfw5V7xLHXMjungLp2K7Le1rSQRPEEL2HYGjeg+ivH/Tp+CxZmuHRbOxh3XzBvZr3GwJ6An6Kw38PVS7LlIPMQPPRe+3PvZJdqtDmOOwWYxgOq8tR/Cjh8zmxHMne3JJrfhvKBmqU2ngZH3uvWH9F4j8SfN4u/7lm2eQm7WhiYBVKm7Bhzi1hzEQLNdc8pAJtyWhg/ws913Q3rM+Sq/wD87/8AL6r2ys7JeAFDYW2V5l/4eDTBLiY/LSc4ec+iKh2GwmCagnT/ACi0RzJsD4r0RQO0Q5nk7rbwowNlhv8AwsNnjnLTpyAPHmoH4VG7/wDj+63Br4Kdlxnk7rhEzssT/wBtMAu6/JtvqqNf8OE/IWuHkR6+/VbuP+Q+P1SML8vipEz6u1UsbtS89V/DtQflnpH6qg7D2sRK91V0PReS2/6W/Qq4yndQoMA6LJgiyBwTq+vggP2TAahBFdB9hciXLla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Calibri" pitchFamily="34" charset="0"/>
              <a:cs typeface="Arial" charset="0"/>
            </a:endParaRPr>
          </a:p>
        </p:txBody>
      </p:sp>
      <p:sp>
        <p:nvSpPr>
          <p:cNvPr id="4102" name="AutoShape 6" descr="data:image/jpeg;base64,/9j/4AAQSkZJRgABAQAAAQABAAD/2wCEAAkGBhQSEBUUExQVFRUWGBcYFxcYGBYXFxgXGBcaGhcXGBgXHSYfGhojHBoYHy8gJCcpLCwsFx4xNTAqNSYrLCkBCQoKDgwOGg8PGiokHyIsLCwsLCwsLCwqLC0sLSwsKSw0LCwsLCwtLCwpLCwsLCwsLCwsLCksLywtLCwsLCwsLP/AABEIALkBEQMBIgACEQEDEQH/xAAbAAACAwEBAQAAAAAAAAAAAAACAwEEBQAGB//EAEAQAAEDAgQDBgQEBAUDBQEAAAEAAhEDIQQSMUFRYXEFIoGRofATMrHBBkLR4VJicvEUIzOSooLC0hUWJHOyB//EABsBAAIDAQEBAAAAAAAAAAAAAAQFAQIDAAYH/8QAMREAAQQBAgQEBQQCAwAAAAAAAQACAxEEITEFEkFRE2FxgSKhseHwMpHB0RTxIzNS/9oADAMBAAIRAxEAPwC5CkNU6qYPBeq5j3XmuQdkIKkXS31g3UwmUmyVVWpNp0CUz/DDiLa/2QVawmA7LGgi3opZI1yCdYvI2NvFKjxAOcQzUDrYP86e/RECGhqizNAJbDjtcKs7tAz3THKNPJMrN1BcDI4Rcc4UVLjWQdLgbf0+qWZmRI/4Q8gjoPsSR8/NbxsaOiUa7piSSdAOJ5k/ZGA8Cc3UZvvp5JuAY0TEZuAIP2CXXwtMEuJLeOkeoJCHiwJXReK11uPmaH39f2RMUsIkqUGvJEaztyQORb9wluqg3JJ8f0VavgGtIcHEtdoTm8u7ql1u6LX5EH7kJRlOyY3mOV7r9TS9PjNxpGiSNg/YWnkg8PfOEAqZDIcNrSSTw9wlUqrpuABzt6hxS31iSLTwi2vqUPEXteC06reZrCwh1UtinUdll0X0EfdV6ptZTiKZhokggaAyJ5qqabh8zieVojyX0fHZysA199V8/mdzPJ09tE2lUAM7LRqZWsBsZ4c+qzGBXaVSWwbqmQyZ1eE4DvooYWj9QQvpN4FVa7Rsm4modBYKhVrZbwT5ed1oxrg34jf57KCQTorYF7NBHGeXBAGOJuxkdf2VXB4sPJiYG9o9CrFPEud8gAaLZnTfoAsn6HdExAuBNCh1Sq9AZtENTCAaJ9am4iMwLjxEDyBSSyB3n+UN/f1U82iryEmhql1aTWtBLS6eG3VQymxw7pjkdeiGp2sL5R4nZVquLLoMAEchPmRKFdOAdCmkfD5HNpza87/hWH0oKEsCLD4svMOAAjXdRWwZOjgBt7BC3bIHC0vlhdE7lKEtHBdkCbRoEC9z5fUomOn8hEcwVJeAaVGxuIsKvlXFOxDg0deRVQ4hvH0KkG1Uik1RKBlYEGCp3UqEyVyGCuULlt4vtIMsLEakj35pFPt1o1ewxrYz6IMWwBxGfMZO0Rxuq7HC8gjfQGfNeTy87IbM6nnToCKH1C9PjYkLohbB7g3/AAVbp9o0KhJc0A8Z/Q9FcoYpuUZAI68+KoYZ0zYae5hPL7XDfJDu4xlAcod70P6S3Jxo2SkAJ1QtIIAIdrafLolhpBvr1C4PEWA9JXabIaSXxBdXQ6AN9tPtawApPqukCwzHfbxQVDmbJMEDwPrZKPuyNuDJEwOn3RrZZclxDW3Y19tjpWt+522VKa3qoFMgBw30A+yYxoqWqQTsTr0TpMAd1tuHlG44qt8KXBpYRpfl13H6o8MdizM8C6NAjpde5HuPoVnfODzI6uHGQgACCDv9t1SFKBO3E7rQcASW6AiPfos7GP7uS5doRbp5XUcdidzscBvonHBZRyvaTtqlPqyQGiSeGvhZWcHgHZgSCIg3ibbAC3imjDtpDutzOiDfzibIKdd5gBkGQZJaBG4sSfRb4vCfBHiSWSNaH5v+yHyuKGY8jNAepVlzDMlV8XUlWn6XgctfPh0VTE4eW28x57L0MEpkYHOaW+R3SOVgY6gb8wga6yu4ruUWuDiCdg1pmJm5WdguzSA4udwi8DxnXwVnHjMxpzBrdpA+UczvvCT8Tzy0iCE/Gfl/v6Jhg4weS+T9IVX/ANS11cBxAB9LAbcULMVn0YQdu833KziymS6MpsTt5n3ujGVos0B0fNefXwWODkSBh5nXr16pvLw+GQAMbr9PX7Ky2o28yA4eOulrn6JoxrWgNnMBbgR9isZru+Uf7+winZDibC1j4VG1vK4kjsrdetmfIOxjlY26yqjqpOt/X+yHJGhjjulNMWLgT5LBzyUdHAGEabCgmuIGsqBU4IHQVCot9UWY8FIcTb+yHZSAoXbq0ztEgACLW4+KSMa7NYlVweR16rpj3ZXL3d0KMeIWeUaq8O0TAls+iP4lImbT0v5qgHJT6nC/TVaNneELJw6B2oFei121mRY356KazbA28NFk02l1r66m31V+nQc0/N3d9PKFvHM5xshLcrEijFNdR81OcrkzMFKLtKVuY3s8QXAxOs3nhEcSgodntgl8iDeYvvr715Ky5zZk952xOgPIbIKtYlDDhsTpfFLfZEHPkEfhhxVJlJj5+ES1wEgOILTyiSUFGoCL679fYVxjoXYvC6vAF9T1j34pbxbhjBH4sQojeuy6HJL7D9exQ0X2EHwv1Q1aTXfNB8PPVQypA5ecJnRePDi0+SKS2MA0AHIBWq+HFQDz2keYSGtCkGNE4w884jrq2u379VhJHzptWgGtgab9TxAC5mIytI4Ee7rqj5AvtfqkvdHJWy8w/wCSZITVgfQKGM+GnJtYXkaG6g5CQ4jvC88Y0niuw7pBbra3LSyW4L2GLLHmwh5Hse6BdzQu+ErnulLcpIQEphSwtPaJQ4rHAOyG0AknoJ8uZ+6ik1xcIcABsWz91k9sVyx2cFxdJgljmiMoBbGhvO6W5uQYqoeZ00rS/roiImcwJVvGVGOacrqcmJOcA2NogFa2FpONNoMARBAMyTzgRF/PksoPL8zSGkd35WkkSJ0a637Fa9IObhmBoa3LYMcSH2sJuNRBXncmbGZlc96jffeqr+05gjkMHL3+i85jMMW/LmAc4mXAETfnMa6jaVQcxgiR6H7aL0NbAOc4l7WkPtcG5JtBcDEXgTF1jVsMWEsgAtt75b+Kpg5IkZy6WE8xwK13WfSgF2WBPGY9U4VDaRfgDO6nD4Zz3u7odA2BJjxVjBdnZnQXFoAJEACTP90c5waLK35qVZ1b+V3kpcFsV+zKUAHuuJs7Qkxz16LOx+Bc13dPdtFp8zZYxzsfoFDZbNKo9wAvEeS5tZvEeanK4G5BA0t+hU5nfwxO4Mwt1LnUuiylDW5afVPp9mOdTzgje0mTEzyUOIbuVBkAFlVnUxM78kxnZz3DMHADYHfml07Hjy5c1o1HCoyYII+/DyRELGuNFLs+eSJoLB6lJodn5ZNQgtGnA9R9l1HChwmS0CQNz+36Ql1qobTIBJM+P6bqxQrMa2MwnU+Pv0W4Y3m5eiWnJf4ficx5ia9AEAqspiIvxIJJ6clxqT4oy5hHzDaEtwRbA0aBLJHucbcizLkKlWVF6Ii66EeiEIxDKCm0jPdOhS3I6Du8Oqq9ocCCpBorDr0++4QwwTMwDrESQZ0lWKNcxDTa+gbHopxUF5kAw48OPNJbTA00Anx587Qvmk9F5HmvcxQM5RYGye3EO4+gVqjiBue9EwB9VmipI7p08fNcWEg5gxx2kRF+c7LoeUGnAVR39FWfEY5vwij5LQfjAPma4TpIPgLKvS7RGeDSq8+610DlB16cUDqxAPdF4+Xc2FhECVfoUXMYJptzb9834fl05ckfhYZkm/4th1P0079UmnjEMdybnp/KswZDmxGkaWm6VWF7I31ieXJJK9rBAIrI6/t7dkje/mQkoHhNa1BVYQUUs1wtEKh+JmP+BmaG935pHe1sQfeq0qA7wWV27inFjqZiDaw2BBvtwEapdnZUcIAk6phg475X22tN7WL+E+0Cyo6TIDTYm0m4ieJG3ESvUOY7IxzQ1hcREjNEm+ouZgSdvBZHY/YjWAuObOYaQ6QBLtQNTaLSt2tTHwmCo1wcHDMJdlOzXNjlBiF5rOwiX+KzqPzfr6+abtywSYxsiq4pwcG1IeyDMMuI0MC/lcFUe1sS0NyNY7MbyQ4EcYLx0tICVTbDj8VrYAu64J2mG7wBuuxWKpZbBwMSO64z439UNiYcTKkc+iLNXXy/L0WzXubMKaeXuNVU7LcMrhFWQbwRebzr4LXNRxEXn+e88zB93WT2VVIBOYNDjLARMxqJkDh5q9WLwc7QCCTv5aA2VsssFPabB8+qs6X43UNj8u6ZULtwwi1oNx/dEBDT3Q0HWG2NrzHvVKZj57pb3jylo5zaenrwZRY4uBLi6NLMygk3iR9L31sghIPdaF9iwsftKm6k4RAa4EtEGNpkGSsk4szOZu2oO3Be0rYcVWkPDRzyOkdHTrbYLDd+H36tLXCYucsczOnS5TjFzWFvLIaI+apzE7qjSr5iLDaYv1if28F6BrmloAlgDd4BBmN/rzScDgqdKTUcC4GwgiI/qA1/RWqfw25nkNG5MCZ4C06IXLnbIQ1gOnzUOeTuVj43sr4feDzlmzTcmx1IAtb1T8PQIEHXKJHiT90dYOquD8wDNgRMmbONx1RAu/MRAnQRPqnOI17GtLxqUDl5AkbyA7briMo96qqXyjqPkpQTcCkmJTW1iAkuMqSbIQpXIoUoVKqpXpHFcNFxCiEYh0FQE6Ejy+6Q1hB/1Tr/ACeWnuFaISzRadWtPGwVXC1INLP7TpFr5Dwc97xc7xEcEprTlMmdNBH3st2jgqb2lrmCOQA+l0FX8LsLS9ugabZSSXGe7bW/CTcLw3F8f/Hl5js7y69l6vh+Y18Yadwshg8PfFSaYJkyOhI84KAi+UtdJ2LXAn3wThgH3yUxYAH8pvsLSUtjhe/9IJ9kzfMxv6iEeBw7XVASC4AGxkgCOfHdW34Nhnujh4KMPmbTBDW97U5jPSMuydTevacJxvCgBdqTqvJ8Sn8SY100QNYGwAIClQHXUynIStS10GUeIrSEspbm3XEKbSfhNaQXPc0c3kD6oDggamVrmxYgA7ATAPhqStF9N0AjLzzTtwhZfZuFe5/xD3QLggfMSIsOEWkcEh4sYWx88gHw7evT16Jvw/nAdTqBCdVrlmaWd6RlBiNREkfmvOm2q2sbSeabQSWOkatae6NrHrfoqWOwp+E83kDMOMjf1JQv7Tf/AIdoc4F14OWT5k8zsl3Cs1+WHGbWtO3Rby4tNBiGt6/KlmY6gDY1GuIEEusbGdPTyVN2FAYX5mtsDl3kgEAjbUeRW4wyxpNR4JgQCJu4tGovxPCEir2VUeKrQ4yHakCHkC0xEwLBDZz8TnHK7Xmp2+w0P57orFfO22u2Codn1Bku0kGzgBInd0bjpdMqY3KTL2hhFgWOEQNABFz14Kj2ZTyZwS4ODhHzgCx1vGoU9rPNSnGYOIdoGuFi3edN0I5pdO2B36bNehPetVuQ0Bzxv/SqMxfxHmw0JjMYEb8t9rr1PZlagGgggSBMRJMaLE7L7HbTpudUB7zRbKZbuNtZAvGytdnvpyQQDJ4cNQf0KplGLxCyL9I7fdUZfJZWxiMWQO6SB/C2eWsXKpsxDjZwMcTa/KZmPumvdG+1uH7Ksc5IHdIJF7ggDr4DVYNApRak0S+xe4gm47ukDWG9EjH4MVGloPQm953+6s0q19H21kEAa/xeHmlYqtldoSOIBd16Jpw//tLe4PZC5BpocOhVGl8MalgIsCHXnSYiyBzjr/mQTvl00vwTqlOSXSQCbAt+xvyhK+GBoALbCPQJ/DFIXBzthp6+aXyPaGkDc/lLkpwTZQJihFEd1CEeyBQpRyuU+S5VVl6R54AnkNdeaQMT/I//AI/+SvMqQSJImbjUee6q42ic3dLjOveaI6SCtySCsgAUtladiOsekE+yizIS9w/J/wAgupOJHeGXxBVwfylQj8tWMNVgzsrN5ccjnTcRVLQfCRB3tZU2FW6NV0CC2Z3EiOFiIS/iOGMmIjrrX560icWcxOsI61DvBxEFogAnMSCDcum5EW6lZ9bFnMBnLf8ApzA+hWwC59iGnSC2xm4jKTPj0EJeLZlaGtEuvmGaCG2j68Uk4NkRxQeE79RdVddh03pHZbHPk5ugG6zaTXhsAteCXEOJjcR8szJm4SxInNHgZt4hDVoilUa4U2gOkHvWtziGmNt9EdLGfF+VjgRaHFoPM63Gl0/hc2P4L9kHM0v+Iarguc4AqHlwMZD/ALm/qje2fcIwG9kIRSjMhcbqGk3B1HuVJYSDHnspvRRSLFEEAbnW8e/2VijDqeRwHdGvGB12VCs9wcMzmA5bTmDYuNSbnl0VmhiRkJJGurZIFuUxsvm3GpXyZDgboHQL1UDGsxm8u6fisOxlKo1gu5sW1J92WNWpA06ZhWu1O1RMCWkiJg2EjS1iU19MPpMA0JJBi+gtHDSyrwzL/wAYVINHHdE0WR85Vzs7FsbRaHOaCc5gkD8ztlBrtDCA+BMZheL67/dZ1LF/DAbMmSIGUxfS91YFdzgYMExr3Y8h0WXhiSaWtbJcPY39LWUjCAH9P7+9KjXrEl+VxfBDTma0WLfmEAGzosRxG8qph8fJiASCDYgE66tL7bjzWgwZQ41ahg8DMiL2LeaysJTj4lSAGOJgEEnKJMjmjsGNuU4QuboOo6fLa/qsZbhaZAfuf9LQr025QZ1kkZiTy0cd7aqpVweb8/kBbx96J7cS10ZZtsGkCOMmLKq/D5nGcpuLZbz1m5uscvFdjzFgOnTr+dkTjSiaGz7qoao+I4VHvdAEC+UiLGdr+fHRamBqtpsDp10mTuR4aabKlisExtw4tdbNwjgJED9lUficwc0VCHZhANp43EWGt+CKkxnNe1rr2F+XTp5rJr2PZba3Xo8PimO0IJ1hUq9Z0kk66QzNYWGhnnfiUbnOLQHACNHNP24HgoOh72Y2tAtM8B4ptgYLo3eI70SvInDhyhJrVc0fuPQpYQuqtnUSppwdCDCfjQJaohKczl69PfgnEISpXIA2AbR48z/fxXQjIsghQpRwuUQuUUpXpjqoIUkgSTaDsJ35XQNqtJhpvroR9QieYXSxo7rnQohD8JvAX5co+llxYOA1nx4qyqmALjYGPCUDaQ4Dy5R9LI1y5V3B9zMngHVRfkA5U8QXAF+ao2SCR3iIjjOckcB+q0qkxbXmluc8XLGREmXGLdWpfkYUUouqPfr+6KiyHsPl2U08PmJBqBzQATlfUOuhu4jinMxlJr4JDTE7cjfwM+BVWviP8uGtp3MQxzjrxDACNOIQ0nNFh8Ta5+IPXnP0STK4pJjzeGAKCb4/D2TRc7iVcxeGJM/EdB0ADYA2Fwb80plKNyesW8gEmrSPeBbmO05nATw0jbyRHAlpBAZtoHTz/MUz4fxGPKFN3G4tLsrEdCddkVVsd4DTXok1GtYMzQWk7tBOvFo1+0qwXKrWpggt2JtYGN7A8NU0e2wgmmlVqUHOrNdnde0Fjm6C4bIid7oq+OLGlrHtLu9IlgywTbQd6NeYTaOFiRLRMiWsAdERYzYxO26T/hiwuILSS0iSTI1vlIIm/ivJ8S4ZPLLztFjtp+V806xsqLw+Vxoj5rNq13iofiEyQLgtI0kRlnbgvQ06pfRYYZAk94ON4F/ssg9kuDiQXPbGs3mYEy4aDgFaxFYtpUgHE6TBJju7ZufLggsrC5OSFjPj/LTJjxkR3zaBXKjSWkvaDaAGi5G+v67lVq1E5gWiqHZXZW/5cZQBIvtYXvEqt2f24JyOm5gGRbrordTFh7wyXNM5YBZpPOY+9kqdFPiyfEKO61kc17Pg1Co4DBtae/8AEdGjcpLRvrBnfeOSdjGucYBEcCBHTRFTqsa53+YZBIyuIA4WBAtzC4PBuCD0Mr2vCW3AHFoF9u3neq87mSOdJqbpJo0Id8jDOhs03HJv3QNwnzE02mNpNvE29FYqNOzo8JUMb3sxcSYIiABcgyQNTZEzYgfMyT/zf57LOPILY3M7rqGHzCDmG0B20bxroszE9lZXuqC4a4RYEiA3XiP0WnQxDgYyf8guY85jAy5jcOgguAGkGZ5RtyVMoR7ONE6XXdaY73N1GwScO1+VgIaOVwYnhFrKK4AqmS7vwLSflEbCInxurfwngF3cPmNx9p9EuphXvDTLRlgiMw0vBExw8lLZWE+E02W7+SgtN87tiqjoMNIcb7td9YVlhAELqnxB/B5H9UBRbdd0M6hshKAhOzoXwrKtJZFkEprqZjxSoUKUcBcuXKFK9HUdBPX7oQ8cR5hdWYCSCAb73CFuEbswDmALc9NUVr0WOnVF8ORohKJj8v5ieRLd+NvdkIeFwKgilIC7KpXEqyhcNUZqA2gc/olrgFFArrWR2lT/APlF1xAGXnYacp+q2KWGfFyGngGgjlrvFtVn9q5nNa/IRlsTLbzpEHjxjVWez+0i8d7YwdAT+n7LxnH4nUHtA03PXy9l6rBlYIRforT40NRodOoyjwIM7JmHpiPmzgnW0W2AFgofUZlzWIsTAk8NB7spp1mmA2Rue64fUALy8WRLEeaMkHuPz5I98ccgpwtVsRhXSS3IBeAQSYG8yOSpvYSDMTNoEfWd1YxT2wc4d/LGc73ILbi9lWotEEjNBJ+Yv1H9S+j8Lkllx2vm3P06Gl5PMYxkpbHsETWyNI9/RIxNIOEEAj2NlazQFWqhMiEGCkYfCXc2BBBjuOdHAHvfbZJxwqCnTFSm5trS0skZRJGbZaOFpS8d5wtsR6yCvSVsNFCnLWugHvEuc8B1yflN4MkCy87xTIZhPZNy3djfyv6pxgvc9ro703Xzns4k1RA6gkEEbi5Oq0aLXOrEsERM/KQCBtpy0U0cEWVSO64QYLszCP5oIsIm9xe8IsDWb8QAU5tqG/yyCLBAyOZlZTeT4m6X8/zZMqMcDu+qbQZLnZjmvawHooIcJhnTvAHhtP1VulRmTBE7EQehSyF6lpDv0nZeaNjdAGkjSPGUJCNziNElzjOh9Pf9loqriwHUT1ThQYO81rR0Gnlskh3I+nH2UNKi2fkHiGoXJgEza2O4PZbQyGM2nkucJDJkT8w4WR0gZMtjlM8N1HxhwjoVLqOcRmdqNCQeVwgW4YjcZK1Js66fQd0U7I5wG9B5fdSWm3Dhr9VTGMZ8QscMp2k2NgtIYfKJkweJJPBUcX2Wx0uIuYh2paWxcSqcz/EBifYsgg9+w+asOTlqRuvQqModdvgdj06JBRsqUhBIGbiGEX5Wsp/wuYfO7r3fu3VMWvdWoQjmjoufUlqrpmW0c0shaqiYoQ+ClVpSvTkgk9Uxj4CRiGAyDcT+6UzCM4Hzd+qJNrDRBUwDXEknX+n7hRh8E1p49Q219oA4q18NrRDbeJ+6hryFwYLutVJkdVXohzc1xdz9+/qjhTaOauqJWZTZSAuClciY4aWg6g7rPxuDbTdIdYxAIDuOk8JHmtANJ018vVUu1KoNTK9o7saAvEk/022t0XnOPuqFoHU/Kj9k24ZHzucCdK/kJfY/aTSHAkAzIbAvxMAK/UxDYLmubmMBxIMxMaWJ3/ZUsJgB8ZtRkNAFxlInXUWv4bLTcfzak6Ei8fa681DhR5uTyw6Aiz1rpXnacTzHFit2vQeao165gf5tOI4ceefmEkVNQXNJ/lt6SVafSbOjfIJL6DRcADwC+gwxeEwMGwFfsvKyP53Fx6oHaJFarZNc4Qq1Vy1KzCuYGsGvBcQBpcgfXoVZx34gfTYAHMfGaNLiBFxH1VbCaou18LnDIho0NhygxqlXEYIXx88wBA7jZNOHO/5CwbkLDf218UZXROxGXSZ4k7QtLsvBtY1tQ53OIIGrg0C2gGqzauHDAQ1132BLYGsd49NOpK0cK3LGUSG6kVS4E72iL8OZSzhbY3SPMQ+Hp/KP4g5zGBrjr1T8TXJqEDO0AAQGbu1kunYDhuq9SmWuu55FrgMM9bAjh4J7nSSdzdAQmmDivghDXnWyT6lJ5pg91gaIc87EdRCU9u6a5qWQmFLBD8Pr5lEUOVTC5cm4fDF5stXD4PJrqqXZ1UNknQa2V9tQESB6Rp1uvL8Zy5Wu8EaNI3TTDiaRz9UTm2vEJFaiMmVvFC7CZjMu12cfQeaY2hlEC88TPLfovPxzOjrlPUHysJi5jXbrCxGFvNgeMAlS2i6LPF9O7oR4/VWO1aXePeiALCNTe8joqTLCJnrH2XuMeT/IiD6q0ke3wnEIq7iJjc6giRyEiLquybzPp9gmPCABFcutrLm0pHdcp8FClQvTVRfxUBE8949T9UJKJCwUOhQFKhWUImqJUBS0rly4OXAoSuULk2lhmOddvM3I+hWTVqOD3jLIzay49BJGmi16YgOPL6qphaeZ3IE+Un3ZeV440ySRwsGpv+Nfqn/CnBjHyu6KthsIX5nEAQRY5odrbNE87aaK0XvsMrANhmdYf7VYrVJPLYckopzg4DcVlA69SlmVlGd9kadkTlXrCyfKr1CmKDVZwlVnjVNq1ISw6SqFSAruFGi0cs2mNDIueiz6I0V8bKskTZWFjxYKuyR0bw9pohVBRaxxcCXO0k7DkoeLKauq4tkKIYI4G8sYoLpJXyu5nmyq6ghN+AUkrRVQuQlG4ICFClAEQUELpULk7DVADe/0T6mPVJchJcSKV4e9tkLZkz2CmlOZiHTZ5E7d2PUK/RfDBmcC6LnnwAGyxyFYpVhF/fkl2bwyOUczRR8hv9ETBlOboVTxhcbuptJNzfkAIkWEDRDmHLooxjBmnvcwAT/ZLzsAzOa6AP4Sd9Lo+NrYWBvQBYuuQ2rD8tgSATpfXl1/VJIXUGgj4hbldo1sRDTptc/SVJCtE5zhzHbp6KrgAaRKFOVctFVejd8x6lchrPykk2udeqH4g4hFLBE4oSboC/mFGZWCqmZrot0LUUwuXKCVAK5yEKVysU7tcBqdEvs1oEz8206xvruhCIV6hkAeJP6JdkYTZJ2T9W+V/lIuLJLInRdCnVQPFVymUsM6+Yt6CfG5UZRdGt2QzlxpHVU8SVYdUsq+LcI5qyhZ1R6FrtOZj0J36KHLt2f1f9rlm4q4WpQGvIx6A/daDW6dFnUB83HP9gr7TorM2UO3VWqLqHVLRsofqhViqhCapS33RoSqqyJmhCQQjKhwUUptAAuLVIUkLlyBQihTCqVKAhQWoyEJ0UKUsNkwmU7KNFzmqhCsFDj4pL0xuiFwXUutLyrkxSopctircmb3PTklfAZ/C3yH6I9/ND79EVQQ9pZwrP4G/wC1v6eKY1txCgqWahTQGy67RtaeaPLpqoaiGpXLkXwHc1DqJAm/onbIK/yqLXIKNAm+gTgbOgxAvI70HdvFKd/pO6H7IOwdcR/9R+iDyZXN0CJhYDqU2o/KBl33NyfFU62JyiSU2t/pt6fdLbuiox8AIWDz8SWzEBwseosffFIxLlbd79FTq/qrdFTqqXwyTAlXKfZrzlN7GdORH1Vnsz/UZ/UPqvV4n5mf9f8A+UuyMgsNUjYYQ8Xay+zfw5V7xLHXMjungLp2K7Le1rSQRPEEL2HYGjeg+ivH/Tp+CxZmuHRbOxh3XzBvZr3GwJ6An6Kw38PVS7LlIPMQPPRe+3PvZJdqtDmOOwWYxgOq8tR/Cjh8zmxHMne3JJrfhvKBmqU2ngZH3uvWH9F4j8SfN4u/7lm2eQm7WhiYBVKm7Bhzi1hzEQLNdc8pAJtyWhg/ws913Q3rM+Sq/wD87/8AL6r2ys7JeAFDYW2V5l/4eDTBLiY/LSc4ec+iKh2GwmCagnT/ACi0RzJsD4r0RQO0Q5nk7rbwowNlhv8AwsNnjnLTpyAPHmoH4VG7/wDj+63Br4Kdlxnk7rhEzssT/wBtMAu6/JtvqqNf8OE/IWuHkR6+/VbuP+Q+P1SML8vipEz6u1UsbtS89V/DtQflnpH6qg7D2sRK91V0PReS2/6W/Qq4yndQoMA6LJgiyBwTq+vggP2TAahBFdB9hciXLla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Calibri" pitchFamily="34" charset="0"/>
              <a:cs typeface="Arial" charset="0"/>
            </a:endParaRPr>
          </a:p>
        </p:txBody>
      </p:sp>
      <p:pic>
        <p:nvPicPr>
          <p:cNvPr id="4103" name="Picture 8" descr="http://map-site.ru/mir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8" descr="http://t1.gstatic.com/images?q=tbn:ANd9GcTmWwWKVILznsgY5fDTmCK0wWoHOBXAyv8qlUrPJS6fyDZd88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33375"/>
            <a:ext cx="287972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Объекты элитарной культуры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581128"/>
            <a:ext cx="2519801" cy="201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culture.volganet.ru/export/sites/culture/news/news/2012/10/images/Hor_Pyatnitzk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437112"/>
            <a:ext cx="2619183" cy="202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www.irk.fm/films/cinema/6669/cover_s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76672"/>
            <a:ext cx="2809844" cy="2317254"/>
          </a:xfrm>
          <a:prstGeom prst="rect">
            <a:avLst/>
          </a:prstGeom>
          <a:noFill/>
        </p:spPr>
      </p:pic>
      <p:pic>
        <p:nvPicPr>
          <p:cNvPr id="17410" name="Picture 2" descr="http://www.weltum.de/weltum/img/Malevich103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4221088"/>
            <a:ext cx="1944216" cy="2394862"/>
          </a:xfrm>
          <a:prstGeom prst="rect">
            <a:avLst/>
          </a:prstGeom>
          <a:noFill/>
        </p:spPr>
      </p:pic>
      <p:pic>
        <p:nvPicPr>
          <p:cNvPr id="17412" name="Picture 4" descr="http://www.creators.com/getimage.php?imagename=431624c616249c309136_____eur123109adAW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864" y="2276872"/>
            <a:ext cx="240026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Анкета «Мое свободное время»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752" y="2204864"/>
            <a:ext cx="8503920" cy="3894184"/>
          </a:xfrm>
        </p:spPr>
        <p:txBody>
          <a:bodyPr/>
          <a:lstStyle/>
          <a:p>
            <a:r>
              <a:rPr lang="ru-RU" dirty="0" smtClean="0"/>
              <a:t>Опрос проводили: Воробьева Виктория, </a:t>
            </a:r>
            <a:r>
              <a:rPr lang="ru-RU" dirty="0" err="1" smtClean="0"/>
              <a:t>Кечерукова</a:t>
            </a:r>
            <a:r>
              <a:rPr lang="ru-RU" dirty="0" smtClean="0"/>
              <a:t> Анжела, Мотина Полина.</a:t>
            </a:r>
          </a:p>
          <a:p>
            <a:r>
              <a:rPr lang="ru-RU" dirty="0" smtClean="0"/>
              <a:t>В анкетировании участвовали учащиеся 9-11 классов МБОУ СОШ № 21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Анкета «Мое свободное время»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755576" y="1628800"/>
          <a:ext cx="763284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Анкета «Мое свободное время»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39552" y="1772816"/>
          <a:ext cx="820891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Анкета «Мое свободное время»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827584" y="2060848"/>
          <a:ext cx="748883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Анкета «Мое свободное время»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827584" y="1772816"/>
          <a:ext cx="748883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220</TotalTime>
  <Words>488</Words>
  <Application>Microsoft Office PowerPoint</Application>
  <PresentationFormat>Экран 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Официальная</vt:lpstr>
      <vt:lpstr>Пресс-конференция</vt:lpstr>
      <vt:lpstr>Слайд 2</vt:lpstr>
      <vt:lpstr>Слайд 3</vt:lpstr>
      <vt:lpstr>Слайд 4</vt:lpstr>
      <vt:lpstr>Анкета «Мое свободное время»</vt:lpstr>
      <vt:lpstr>Слайд 6</vt:lpstr>
      <vt:lpstr>Слайд 7</vt:lpstr>
      <vt:lpstr>Слайд 8</vt:lpstr>
      <vt:lpstr>Слайд 9</vt:lpstr>
      <vt:lpstr>Слайд 10</vt:lpstr>
      <vt:lpstr>Вывод:</vt:lpstr>
      <vt:lpstr>Пресс-конференция</vt:lpstr>
      <vt:lpstr>Слайд 13</vt:lpstr>
      <vt:lpstr>Слайд 14</vt:lpstr>
      <vt:lpstr>Слайд 15</vt:lpstr>
      <vt:lpstr>Слайд 16</vt:lpstr>
      <vt:lpstr>Слайд 17</vt:lpstr>
      <vt:lpstr>Слайд 18</vt:lpstr>
      <vt:lpstr>Ральф Эмерсон</vt:lpstr>
      <vt:lpstr>Домашнее задание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xxxx</cp:lastModifiedBy>
  <cp:revision>33</cp:revision>
  <dcterms:created xsi:type="dcterms:W3CDTF">2013-11-10T11:50:27Z</dcterms:created>
  <dcterms:modified xsi:type="dcterms:W3CDTF">2014-01-23T09:15:19Z</dcterms:modified>
</cp:coreProperties>
</file>