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6" r:id="rId17"/>
    <p:sldId id="274" r:id="rId18"/>
    <p:sldId id="275" r:id="rId19"/>
    <p:sldId id="259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76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424BB-C39D-437C-9C3E-B2F4741E2301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10994-6E70-4965-843F-13D05261EC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3E48A-487B-43CC-A167-31295D51B19D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04F68-4E1F-488B-8EA0-CD35C8519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03859-9353-404A-9D87-6EC226A2380F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8DD2A-6E0F-44D0-9DD1-745ADE3DD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70292-2F2A-417B-A05B-65BAD219CFD1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17BB3-537C-496F-83A3-ED949B571B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D5D64-3E2F-4F2C-9C1E-7911DBCE1EDB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C8A05-95F8-4A6D-BFC6-C0FBBA9675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69851-13C9-44F1-853A-A1572EC6DD91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6B4C3-2E87-4E89-A1F8-11087A4C1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2A67D-84F5-403A-9E55-33304DF00E16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C75EB-7E17-49E1-ACB4-8B7D77FDC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9A1F3-3C2B-4C75-95F0-4A21A6D436C4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41945-336C-424D-BD54-3B9EA6288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8194D-95E4-4F47-A803-04F44ED8A624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77373-69AB-4623-A032-24A9B143C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B8D7E-9C7F-4483-92C8-8EF526FBD5AA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D7147-7283-4CBA-8FB2-B38DB3EE9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B629B-DE03-429A-B179-11E7F713428E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6F90A-9C03-4DFF-A0A1-EBD794BF1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D7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61D161F-41C3-4ACD-A604-51E05AD14FFF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4127561-62C0-4248-8F9B-AB3DD8E3B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72;&#1085;&#1085;&#1077;&#1085;&#1089;&#1082;&#1080;&#1081;%20&#1088;&#1086;&#1084;&#1072;&#1085;&#1089;%20&#1089;&#1088;&#1077;&#1076;&#1080;%20&#1084;&#1080;&#1088;&#1086;&#1074;.mp3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hyperlink" Target="D.SHostakovich_-Dusha_-_Prelyudiya_&#8470;_5_in_D_major_dlya_fortepiano_i_skripki.mp3" TargetMode="Externa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banana.by/uploads/posts/thumbs/1182429496_abstract6_055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Documents and Settings\Администратор\Рабочий стол\Рисунок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7938"/>
            <a:ext cx="9132888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Заголовок 1"/>
          <p:cNvSpPr>
            <a:spLocks noGrp="1"/>
          </p:cNvSpPr>
          <p:nvPr>
            <p:ph type="ctrTitle"/>
          </p:nvPr>
        </p:nvSpPr>
        <p:spPr>
          <a:xfrm>
            <a:off x="685800" y="188913"/>
            <a:ext cx="7772400" cy="1152525"/>
          </a:xfrm>
        </p:spPr>
        <p:txBody>
          <a:bodyPr/>
          <a:lstStyle/>
          <a:p>
            <a:pPr eaLnBrk="1" hangingPunct="1"/>
            <a:r>
              <a:rPr lang="ru-RU" smtClean="0">
                <a:latin typeface="Monotype Corsiva" pitchFamily="66" charset="0"/>
              </a:rPr>
              <a:t>Иннокентий Федорович Анненский</a:t>
            </a:r>
            <a:br>
              <a:rPr lang="ru-RU" smtClean="0">
                <a:latin typeface="Monotype Corsiva" pitchFamily="66" charset="0"/>
              </a:rPr>
            </a:br>
            <a:r>
              <a:rPr lang="ru-RU" smtClean="0">
                <a:latin typeface="Monotype Corsiva" pitchFamily="66" charset="0"/>
              </a:rPr>
              <a:t>1855-1909</a:t>
            </a:r>
          </a:p>
        </p:txBody>
      </p:sp>
      <p:sp>
        <p:nvSpPr>
          <p:cNvPr id="205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475" y="1341438"/>
            <a:ext cx="5256213" cy="4967287"/>
          </a:xfrm>
        </p:spPr>
        <p:txBody>
          <a:bodyPr/>
          <a:lstStyle/>
          <a:p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  <a:t>Учитель </a:t>
            </a:r>
          </a:p>
          <a:p>
            <a:pPr algn="r"/>
            <a:r>
              <a:rPr lang="ru-RU" sz="2000" i="1" smtClean="0">
                <a:solidFill>
                  <a:schemeClr val="tx1"/>
                </a:solidFill>
                <a:latin typeface="Monotype Corsiva" pitchFamily="66" charset="0"/>
              </a:rPr>
              <a:t>Памяти Иннокентия Анненского</a:t>
            </a:r>
            <a:r>
              <a:rPr lang="ru-RU" sz="200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</a:p>
          <a:p>
            <a:pPr algn="r"/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  <a:t>А тот, кого учителем считаю,</a:t>
            </a:r>
            <a:b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  <a:t>Как тень прошёл и тени не оставил,</a:t>
            </a:r>
            <a:b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  <a:t>Весь яд впитал, всю эту одурь выпил,</a:t>
            </a:r>
            <a:b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  <a:t>И славы ждал, и славы не дождался,</a:t>
            </a:r>
            <a:b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  <a:t>Кто был предвестьем, предзнаменованьем,</a:t>
            </a:r>
            <a:b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  <a:t>Всех пожалел, во всех вдохнул томленье -</a:t>
            </a:r>
            <a:b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  <a:t>И задохнулся...</a:t>
            </a:r>
            <a:b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smtClean="0">
                <a:solidFill>
                  <a:schemeClr val="tx1"/>
                </a:solidFill>
                <a:latin typeface="Monotype Corsiva" pitchFamily="66" charset="0"/>
              </a:rPr>
              <a:t>А.А.Ахматова (1945)</a:t>
            </a:r>
          </a:p>
          <a:p>
            <a:pPr algn="l" eaLnBrk="1" hangingPunct="1"/>
            <a:endParaRPr lang="ru-RU" sz="2400" smtClean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анненский\1259366599_inokentijj-anenskijj-stikh-knig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3928" y="332656"/>
            <a:ext cx="244827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softEdge rad="127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179388" y="260350"/>
            <a:ext cx="4411662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Monotype Corsiva" pitchFamily="66" charset="0"/>
              </a:rPr>
              <a:t>Двойник</a:t>
            </a:r>
          </a:p>
          <a:p>
            <a:endParaRPr lang="ru-RU" sz="2800">
              <a:latin typeface="Monotype Corsiva" pitchFamily="66" charset="0"/>
            </a:endParaRPr>
          </a:p>
          <a:p>
            <a:r>
              <a:rPr lang="ru-RU" sz="2800">
                <a:latin typeface="Monotype Corsiva" pitchFamily="66" charset="0"/>
              </a:rPr>
              <a:t>Не я, и не он, и не ты,</a:t>
            </a:r>
          </a:p>
          <a:p>
            <a:r>
              <a:rPr lang="ru-RU" sz="2800">
                <a:latin typeface="Monotype Corsiva" pitchFamily="66" charset="0"/>
              </a:rPr>
              <a:t>И то же, что я, и не то же:</a:t>
            </a:r>
          </a:p>
          <a:p>
            <a:r>
              <a:rPr lang="ru-RU" sz="2800">
                <a:latin typeface="Monotype Corsiva" pitchFamily="66" charset="0"/>
              </a:rPr>
              <a:t>Так были мы где-то похожи, </a:t>
            </a:r>
          </a:p>
          <a:p>
            <a:r>
              <a:rPr lang="ru-RU" sz="2800">
                <a:latin typeface="Monotype Corsiva" pitchFamily="66" charset="0"/>
              </a:rPr>
              <a:t>Что наши смешались черты…</a:t>
            </a:r>
          </a:p>
          <a:p>
            <a:endParaRPr lang="ru-RU" sz="2800">
              <a:latin typeface="Monotype Corsiva" pitchFamily="66" charset="0"/>
            </a:endParaRPr>
          </a:p>
          <a:p>
            <a:endParaRPr lang="ru-RU" sz="2800">
              <a:latin typeface="Monotype Corsiva" pitchFamily="66" charset="0"/>
            </a:endParaRPr>
          </a:p>
          <a:p>
            <a:r>
              <a:rPr lang="ru-RU" sz="2800">
                <a:latin typeface="Monotype Corsiva" pitchFamily="66" charset="0"/>
              </a:rPr>
              <a:t>И в мутном круженьи годин</a:t>
            </a:r>
          </a:p>
          <a:p>
            <a:r>
              <a:rPr lang="ru-RU" sz="2800">
                <a:latin typeface="Monotype Corsiva" pitchFamily="66" charset="0"/>
              </a:rPr>
              <a:t>Все чаще вопрос меня мучит:</a:t>
            </a:r>
          </a:p>
          <a:p>
            <a:r>
              <a:rPr lang="ru-RU" sz="2800">
                <a:latin typeface="Monotype Corsiva" pitchFamily="66" charset="0"/>
              </a:rPr>
              <a:t>Когда наконец нас разлучат,</a:t>
            </a:r>
          </a:p>
          <a:p>
            <a:r>
              <a:rPr lang="ru-RU" sz="2800">
                <a:latin typeface="Monotype Corsiva" pitchFamily="66" charset="0"/>
              </a:rPr>
              <a:t>Каким же я буду один?</a:t>
            </a:r>
          </a:p>
        </p:txBody>
      </p:sp>
      <p:sp>
        <p:nvSpPr>
          <p:cNvPr id="11268" name="TextBox 2"/>
          <p:cNvSpPr txBox="1">
            <a:spLocks noChangeArrowheads="1"/>
          </p:cNvSpPr>
          <p:nvPr/>
        </p:nvSpPr>
        <p:spPr bwMode="auto">
          <a:xfrm>
            <a:off x="6443663" y="404813"/>
            <a:ext cx="237648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Monotype Corsiva" pitchFamily="66" charset="0"/>
              </a:rPr>
              <a:t>Нисколько не смущаюсь тем, что работаю исключительно для будущего… 1899г</a:t>
            </a:r>
            <a:r>
              <a:rPr lang="ru-RU"/>
              <a:t>.</a:t>
            </a:r>
          </a:p>
        </p:txBody>
      </p:sp>
      <p:pic>
        <p:nvPicPr>
          <p:cNvPr id="23554" name="Picture 2" descr="C:\Users\User\Desktop\анненский\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96136" y="3284983"/>
            <a:ext cx="2550790" cy="31940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C:\Users\User\Desktop\анненский\33502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260350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6" descr="C:\Users\User\Desktop\анненский\247-320-thickbox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11750" y="188913"/>
            <a:ext cx="40322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 descr="C:\Users\User\Desktop\анненский\0_51a30_1b34b9d1_X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71800" y="980728"/>
            <a:ext cx="3312368" cy="4416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6156325" y="3573463"/>
            <a:ext cx="29876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1910 год, </a:t>
            </a:r>
          </a:p>
          <a:p>
            <a:r>
              <a:rPr lang="ru-RU" sz="2400">
                <a:latin typeface="Monotype Corsiva" pitchFamily="66" charset="0"/>
              </a:rPr>
              <a:t>сборник стихов «Кипарисовый ларец»</a:t>
            </a:r>
          </a:p>
        </p:txBody>
      </p:sp>
      <p:sp>
        <p:nvSpPr>
          <p:cNvPr id="12294" name="TextBox 8"/>
          <p:cNvSpPr txBox="1">
            <a:spLocks noChangeArrowheads="1"/>
          </p:cNvSpPr>
          <p:nvPr/>
        </p:nvSpPr>
        <p:spPr bwMode="auto">
          <a:xfrm flipH="1">
            <a:off x="179388" y="3933825"/>
            <a:ext cx="24479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1923 год, «Посмертные стихи».</a:t>
            </a:r>
          </a:p>
        </p:txBody>
      </p:sp>
      <p:sp>
        <p:nvSpPr>
          <p:cNvPr id="12295" name="TextBox 9"/>
          <p:cNvSpPr txBox="1">
            <a:spLocks noChangeArrowheads="1"/>
          </p:cNvSpPr>
          <p:nvPr/>
        </p:nvSpPr>
        <p:spPr bwMode="auto">
          <a:xfrm>
            <a:off x="1908175" y="5589588"/>
            <a:ext cx="57594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В 1939 вышли «Стихотворения» Анненского, </a:t>
            </a:r>
          </a:p>
          <a:p>
            <a:r>
              <a:rPr lang="ru-RU" sz="2400">
                <a:latin typeface="Monotype Corsiva" pitchFamily="66" charset="0"/>
              </a:rPr>
              <a:t>в 1959  «Стихотворения и трагедии» </a:t>
            </a:r>
          </a:p>
          <a:p>
            <a:r>
              <a:rPr lang="ru-RU" sz="2400">
                <a:latin typeface="Monotype Corsiva" pitchFamily="66" charset="0"/>
              </a:rPr>
              <a:t>(полное собрание)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C:\Users\User\Desktop\анненский\ast219081b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1371" y="332656"/>
            <a:ext cx="2327197" cy="3572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2987675" y="260350"/>
            <a:ext cx="6156325" cy="581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Книга «Тихие песни».</a:t>
            </a:r>
          </a:p>
          <a:p>
            <a:r>
              <a:rPr lang="ru-RU" sz="2400">
                <a:latin typeface="Monotype Corsiva" pitchFamily="66" charset="0"/>
              </a:rPr>
              <a:t>А. А. Блоку открылась «человеческая душа, убитая непосильной  тоской, дикая, одинокая и скрытная…»</a:t>
            </a:r>
          </a:p>
          <a:p>
            <a:endParaRPr lang="ru-RU" sz="2400">
              <a:latin typeface="Monotype Corsiva" pitchFamily="66" charset="0"/>
            </a:endParaRPr>
          </a:p>
          <a:p>
            <a:pPr algn="ctr"/>
            <a:r>
              <a:rPr lang="ru-RU" sz="2800">
                <a:latin typeface="Monotype Corsiva" pitchFamily="66" charset="0"/>
              </a:rPr>
              <a:t>Идеал </a:t>
            </a:r>
          </a:p>
          <a:p>
            <a:r>
              <a:rPr lang="ru-RU" sz="2800">
                <a:latin typeface="Monotype Corsiva" pitchFamily="66" charset="0"/>
              </a:rPr>
              <a:t>Тупые звуки вспышек газа</a:t>
            </a:r>
          </a:p>
          <a:p>
            <a:r>
              <a:rPr lang="ru-RU" sz="2800">
                <a:latin typeface="Monotype Corsiva" pitchFamily="66" charset="0"/>
              </a:rPr>
              <a:t>Над мертвой яркостью голов,</a:t>
            </a:r>
          </a:p>
          <a:p>
            <a:r>
              <a:rPr lang="ru-RU" sz="2800">
                <a:latin typeface="Monotype Corsiva" pitchFamily="66" charset="0"/>
              </a:rPr>
              <a:t>И скуки черная зараза</a:t>
            </a:r>
          </a:p>
          <a:p>
            <a:r>
              <a:rPr lang="ru-RU" sz="2800">
                <a:latin typeface="Monotype Corsiva" pitchFamily="66" charset="0"/>
              </a:rPr>
              <a:t>От покидаемых стволов,</a:t>
            </a:r>
          </a:p>
          <a:p>
            <a:r>
              <a:rPr lang="ru-RU" sz="2800">
                <a:latin typeface="Monotype Corsiva" pitchFamily="66" charset="0"/>
              </a:rPr>
              <a:t>И там, среди зеленолицых,</a:t>
            </a:r>
          </a:p>
          <a:p>
            <a:r>
              <a:rPr lang="ru-RU" sz="2800">
                <a:latin typeface="Monotype Corsiva" pitchFamily="66" charset="0"/>
              </a:rPr>
              <a:t>Тоску привычки затая,</a:t>
            </a:r>
          </a:p>
          <a:p>
            <a:r>
              <a:rPr lang="ru-RU" sz="2800">
                <a:latin typeface="Monotype Corsiva" pitchFamily="66" charset="0"/>
              </a:rPr>
              <a:t>Решать на выцветших страницах</a:t>
            </a:r>
          </a:p>
          <a:p>
            <a:r>
              <a:rPr lang="ru-RU" sz="2800">
                <a:latin typeface="Monotype Corsiva" pitchFamily="66" charset="0"/>
              </a:rPr>
              <a:t>Постылый ребус бытия.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ser\Desktop\анненский\77624895_4514961_pervoe_izdani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332656"/>
            <a:ext cx="4019550" cy="5238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4211638" y="188913"/>
            <a:ext cx="4608512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Monotype Corsiva" pitchFamily="66" charset="0"/>
              </a:rPr>
              <a:t>«…С горящим от любопытства взором он проникает в самые темные, самые  глухие  закоулки человеческой души…» (Н.С.Гумилев)</a:t>
            </a:r>
          </a:p>
          <a:p>
            <a:endParaRPr lang="ru-RU" sz="2800">
              <a:latin typeface="Monotype Corsiva" pitchFamily="66" charset="0"/>
            </a:endParaRPr>
          </a:p>
          <a:p>
            <a:r>
              <a:rPr lang="ru-RU" sz="2800">
                <a:latin typeface="Monotype Corsiva" pitchFamily="66" charset="0"/>
              </a:rPr>
              <a:t>«В общем… его поэзия поразительна искренна» (В.Я.Брюсов)</a:t>
            </a:r>
          </a:p>
          <a:p>
            <a:endParaRPr lang="ru-RU" sz="2800">
              <a:latin typeface="Monotype Corsiva" pitchFamily="66" charset="0"/>
            </a:endParaRPr>
          </a:p>
          <a:p>
            <a:r>
              <a:rPr lang="ru-RU" sz="2800">
                <a:latin typeface="Monotype Corsiva" pitchFamily="66" charset="0"/>
              </a:rPr>
              <a:t>«В поэзии Анненского… настойчиво  слышится повсюду  нота жалости» (Вяч.Иванов)</a:t>
            </a: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539750" y="5876925"/>
            <a:ext cx="20939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>
                <a:latin typeface="Monotype Corsiva" pitchFamily="66" charset="0"/>
              </a:rPr>
              <a:t>«Трилистники»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User\Desktop\анненский\annenskiy_a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260648"/>
            <a:ext cx="4248472" cy="6372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4716463" y="260350"/>
            <a:ext cx="442753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Monotype Corsiva" pitchFamily="66" charset="0"/>
              </a:rPr>
              <a:t>Я завожусь на тридцать лет…</a:t>
            </a:r>
          </a:p>
          <a:p>
            <a:r>
              <a:rPr lang="ru-RU" sz="2800">
                <a:latin typeface="Monotype Corsiva" pitchFamily="66" charset="0"/>
              </a:rPr>
              <a:t>Чтоб жить , волнуясь и скорбя</a:t>
            </a:r>
          </a:p>
          <a:p>
            <a:r>
              <a:rPr lang="ru-RU" sz="2800">
                <a:latin typeface="Monotype Corsiva" pitchFamily="66" charset="0"/>
              </a:rPr>
              <a:t>Над тем, чего, гляди, и нет…</a:t>
            </a:r>
          </a:p>
          <a:p>
            <a:r>
              <a:rPr lang="ru-RU" sz="2800">
                <a:latin typeface="Monotype Corsiva" pitchFamily="66" charset="0"/>
              </a:rPr>
              <a:t>И был бы, верно, я поэт,</a:t>
            </a:r>
          </a:p>
          <a:p>
            <a:r>
              <a:rPr lang="ru-RU" sz="2800">
                <a:latin typeface="Monotype Corsiva" pitchFamily="66" charset="0"/>
              </a:rPr>
              <a:t>Когда бы выдумал себя.</a:t>
            </a:r>
          </a:p>
          <a:p>
            <a:r>
              <a:rPr lang="ru-RU" sz="2800">
                <a:latin typeface="Monotype Corsiva" pitchFamily="66" charset="0"/>
              </a:rPr>
              <a:t>И.Ф.Анненский . Трилистник шуточный. Человек (сонет)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User\Desktop\анненский\50019821_1255837649_U04LeVn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404664"/>
            <a:ext cx="3810000" cy="5476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4284663" y="620713"/>
            <a:ext cx="4757737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Monotype Corsiva" pitchFamily="66" charset="0"/>
                <a:hlinkClick r:id="rId3" action="ppaction://hlinkfile"/>
              </a:rPr>
              <a:t>Среди миров</a:t>
            </a:r>
            <a:endParaRPr lang="ru-RU" sz="2400">
              <a:latin typeface="Monotype Corsiva" pitchFamily="66" charset="0"/>
            </a:endParaRPr>
          </a:p>
          <a:p>
            <a:r>
              <a:rPr lang="ru-RU" sz="2400">
                <a:latin typeface="Monotype Corsiva" pitchFamily="66" charset="0"/>
              </a:rPr>
              <a:t>Среди миров, в мерцании светил</a:t>
            </a:r>
          </a:p>
          <a:p>
            <a:r>
              <a:rPr lang="ru-RU" sz="2400">
                <a:latin typeface="Monotype Corsiva" pitchFamily="66" charset="0"/>
              </a:rPr>
              <a:t>Одной звезды я повторяю имя…</a:t>
            </a:r>
          </a:p>
          <a:p>
            <a:r>
              <a:rPr lang="ru-RU" sz="2400">
                <a:latin typeface="Monotype Corsiva" pitchFamily="66" charset="0"/>
              </a:rPr>
              <a:t>Не потому, чтоб я её любил, </a:t>
            </a:r>
          </a:p>
          <a:p>
            <a:r>
              <a:rPr lang="ru-RU" sz="2400">
                <a:latin typeface="Monotype Corsiva" pitchFamily="66" charset="0"/>
              </a:rPr>
              <a:t>А потому, что я томлюсь с другими…</a:t>
            </a:r>
          </a:p>
          <a:p>
            <a:endParaRPr lang="ru-RU" sz="2400">
              <a:latin typeface="Monotype Corsiva" pitchFamily="66" charset="0"/>
            </a:endParaRPr>
          </a:p>
          <a:p>
            <a:r>
              <a:rPr lang="ru-RU" sz="2400">
                <a:latin typeface="Monotype Corsiva" pitchFamily="66" charset="0"/>
              </a:rPr>
              <a:t> И если мне сомненье тяжело,</a:t>
            </a:r>
          </a:p>
          <a:p>
            <a:r>
              <a:rPr lang="ru-RU" sz="2400">
                <a:latin typeface="Monotype Corsiva" pitchFamily="66" charset="0"/>
              </a:rPr>
              <a:t>Я у Неё одной ищу ответа,</a:t>
            </a:r>
          </a:p>
          <a:p>
            <a:r>
              <a:rPr lang="ru-RU" sz="2400">
                <a:latin typeface="Monotype Corsiva" pitchFamily="66" charset="0"/>
              </a:rPr>
              <a:t>Не потому, что от Неё светло,</a:t>
            </a:r>
          </a:p>
          <a:p>
            <a:r>
              <a:rPr lang="ru-RU" sz="2400">
                <a:latin typeface="Monotype Corsiva" pitchFamily="66" charset="0"/>
              </a:rPr>
              <a:t>А потому, что с ней не надо света. </a:t>
            </a:r>
          </a:p>
          <a:p>
            <a:r>
              <a:rPr lang="ru-RU" sz="2400">
                <a:latin typeface="Monotype Corsiva" pitchFamily="66" charset="0"/>
              </a:rPr>
              <a:t>(3 апреля 1990)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User\Desktop\анненский\77624227_4514961_na_oblake_1_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188640"/>
            <a:ext cx="4762500" cy="63531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47" name="Picture 3" descr="C:\Users\User\Desktop\анненский\77624893_4514961_za_kadrom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3968" y="188640"/>
            <a:ext cx="4572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748" name="Picture 4" descr="C:\Users\User\Desktop\анненский\свеч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3928" y="2924944"/>
            <a:ext cx="5001344" cy="3751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539750" y="549275"/>
            <a:ext cx="33845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«Трилистник сумеречный»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C:\Users\User\Desktop\анненский\скрип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1920" y="188640"/>
            <a:ext cx="3000375" cy="4000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2" name="Picture 2" descr="C:\Users\User\Desktop\анненский\77624222_4514961_skripach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1196752"/>
            <a:ext cx="3817665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24" name="Picture 4" descr="C:\Users\User\Desktop\анненский\дев и скрипк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5976" y="1628800"/>
            <a:ext cx="4569532" cy="5013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323850" y="333375"/>
            <a:ext cx="45513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Monotype Corsiva" pitchFamily="66" charset="0"/>
                <a:hlinkClick r:id="rId5" action="ppaction://hlinkfile"/>
              </a:rPr>
              <a:t>«Смычок и струны» </a:t>
            </a:r>
            <a:r>
              <a:rPr lang="ru-RU" sz="2800">
                <a:latin typeface="Monotype Corsiva" pitchFamily="66" charset="0"/>
              </a:rPr>
              <a:t>из сборника</a:t>
            </a:r>
          </a:p>
          <a:p>
            <a:r>
              <a:rPr lang="ru-RU" sz="2800">
                <a:latin typeface="Monotype Corsiva" pitchFamily="66" charset="0"/>
              </a:rPr>
              <a:t>«Кипарисовый ларец»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468313" y="4292600"/>
            <a:ext cx="65405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Презентация подготовлена</a:t>
            </a:r>
          </a:p>
          <a:p>
            <a:r>
              <a:rPr lang="ru-RU" sz="2400">
                <a:latin typeface="Monotype Corsiva" pitchFamily="66" charset="0"/>
              </a:rPr>
              <a:t>учителем русского языка и литературы</a:t>
            </a:r>
          </a:p>
          <a:p>
            <a:r>
              <a:rPr lang="ru-RU" sz="2400">
                <a:latin typeface="Monotype Corsiva" pitchFamily="66" charset="0"/>
              </a:rPr>
              <a:t> МБОУ СОШ №1 г.Бугульмы Республики Татарстан</a:t>
            </a:r>
          </a:p>
          <a:p>
            <a:r>
              <a:rPr lang="ru-RU" sz="2400">
                <a:latin typeface="Monotype Corsiva" pitchFamily="66" charset="0"/>
              </a:rPr>
              <a:t>Щукиной Е.С.</a:t>
            </a: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468313" y="333375"/>
            <a:ext cx="8675687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Использованные материалы:</a:t>
            </a:r>
          </a:p>
          <a:p>
            <a:r>
              <a:rPr lang="ru-RU" sz="2400">
                <a:latin typeface="Monotype Corsiva" pitchFamily="66" charset="0"/>
              </a:rPr>
              <a:t>1.Анненский И. Стихотворения и трагедии. Библиотека поэта.  - Советский писатель, Ленинградское отделение, 1990</a:t>
            </a:r>
          </a:p>
          <a:p>
            <a:r>
              <a:rPr lang="ru-RU" sz="2400">
                <a:latin typeface="Monotype Corsiva" pitchFamily="66" charset="0"/>
              </a:rPr>
              <a:t>2.Интеренет - ресурсы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Прямоугольник 2"/>
          <p:cNvSpPr>
            <a:spLocks noChangeArrowheads="1"/>
          </p:cNvSpPr>
          <p:nvPr/>
        </p:nvSpPr>
        <p:spPr bwMode="auto">
          <a:xfrm>
            <a:off x="1187450" y="1196975"/>
            <a:ext cx="72723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Источник шаблона: </a:t>
            </a:r>
            <a:r>
              <a:rPr lang="ru-RU" sz="2400" b="1">
                <a:latin typeface="Monotype Corsiva" pitchFamily="66" charset="0"/>
              </a:rPr>
              <a:t>Добрая Татьяна Васильевна</a:t>
            </a:r>
            <a:r>
              <a:rPr lang="ru-RU" sz="2400">
                <a:latin typeface="Monotype Corsiva" pitchFamily="66" charset="0"/>
              </a:rPr>
              <a:t>, МОУ СОШ №1 г. Саяногорск, замдиректора, </a:t>
            </a:r>
            <a:r>
              <a:rPr lang="ru-RU" sz="2400">
                <a:latin typeface="Monotype Corsiva" pitchFamily="66" charset="0"/>
                <a:hlinkClick r:id="rId3"/>
              </a:rPr>
              <a:t>http://pedsovet.su</a:t>
            </a:r>
            <a:endParaRPr lang="ru-RU" sz="2400">
              <a:latin typeface="Monotype Corsiva" pitchFamily="66" charset="0"/>
            </a:endParaRPr>
          </a:p>
          <a:p>
            <a:endParaRPr lang="ru-RU" sz="2400">
              <a:latin typeface="Monotype Corsiva" pitchFamily="66" charset="0"/>
            </a:endParaRPr>
          </a:p>
          <a:p>
            <a:r>
              <a:rPr lang="ru-RU" sz="2400">
                <a:latin typeface="Monotype Corsiva" pitchFamily="66" charset="0"/>
              </a:rPr>
              <a:t>Ссылки:</a:t>
            </a:r>
          </a:p>
          <a:p>
            <a:r>
              <a:rPr lang="ru-RU" sz="2400" u="sng">
                <a:latin typeface="Monotype Corsiva" pitchFamily="66" charset="0"/>
                <a:hlinkClick r:id="rId4"/>
              </a:rPr>
              <a:t>http://banana.by/uploads/posts/thumbs/1182429496_abstract6_055.jpg</a:t>
            </a:r>
            <a:endParaRPr lang="ru-RU" sz="240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User\Desktop\анненский\i40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908720"/>
            <a:ext cx="2368078" cy="33481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isometricOffAxis1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59113" y="908050"/>
            <a:ext cx="590550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Анненский опередил и свою школу и своих современников, и даже, если хотите, самого себя – и в этом скрыта его удивительная  жизненность и до сих пор полное его непризнание. (Н.Н.Пунин, искусствовед)</a:t>
            </a:r>
          </a:p>
          <a:p>
            <a:endParaRPr lang="ru-RU" sz="2400">
              <a:latin typeface="Monotype Corsiva" pitchFamily="66" charset="0"/>
            </a:endParaRPr>
          </a:p>
          <a:p>
            <a:r>
              <a:rPr lang="ru-RU" sz="2400">
                <a:latin typeface="Monotype Corsiva" pitchFamily="66" charset="0"/>
              </a:rPr>
              <a:t>Анненский при жизни не был популярен и не дождался  признания, но нет сомнения, что имя постепенно с распространением истинной культуры дождется у потомков заслуженной славы. (П.П.Митрофанов, ученый-историк)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анненский\родител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5" y="548680"/>
            <a:ext cx="2474657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7" name="Picture 3" descr="C:\Users\User\Desktop\анненский\anna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16216" y="3068960"/>
            <a:ext cx="2318928" cy="3403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Below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916238" y="333375"/>
            <a:ext cx="5976937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Федор Николаевич Анненский, отец будущего поэта, - советник и начальник отделения Главного управления Западной Сибирью, затем чиновник по особым поручениям в Министерстве внутренних дел.</a:t>
            </a:r>
          </a:p>
          <a:p>
            <a:r>
              <a:rPr lang="ru-RU" sz="2400">
                <a:latin typeface="Monotype Corsiva" pitchFamily="66" charset="0"/>
              </a:rPr>
              <a:t>Наталия Петровна, мать, происходила из рода Ганнибалов.</a:t>
            </a:r>
          </a:p>
        </p:txBody>
      </p:sp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611188" y="4508500"/>
            <a:ext cx="576103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Николай Федорович, брат поэта, и Александра Никитична, жена брата. Моему брату и его жене я «всецело обязан моим «интеллигентным» бытием…»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анненский\zdaniedven43426690000055554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0"/>
            <a:ext cx="5976664" cy="4221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900113" y="3933825"/>
            <a:ext cx="8243887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В 1875 году Анненский поступает в Петербургский университет на историко-филологический факультет по словесному разряду. Основная специальность – классическая филология. </a:t>
            </a:r>
          </a:p>
          <a:p>
            <a:r>
              <a:rPr lang="ru-RU" sz="2400">
                <a:latin typeface="Monotype Corsiva" pitchFamily="66" charset="0"/>
              </a:rPr>
              <a:t>Владел 14 языками. Среди них: французский, немецкий, латинский, греческий, английский, итальянский, польский, санскрит, древнееврейский.</a:t>
            </a:r>
          </a:p>
          <a:p>
            <a:r>
              <a:rPr lang="ru-RU" sz="2400">
                <a:latin typeface="Monotype Corsiva" pitchFamily="66" charset="0"/>
              </a:rPr>
              <a:t>В 1879 году закончил со званием кандидата историко-филологического факультета.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анненский\i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1" y="260648"/>
            <a:ext cx="5088565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5003800" y="260350"/>
            <a:ext cx="41402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С осени 1879 года работает преподавателем латыни и греческого в частной гимназии Ф.Ф.Бычкова (позже Я.Г.Гуревича), одной из лучших и прогрессивных школ Петербурга того времени.</a:t>
            </a:r>
          </a:p>
        </p:txBody>
      </p:sp>
      <p:pic>
        <p:nvPicPr>
          <p:cNvPr id="18435" name="Picture 3" descr="C:\Users\User\Desktop\анненский\i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4048" y="3717032"/>
            <a:ext cx="3945226" cy="2958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bliqueBottom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149" name="TextBox 4"/>
          <p:cNvSpPr txBox="1">
            <a:spLocks noChangeArrowheads="1"/>
          </p:cNvSpPr>
          <p:nvPr/>
        </p:nvSpPr>
        <p:spPr bwMode="auto">
          <a:xfrm>
            <a:off x="179388" y="4292600"/>
            <a:ext cx="44640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С 1880 года преподавал в Павловском институте – закрытом среднем учебном заведении для девушек – русскую словесность.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анненский\wif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332656"/>
            <a:ext cx="3784740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0" name="Picture 4" descr="C:\Users\User\Desktop\анненский\krivich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04804" y="332656"/>
            <a:ext cx="3145224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323850" y="5229225"/>
            <a:ext cx="8820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Осенью 1879 года Иннокентий Федорович женится на Надежде Валентиновне Хмара-Барщевской. В 1880  рождается сын – Валентин.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анненский\i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332656"/>
            <a:ext cx="4385287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4572000" y="333375"/>
            <a:ext cx="45720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1891 год. Назначение в Киев на пост директора Коллегии Павла Галагана – закрытого учебного заведения для мальчиков.</a:t>
            </a:r>
          </a:p>
        </p:txBody>
      </p:sp>
      <p:pic>
        <p:nvPicPr>
          <p:cNvPr id="20483" name="Picture 3" descr="C:\Users\User\Desktop\анненский\book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52120" y="1970145"/>
            <a:ext cx="3277344" cy="4703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250825" y="2997200"/>
            <a:ext cx="496887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Здесь созрел замысел – перевести все трагедии эллинского драматурга Еврипида, дать их художественный анализ и научный комментарий;</a:t>
            </a:r>
          </a:p>
          <a:p>
            <a:r>
              <a:rPr lang="ru-RU" sz="2400">
                <a:latin typeface="Monotype Corsiva" pitchFamily="66" charset="0"/>
              </a:rPr>
              <a:t>написана статья «Гончаров и его Обломов»;</a:t>
            </a:r>
          </a:p>
          <a:p>
            <a:r>
              <a:rPr lang="ru-RU" sz="2400">
                <a:latin typeface="Monotype Corsiva" pitchFamily="66" charset="0"/>
              </a:rPr>
              <a:t>речь «Об эстетическом отношении Лермонтова к природе»;</a:t>
            </a:r>
          </a:p>
          <a:p>
            <a:r>
              <a:rPr lang="ru-RU" sz="2400">
                <a:latin typeface="Monotype Corsiva" pitchFamily="66" charset="0"/>
              </a:rPr>
              <a:t>«Педагогические письма»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анненский\i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260648"/>
            <a:ext cx="4435693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Below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07" name="Picture 3" descr="C:\Users\User\Desktop\анненский\i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3428999"/>
            <a:ext cx="4320480" cy="2781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Above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4787900" y="1196975"/>
            <a:ext cx="43561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Николаевская мужская гимназия в Царском Селе.</a:t>
            </a:r>
          </a:p>
          <a:p>
            <a:r>
              <a:rPr lang="ru-RU" sz="2400">
                <a:latin typeface="Monotype Corsiva" pitchFamily="66" charset="0"/>
              </a:rPr>
              <a:t>«…сумел… внести в суть гимназической науки нечто от Парнаса, и лучи его эллинизма убивали бациллы скуки… Из греческой грамматики он делал поэму, и, притаив дыхание, слушали гимназисты повесть о каких-то «придыхательных». (ГоллербахЭ.Ф.)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"/>
          <p:cNvSpPr txBox="1">
            <a:spLocks noChangeArrowheads="1"/>
          </p:cNvSpPr>
          <p:nvPr/>
        </p:nvSpPr>
        <p:spPr bwMode="auto">
          <a:xfrm>
            <a:off x="395288" y="333375"/>
            <a:ext cx="80645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Monotype Corsiva" pitchFamily="66" charset="0"/>
              </a:rPr>
              <a:t>Царскосельский период – время взлета таланта Иннокентия Федоровича Анненского. Созданы оригинальные трагедии на сюжеты античных мифов:</a:t>
            </a:r>
          </a:p>
          <a:p>
            <a:r>
              <a:rPr lang="ru-RU" sz="2400">
                <a:latin typeface="Monotype Corsiva" pitchFamily="66" charset="0"/>
              </a:rPr>
              <a:t>«Меланиппа-философ»</a:t>
            </a:r>
          </a:p>
          <a:p>
            <a:r>
              <a:rPr lang="ru-RU" sz="2400">
                <a:latin typeface="Monotype Corsiva" pitchFamily="66" charset="0"/>
              </a:rPr>
              <a:t>«Царь Иксион»</a:t>
            </a:r>
          </a:p>
          <a:p>
            <a:r>
              <a:rPr lang="ru-RU" sz="2400">
                <a:latin typeface="Monotype Corsiva" pitchFamily="66" charset="0"/>
              </a:rPr>
              <a:t>«Лаодамия»</a:t>
            </a:r>
          </a:p>
          <a:p>
            <a:r>
              <a:rPr lang="ru-RU" sz="2400">
                <a:latin typeface="Monotype Corsiva" pitchFamily="66" charset="0"/>
              </a:rPr>
              <a:t>В 1904 году выходит сборник «Тихие песни»,</a:t>
            </a:r>
          </a:p>
          <a:p>
            <a:r>
              <a:rPr lang="ru-RU" sz="2400">
                <a:latin typeface="Monotype Corsiva" pitchFamily="66" charset="0"/>
              </a:rPr>
              <a:t>где собрана некоторая часть его лирики,</a:t>
            </a:r>
          </a:p>
          <a:p>
            <a:r>
              <a:rPr lang="ru-RU" sz="2400">
                <a:latin typeface="Monotype Corsiva" pitchFamily="66" charset="0"/>
              </a:rPr>
              <a:t>переводы из французской, </a:t>
            </a:r>
          </a:p>
          <a:p>
            <a:r>
              <a:rPr lang="ru-RU" sz="2400">
                <a:latin typeface="Monotype Corsiva" pitchFamily="66" charset="0"/>
              </a:rPr>
              <a:t>немецкой и </a:t>
            </a:r>
          </a:p>
          <a:p>
            <a:r>
              <a:rPr lang="ru-RU" sz="2400">
                <a:latin typeface="Monotype Corsiva" pitchFamily="66" charset="0"/>
              </a:rPr>
              <a:t>греческой поэзии.</a:t>
            </a:r>
          </a:p>
        </p:txBody>
      </p:sp>
      <p:pic>
        <p:nvPicPr>
          <p:cNvPr id="22531" name="Picture 3" descr="C:\Users\User\Desktop\анненский\фамира кифаред эскиз костюм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86400" y="1988840"/>
            <a:ext cx="3657600" cy="4286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843</Words>
  <Application>Microsoft Office PowerPoint</Application>
  <PresentationFormat>Экран (4:3)</PresentationFormat>
  <Paragraphs>100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Monotype Corsiva</vt:lpstr>
      <vt:lpstr>Тема Office</vt:lpstr>
      <vt:lpstr>Иннокентий Федорович Анненский 1855-1909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dobraya</dc:creator>
  <cp:lastModifiedBy>re</cp:lastModifiedBy>
  <cp:revision>33</cp:revision>
  <dcterms:created xsi:type="dcterms:W3CDTF">2011-07-15T13:25:17Z</dcterms:created>
  <dcterms:modified xsi:type="dcterms:W3CDTF">2014-06-25T20:38:13Z</dcterms:modified>
</cp:coreProperties>
</file>