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a" ContentType="audio/x-ms-wma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  <p:sldMasterId id="2147483732" r:id="rId2"/>
  </p:sldMasterIdLst>
  <p:notesMasterIdLst>
    <p:notesMasterId r:id="rId53"/>
  </p:notesMasterIdLst>
  <p:sldIdLst>
    <p:sldId id="256" r:id="rId3"/>
    <p:sldId id="266" r:id="rId4"/>
    <p:sldId id="257" r:id="rId5"/>
    <p:sldId id="258" r:id="rId6"/>
    <p:sldId id="259" r:id="rId7"/>
    <p:sldId id="304" r:id="rId8"/>
    <p:sldId id="269" r:id="rId9"/>
    <p:sldId id="270" r:id="rId10"/>
    <p:sldId id="271" r:id="rId11"/>
    <p:sldId id="312" r:id="rId12"/>
    <p:sldId id="272" r:id="rId13"/>
    <p:sldId id="293" r:id="rId14"/>
    <p:sldId id="313" r:id="rId15"/>
    <p:sldId id="292" r:id="rId16"/>
    <p:sldId id="314" r:id="rId17"/>
    <p:sldId id="295" r:id="rId18"/>
    <p:sldId id="298" r:id="rId19"/>
    <p:sldId id="315" r:id="rId20"/>
    <p:sldId id="268" r:id="rId21"/>
    <p:sldId id="316" r:id="rId22"/>
    <p:sldId id="299" r:id="rId23"/>
    <p:sldId id="297" r:id="rId24"/>
    <p:sldId id="296" r:id="rId25"/>
    <p:sldId id="273" r:id="rId26"/>
    <p:sldId id="277" r:id="rId27"/>
    <p:sldId id="319" r:id="rId28"/>
    <p:sldId id="275" r:id="rId29"/>
    <p:sldId id="276" r:id="rId30"/>
    <p:sldId id="260" r:id="rId31"/>
    <p:sldId id="320" r:id="rId32"/>
    <p:sldId id="294" r:id="rId33"/>
    <p:sldId id="263" r:id="rId34"/>
    <p:sldId id="262" r:id="rId35"/>
    <p:sldId id="321" r:id="rId36"/>
    <p:sldId id="278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286" r:id="rId45"/>
    <p:sldId id="287" r:id="rId46"/>
    <p:sldId id="288" r:id="rId47"/>
    <p:sldId id="289" r:id="rId48"/>
    <p:sldId id="290" r:id="rId49"/>
    <p:sldId id="291" r:id="rId50"/>
    <p:sldId id="264" r:id="rId51"/>
    <p:sldId id="265" r:id="rId5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-76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D42BC-92C2-4A5E-BDF9-9EA03C9E8DC6}" type="datetimeFigureOut">
              <a:rPr lang="ru-RU" smtClean="0"/>
              <a:t>28.05.2014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B61AEB-3BF7-46DE-8E5F-26EA78BF85D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B61AEB-3BF7-46DE-8E5F-26EA78BF85D5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746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9915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9621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208631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4188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5047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32103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52825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88504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80D42-0072-40D3-9FB4-36FF98CC6C78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28.05.2014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B47226-5C26-4C1B-B4DD-335423889FD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4128614"/>
      </p:ext>
    </p:extLst>
  </p:cSld>
  <p:clrMapOvr>
    <a:masterClrMapping/>
  </p:clrMapOvr>
  <p:transition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630C4-C6E5-4963-9E97-D3F46EF15A09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28.05.2014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AC2642-900F-49F5-9F66-23FA2948EEE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6827472"/>
      </p:ext>
    </p:extLst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31611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F5961-566B-4668-BDB2-7CE61E2C69C8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28.05.2014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C33B0-E149-4F43-AF1F-379F9AAF372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7534816"/>
      </p:ext>
    </p:extLst>
  </p:cSld>
  <p:clrMapOvr>
    <a:masterClrMapping/>
  </p:clrMapOvr>
  <p:transition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CEE82-7E2A-4DE0-8B98-D987038E01D1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28.05.2014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80930-6A49-4A44-85F9-56AB72C42F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4849195"/>
      </p:ext>
    </p:extLst>
  </p:cSld>
  <p:clrMapOvr>
    <a:masterClrMapping/>
  </p:clrMapOvr>
  <p:transition>
    <p:pull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D54C5-6531-4A4D-8D5D-A27F294FA136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28.05.2014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7BCE0C-C667-4FEA-A32E-1353B5AC73E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1369395"/>
      </p:ext>
    </p:extLst>
  </p:cSld>
  <p:clrMapOvr>
    <a:masterClrMapping/>
  </p:clrMapOvr>
  <p:transition>
    <p:pull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93951-EDD3-4C36-B21A-73793445D2BD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28.05.2014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1CBE8-595B-4EF9-9960-64CBE97575D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8488942"/>
      </p:ext>
    </p:extLst>
  </p:cSld>
  <p:clrMapOvr>
    <a:masterClrMapping/>
  </p:clrMapOvr>
  <p:transition>
    <p:pull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B18B7-7912-4DF8-A3A9-E9FB94FA322B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28.05.2014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FF661-4574-42D4-8D2E-885F7B54D25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6743870"/>
      </p:ext>
    </p:extLst>
  </p:cSld>
  <p:clrMapOvr>
    <a:masterClrMapping/>
  </p:clrMapOvr>
  <p:transition>
    <p:pull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10C4C-81DA-4B58-8973-744A8CE889B8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28.05.2014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6293A5-FFBB-4DD3-A0DE-C178D27D8AF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772454"/>
      </p:ext>
    </p:extLst>
  </p:cSld>
  <p:clrMapOvr>
    <a:masterClrMapping/>
  </p:clrMapOvr>
  <p:transition>
    <p:pull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8C5C8-8CF4-4DBB-83D2-8072FDCEF7FD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28.05.2014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57C52-A898-4F4C-B2FC-915632B9BDA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0690309"/>
      </p:ext>
    </p:extLst>
  </p:cSld>
  <p:clrMapOvr>
    <a:masterClrMapping/>
  </p:clrMapOvr>
  <p:transition>
    <p:pull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A66E2-E359-4EDF-A5BE-63431EED8928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28.05.2014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334029-D37D-440E-A9EC-02BA154D536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6680553"/>
      </p:ext>
    </p:extLst>
  </p:cSld>
  <p:clrMapOvr>
    <a:masterClrMapping/>
  </p:clrMapOvr>
  <p:transition>
    <p:pull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D3BDE-6E0E-413C-AF87-A64B4F194B3D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28.05.2014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4B4592-EE52-4C74-A1B1-6BC994341D8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1673304"/>
      </p:ext>
    </p:extLst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741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09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9293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1991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6307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9867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2491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E976E-741D-46A9-8EE1-633859AB2651}" type="datetimeFigureOut">
              <a:rPr lang="ru-RU" smtClean="0"/>
              <a:pPr/>
              <a:t>28.05.2014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2688F-B7FC-456B-A385-874D0DF4C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2443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B22BFE-E18E-4145-A8E8-FDB3F4053D6E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28.05.2014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B15932-EEC2-4870-9035-C74987FCA2F3}" type="slidenum">
              <a:rPr 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47557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pull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png"/><Relationship Id="rId17" Type="http://schemas.openxmlformats.org/officeDocument/2006/relationships/image" Target="../media/image22.png"/><Relationship Id="rId2" Type="http://schemas.openxmlformats.org/officeDocument/2006/relationships/slideLayout" Target="../slideLayouts/slideLayout24.xml"/><Relationship Id="rId16" Type="http://schemas.microsoft.com/office/2007/relationships/media" Target="../media/media3.wma"/><Relationship Id="rId1" Type="http://schemas.openxmlformats.org/officeDocument/2006/relationships/audio" Target="../media/media3.wma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520\646480\pril\&#1057;&#1085;&#1077;&#1078;&#1085;&#1072;&#1103;%20&#1082;&#1086;&#1088;&#1086;&#1083;&#1077;&#1074;&#1072;_0001.avi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26" Type="http://schemas.openxmlformats.org/officeDocument/2006/relationships/image" Target="../media/image51.png"/><Relationship Id="rId3" Type="http://schemas.openxmlformats.org/officeDocument/2006/relationships/image" Target="../media/image28.png"/><Relationship Id="rId21" Type="http://schemas.openxmlformats.org/officeDocument/2006/relationships/image" Target="../media/image46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5" Type="http://schemas.openxmlformats.org/officeDocument/2006/relationships/image" Target="../media/image50.pn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29" Type="http://schemas.openxmlformats.org/officeDocument/2006/relationships/image" Target="../media/image54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24" Type="http://schemas.openxmlformats.org/officeDocument/2006/relationships/image" Target="../media/image49.png"/><Relationship Id="rId32" Type="http://schemas.openxmlformats.org/officeDocument/2006/relationships/image" Target="../media/image57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23" Type="http://schemas.openxmlformats.org/officeDocument/2006/relationships/image" Target="../media/image48.png"/><Relationship Id="rId28" Type="http://schemas.openxmlformats.org/officeDocument/2006/relationships/image" Target="../media/image53.pn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31" Type="http://schemas.openxmlformats.org/officeDocument/2006/relationships/image" Target="../media/image56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Relationship Id="rId22" Type="http://schemas.openxmlformats.org/officeDocument/2006/relationships/image" Target="../media/image47.png"/><Relationship Id="rId27" Type="http://schemas.openxmlformats.org/officeDocument/2006/relationships/image" Target="../media/image52.png"/><Relationship Id="rId30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26" Type="http://schemas.openxmlformats.org/officeDocument/2006/relationships/image" Target="../media/image52.png"/><Relationship Id="rId3" Type="http://schemas.openxmlformats.org/officeDocument/2006/relationships/image" Target="../media/image28.png"/><Relationship Id="rId21" Type="http://schemas.openxmlformats.org/officeDocument/2006/relationships/image" Target="../media/image46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5" Type="http://schemas.openxmlformats.org/officeDocument/2006/relationships/image" Target="../media/image61.pn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1.png"/><Relationship Id="rId11" Type="http://schemas.openxmlformats.org/officeDocument/2006/relationships/image" Target="../media/image58.png"/><Relationship Id="rId24" Type="http://schemas.openxmlformats.org/officeDocument/2006/relationships/image" Target="../media/image60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23" Type="http://schemas.openxmlformats.org/officeDocument/2006/relationships/image" Target="../media/image51.pn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Relationship Id="rId22" Type="http://schemas.openxmlformats.org/officeDocument/2006/relationships/image" Target="../media/image59.png"/><Relationship Id="rId27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42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12" Type="http://schemas.openxmlformats.org/officeDocument/2006/relationships/image" Target="../media/image6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4.png"/><Relationship Id="rId11" Type="http://schemas.openxmlformats.org/officeDocument/2006/relationships/image" Target="../media/image67.png"/><Relationship Id="rId5" Type="http://schemas.openxmlformats.org/officeDocument/2006/relationships/image" Target="../media/image64.png"/><Relationship Id="rId10" Type="http://schemas.openxmlformats.org/officeDocument/2006/relationships/image" Target="../media/image66.png"/><Relationship Id="rId4" Type="http://schemas.openxmlformats.org/officeDocument/2006/relationships/image" Target="../media/image63.png"/><Relationship Id="rId9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4.mp3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media" Target="../media/media5.WAV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5.WAV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Relationship Id="rId9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520\646480\pril\&#1056;&#1086;&#1079;&#1086;&#1095;&#1082;&#1072;%20&#1080;&#1079;%20&#1089;&#1072;&#1083;&#1092;&#1077;&#1090;&#1082;&#1080;.wmv.mp4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media" Target="../media/media7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7.mp3"/><Relationship Id="rId4" Type="http://schemas.openxmlformats.org/officeDocument/2006/relationships/image" Target="../media/image9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media" Target="../media/media8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8.mp3"/><Relationship Id="rId4" Type="http://schemas.openxmlformats.org/officeDocument/2006/relationships/image" Target="../media/image9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 выручку к Каю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Макарова Татьяна Владимировна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5381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stranamam.ru/data/cache/2012aug/08/27/5276161_24480nothumb5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1419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56143" y="759937"/>
            <a:ext cx="403973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ahoma" panose="020B0604030504040204" pitchFamily="34" charset="0"/>
              </a:rPr>
              <a:t>Песенки «Ёлочка»</a:t>
            </a:r>
          </a:p>
          <a:p>
            <a:pPr algn="just"/>
            <a:endParaRPr lang="ru-RU" sz="2800" b="1" i="1" dirty="0">
              <a:latin typeface="Tahoma" panose="020B0604030504040204" pitchFamily="34" charset="0"/>
            </a:endParaRPr>
          </a:p>
          <a:p>
            <a:pPr algn="just"/>
            <a:r>
              <a:rPr lang="ru-RU" sz="2800" b="1" i="1" dirty="0" smtClean="0">
                <a:latin typeface="Tahoma" panose="020B0604030504040204" pitchFamily="34" charset="0"/>
              </a:rPr>
              <a:t>музыкальная </a:t>
            </a:r>
            <a:r>
              <a:rPr lang="ru-RU" sz="2800" b="1" i="1" dirty="0">
                <a:latin typeface="Tahoma" panose="020B0604030504040204" pitchFamily="34" charset="0"/>
              </a:rPr>
              <a:t>деятельность влияет на личный рост</a:t>
            </a:r>
            <a:r>
              <a:rPr lang="ru-RU" sz="2800" i="1" dirty="0">
                <a:latin typeface="Tahoma" panose="020B0604030504040204" pitchFamily="34" charset="0"/>
              </a:rPr>
              <a:t> через развитие:</a:t>
            </a:r>
          </a:p>
          <a:p>
            <a:pPr algn="just"/>
            <a:r>
              <a:rPr lang="ru-RU" sz="2800" i="1" dirty="0">
                <a:latin typeface="Tahoma" panose="020B0604030504040204" pitchFamily="34" charset="0"/>
              </a:rPr>
              <a:t>- речи</a:t>
            </a:r>
          </a:p>
          <a:p>
            <a:pPr algn="just"/>
            <a:r>
              <a:rPr lang="ru-RU" sz="2800" i="1" dirty="0">
                <a:latin typeface="Tahoma" panose="020B0604030504040204" pitchFamily="34" charset="0"/>
              </a:rPr>
              <a:t>- слуха</a:t>
            </a:r>
          </a:p>
          <a:p>
            <a:pPr algn="just"/>
            <a:r>
              <a:rPr lang="ru-RU" sz="2800" i="1" dirty="0">
                <a:latin typeface="Tahoma" panose="020B0604030504040204" pitchFamily="34" charset="0"/>
              </a:rPr>
              <a:t>- координации</a:t>
            </a:r>
          </a:p>
          <a:p>
            <a:pPr algn="just"/>
            <a:r>
              <a:rPr lang="ru-RU" sz="2800" i="1" dirty="0">
                <a:latin typeface="Tahoma" panose="020B0604030504040204" pitchFamily="34" charset="0"/>
              </a:rPr>
              <a:t>- концентрации</a:t>
            </a:r>
          </a:p>
          <a:p>
            <a:pPr algn="just"/>
            <a:r>
              <a:rPr lang="ru-RU" sz="2800" i="1" dirty="0">
                <a:latin typeface="Tahoma" panose="020B0604030504040204" pitchFamily="34" charset="0"/>
              </a:rPr>
              <a:t>- уверенности в себе</a:t>
            </a:r>
          </a:p>
          <a:p>
            <a:pPr algn="just"/>
            <a:r>
              <a:rPr lang="ru-RU" sz="2800" i="1" dirty="0">
                <a:latin typeface="Tahoma" panose="020B0604030504040204" pitchFamily="34" charset="0"/>
              </a:rPr>
              <a:t>- памяти</a:t>
            </a:r>
            <a:endParaRPr lang="ru-RU" sz="2800" b="0" i="1" dirty="0">
              <a:effectLst/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2382548"/>
      </p:ext>
    </p:extLst>
  </p:cSld>
  <p:clrMapOvr>
    <a:masterClrMapping/>
  </p:clrMapOvr>
  <p:transition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9" descr="7028_d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6" y="-171450"/>
            <a:ext cx="5903913" cy="691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blogentry-14-1197334868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8242">
            <a:off x="4194176" y="2857500"/>
            <a:ext cx="1084263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1321_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6124">
            <a:off x="6456363" y="3284538"/>
            <a:ext cx="1439862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18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1628775"/>
            <a:ext cx="95885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 descr="DSC02756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4" y="1412876"/>
            <a:ext cx="962025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 descr="ball_s"/>
          <p:cNvPicPr>
            <a:picLocks noChangeAspect="1" noChangeArrowheads="1"/>
          </p:cNvPicPr>
          <p:nvPr/>
        </p:nvPicPr>
        <p:blipFill>
          <a:blip r:embed="rId8" cstate="email">
            <a:lum bright="-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76" y="2852739"/>
            <a:ext cx="1096963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2" name="Picture 18" descr="DSC02756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3908">
            <a:off x="4656138" y="4581525"/>
            <a:ext cx="1263650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3" name="Picture 19" descr="18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6906">
            <a:off x="6383338" y="4581525"/>
            <a:ext cx="1376362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Picture 20" descr="blogentry-14-1197334868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0394">
            <a:off x="5808664" y="260351"/>
            <a:ext cx="712787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1" name="Rectangle 22"/>
          <p:cNvSpPr>
            <a:spLocks noChangeArrowheads="1"/>
          </p:cNvSpPr>
          <p:nvPr/>
        </p:nvSpPr>
        <p:spPr bwMode="auto">
          <a:xfrm>
            <a:off x="6311901" y="188913"/>
            <a:ext cx="331311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pic>
        <p:nvPicPr>
          <p:cNvPr id="6167" name="Picture 23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6" y="260350"/>
            <a:ext cx="93662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Picture 24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1" y="4005264"/>
            <a:ext cx="936625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Picture 25" descr="d3365a70f643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6" y="2781300"/>
            <a:ext cx="1223963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0" name="Picture 26" descr="d3365a70f643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9" y="836614"/>
            <a:ext cx="129698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1" name="Picture 27" descr="d3365a70f643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0" y="5445125"/>
            <a:ext cx="935038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79  Елк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6"/>
              </p:ext>
            </p:extLst>
          </p:nvPr>
        </p:nvPicPr>
        <p:blipFill>
          <a:blip r:embed="rId17" cstate="email"/>
          <a:stretch>
            <a:fillRect/>
          </a:stretch>
        </p:blipFill>
        <p:spPr>
          <a:xfrm>
            <a:off x="11187746" y="263525"/>
            <a:ext cx="429419" cy="4294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8192314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7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6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28 -0.17546 C 0.02865 -0.17546 0.08472 -0.10069 0.08472 -0.00879 C 0.08472 0.08311 0.02865 0.15787 -0.04028 0.15787 C -0.1092 0.15787 -0.16528 0.08311 -0.16528 -0.00879 C -0.16528 -0.10069 -0.1092 -0.17546 -0.04028 -0.17546 Z " pathEditMode="relative" rAng="0" ptsTypes="fffff">
                                      <p:cBhvr>
                                        <p:cTn id="66" dur="2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68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11713 C 0.08767 -0.11713 0.14375 -0.04236 0.14375 0.04954 C 0.14375 0.14144 0.08767 0.21621 0.01875 0.21621 C -0.05018 0.21621 -0.10625 0.14144 -0.10625 0.04954 C -0.10625 -0.04236 -0.05018 -0.11713 0.01875 -0.11713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71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75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79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367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724"/>
            <a:ext cx="5217459" cy="6881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9188" name="Group 3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53877053"/>
              </p:ext>
            </p:extLst>
          </p:nvPr>
        </p:nvGraphicFramePr>
        <p:xfrm>
          <a:off x="5486400" y="381000"/>
          <a:ext cx="6122894" cy="6107113"/>
        </p:xfrm>
        <a:graphic>
          <a:graphicData uri="http://schemas.openxmlformats.org/drawingml/2006/table">
            <a:tbl>
              <a:tblPr/>
              <a:tblGrid>
                <a:gridCol w="3469341"/>
                <a:gridCol w="2653553"/>
              </a:tblGrid>
              <a:tr h="82708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Перед нами елочка: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868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Шишечки, иголочки.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Кулачки, указательные пальчики выставлены.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Шарики, фонарики,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«Шарики» из пальцев вверх, вниз.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51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Зайчики и свечки,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«Ушки» из указательного и среднего пальцев; обе ладони сложены, пальцы сжаты.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528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Звезды, человечки.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Ладони сложены, пальцы расправлены; средний и указательный  пальцы стоят на столе.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06" name="WordArt 37"/>
          <p:cNvSpPr>
            <a:spLocks noChangeArrowheads="1" noChangeShapeType="1" noTextEdit="1"/>
          </p:cNvSpPr>
          <p:nvPr/>
        </p:nvSpPr>
        <p:spPr bwMode="auto">
          <a:xfrm>
            <a:off x="1766047" y="152400"/>
            <a:ext cx="1295400" cy="609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2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ЁЛОЧКА</a:t>
            </a:r>
          </a:p>
        </p:txBody>
      </p:sp>
    </p:spTree>
    <p:extLst>
      <p:ext uri="{BB962C8B-B14F-4D97-AF65-F5344CB8AC3E}">
        <p14:creationId xmlns="" xmlns:p14="http://schemas.microsoft.com/office/powerpoint/2010/main" val="2872739574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stranamam.ru/data/cache/2012aug/08/27/5276161_24480nothumb5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1419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46543" y="1443841"/>
            <a:ext cx="49495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err="1" smtClean="0">
                <a:latin typeface="tahoma" panose="020B0604030504040204" pitchFamily="34" charset="0"/>
              </a:rPr>
              <a:t>чистоговорки</a:t>
            </a:r>
            <a:endParaRPr lang="ru-RU" sz="2800" i="1" dirty="0" smtClean="0">
              <a:latin typeface="tahoma" panose="020B0604030504040204" pitchFamily="34" charset="0"/>
            </a:endParaRPr>
          </a:p>
          <a:p>
            <a:endParaRPr lang="ru-RU" sz="2800" i="1" dirty="0">
              <a:latin typeface="tahoma" panose="020B0604030504040204" pitchFamily="34" charset="0"/>
            </a:endParaRPr>
          </a:p>
          <a:p>
            <a:r>
              <a:rPr lang="ru-RU" sz="2800" i="1" dirty="0" smtClean="0">
                <a:latin typeface="tahoma" panose="020B0604030504040204" pitchFamily="34" charset="0"/>
              </a:rPr>
              <a:t>Тренировка </a:t>
            </a:r>
            <a:r>
              <a:rPr lang="ru-RU" sz="2800" i="1" dirty="0">
                <a:latin typeface="tahoma" panose="020B0604030504040204" pitchFamily="34" charset="0"/>
              </a:rPr>
              <a:t>дикции, то есть воспитание четкой, ясной, членораздельной речи, необходима каждому ребенку для успешного общения, обучения и для гармоничного развития.</a:t>
            </a:r>
            <a:endParaRPr lang="ru-RU" sz="2800" i="1" dirty="0"/>
          </a:p>
        </p:txBody>
      </p:sp>
    </p:spTree>
    <p:extLst>
      <p:ext uri="{BB962C8B-B14F-4D97-AF65-F5344CB8AC3E}">
        <p14:creationId xmlns="" xmlns:p14="http://schemas.microsoft.com/office/powerpoint/2010/main" val="1052806020"/>
      </p:ext>
    </p:extLst>
  </p:cSld>
  <p:clrMapOvr>
    <a:masterClrMapping/>
  </p:clrMapOvr>
  <p:transition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36659" y="1214788"/>
            <a:ext cx="540571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Ашу-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ашу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ашу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—</a:t>
            </a: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Нарядили ёлку нашу.</a:t>
            </a:r>
          </a:p>
          <a:p>
            <a:pPr algn="ctr">
              <a:spcAft>
                <a:spcPts val="0"/>
              </a:spcAft>
            </a:pPr>
            <a:r>
              <a:rPr lang="ru-RU" sz="28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Ишки-ишки-ишки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—</a:t>
            </a: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Вот золотые шишки.</a:t>
            </a:r>
          </a:p>
          <a:p>
            <a:pPr algn="ctr">
              <a:spcAft>
                <a:spcPts val="0"/>
              </a:spcAft>
            </a:pPr>
            <a:endParaRPr lang="ru-RU" sz="2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Ош-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ош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—</a:t>
            </a: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Шар большой хорош.</a:t>
            </a:r>
          </a:p>
          <a:p>
            <a:pPr algn="ctr">
              <a:spcAft>
                <a:spcPts val="0"/>
              </a:spcAft>
            </a:pPr>
            <a:endParaRPr lang="ru-RU" sz="2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Ша-ша-ша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—</a:t>
            </a: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Ёлка тоже хороша.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18564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10858253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stranamam.ru/data/cache/2012aug/08/27/5276161_24480nothumb5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1419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660107" y="346965"/>
            <a:ext cx="4899547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Слоговые таблицы</a:t>
            </a:r>
            <a:endParaRPr lang="ru-RU" sz="28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2800" i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8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работе </a:t>
            </a: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 слоговыми </a:t>
            </a:r>
            <a:r>
              <a:rPr lang="ru-RU" sz="28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таблицами </a:t>
            </a: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снимается </a:t>
            </a:r>
            <a:r>
              <a:rPr lang="ru-RU" sz="28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мышечное </a:t>
            </a: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психологическое напряжение, детям легче привыкнуть к новым звукам, свободнее ввести их в речь, развивается фонетический и фонематический слух, мелкая моторика, дыхание ребенка.</a:t>
            </a:r>
          </a:p>
        </p:txBody>
      </p:sp>
    </p:spTree>
    <p:extLst>
      <p:ext uri="{BB962C8B-B14F-4D97-AF65-F5344CB8AC3E}">
        <p14:creationId xmlns="" xmlns:p14="http://schemas.microsoft.com/office/powerpoint/2010/main" val="1123432789"/>
      </p:ext>
    </p:extLst>
  </p:cSld>
  <p:clrMapOvr>
    <a:masterClrMapping/>
  </p:clrMapOvr>
  <p:transition>
    <p:pull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00" y="-155575"/>
            <a:ext cx="12302067" cy="740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Скругленный прямоугольник 23"/>
          <p:cNvSpPr/>
          <p:nvPr/>
        </p:nvSpPr>
        <p:spPr>
          <a:xfrm>
            <a:off x="7727951" y="144464"/>
            <a:ext cx="3983567" cy="765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800" dirty="0" smtClean="0"/>
              <a:t>Зайцы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14817" y="-19050"/>
            <a:ext cx="2484968" cy="1817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Arial Black" pitchFamily="34" charset="0"/>
              </a:rPr>
              <a:t>за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470151" y="0"/>
            <a:ext cx="2425700" cy="1798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зы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906433" y="-19050"/>
            <a:ext cx="2533651" cy="1817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Arial Black" pitchFamily="34" charset="0"/>
              </a:rPr>
              <a:t>зэ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440085" y="0"/>
            <a:ext cx="2381249" cy="1798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зо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9821333" y="19050"/>
            <a:ext cx="2370667" cy="1779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зу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-14817" y="1804989"/>
            <a:ext cx="2484968" cy="1819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Arial Black" pitchFamily="34" charset="0"/>
              </a:rPr>
              <a:t>аз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482851" y="1798639"/>
            <a:ext cx="2423583" cy="180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ыз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06433" y="1798639"/>
            <a:ext cx="2533651" cy="1819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эз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463367" y="1798639"/>
            <a:ext cx="2381251" cy="180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оз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844617" y="1804989"/>
            <a:ext cx="2370667" cy="17795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Arial Black" pitchFamily="34" charset="0"/>
              </a:rPr>
              <a:t>уз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-14817" y="3556000"/>
            <a:ext cx="2484968" cy="1817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Arial Black" pitchFamily="34" charset="0"/>
              </a:rPr>
              <a:t>аза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2461684" y="3565525"/>
            <a:ext cx="2423583" cy="1798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err="1">
                <a:solidFill>
                  <a:srgbClr val="FFFF00"/>
                </a:solidFill>
                <a:latin typeface="Arial Black" pitchFamily="34" charset="0"/>
              </a:rPr>
              <a:t>ызы</a:t>
            </a:r>
            <a:endParaRPr lang="ru-RU" sz="40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895851" y="3527425"/>
            <a:ext cx="2588683" cy="1817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эзэ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484533" y="3546475"/>
            <a:ext cx="2381251" cy="1798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озо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9821334" y="3544889"/>
            <a:ext cx="2429933" cy="1819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Arial Black" pitchFamily="34" charset="0"/>
              </a:rPr>
              <a:t>узу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-14817" y="5324476"/>
            <a:ext cx="2501901" cy="1819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заз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470151" y="5324476"/>
            <a:ext cx="2480733" cy="180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err="1">
                <a:solidFill>
                  <a:srgbClr val="FFFF00"/>
                </a:solidFill>
                <a:latin typeface="Arial Black" pitchFamily="34" charset="0"/>
              </a:rPr>
              <a:t>зыз</a:t>
            </a:r>
            <a:endParaRPr lang="ru-RU" sz="40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895851" y="5324476"/>
            <a:ext cx="2607733" cy="1819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зэз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503585" y="5324476"/>
            <a:ext cx="2383367" cy="180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зоз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844618" y="5373689"/>
            <a:ext cx="2383367" cy="180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зуз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3115583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2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350" y="-31750"/>
            <a:ext cx="12666135" cy="705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9821334" y="50800"/>
            <a:ext cx="2520951" cy="1779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знэ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8252885" y="6000751"/>
            <a:ext cx="3983567" cy="7651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800" dirty="0" smtClean="0"/>
              <a:t>Заяц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18" y="4764"/>
            <a:ext cx="2484967" cy="18176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зна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470151" y="0"/>
            <a:ext cx="2425700" cy="1798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err="1">
                <a:solidFill>
                  <a:srgbClr val="FFFF00"/>
                </a:solidFill>
                <a:latin typeface="Arial Black" pitchFamily="34" charset="0"/>
              </a:rPr>
              <a:t>азна</a:t>
            </a:r>
            <a:endParaRPr lang="ru-RU" sz="40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906433" y="-19050"/>
            <a:ext cx="2533651" cy="1817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зну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440085" y="0"/>
            <a:ext cx="2381249" cy="1798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err="1">
                <a:solidFill>
                  <a:srgbClr val="FFFF00"/>
                </a:solidFill>
                <a:latin typeface="Arial Black" pitchFamily="34" charset="0"/>
              </a:rPr>
              <a:t>узну</a:t>
            </a:r>
            <a:endParaRPr lang="ru-RU" sz="40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0585" y="1822451"/>
            <a:ext cx="2484967" cy="1819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err="1">
                <a:solidFill>
                  <a:srgbClr val="FFFF00"/>
                </a:solidFill>
                <a:latin typeface="Arial Black" pitchFamily="34" charset="0"/>
              </a:rPr>
              <a:t>эзнэ</a:t>
            </a:r>
            <a:endParaRPr lang="ru-RU" sz="40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482851" y="1798639"/>
            <a:ext cx="2423583" cy="180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зно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06433" y="1798639"/>
            <a:ext cx="2533651" cy="1819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err="1">
                <a:solidFill>
                  <a:srgbClr val="FFFF00"/>
                </a:solidFill>
                <a:latin typeface="Arial Black" pitchFamily="34" charset="0"/>
              </a:rPr>
              <a:t>озно</a:t>
            </a:r>
            <a:endParaRPr lang="ru-RU" sz="40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440085" y="1798639"/>
            <a:ext cx="2381249" cy="180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зны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844617" y="1804989"/>
            <a:ext cx="2497667" cy="17795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err="1">
                <a:solidFill>
                  <a:srgbClr val="FFFF00"/>
                </a:solidFill>
                <a:latin typeface="Arial Black" pitchFamily="34" charset="0"/>
              </a:rPr>
              <a:t>ызны</a:t>
            </a:r>
            <a:endParaRPr lang="ru-RU" sz="36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-14817" y="3556000"/>
            <a:ext cx="2484968" cy="1817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Arial Black" pitchFamily="34" charset="0"/>
              </a:rPr>
              <a:t>зла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2482851" y="3565525"/>
            <a:ext cx="2423583" cy="1798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err="1">
                <a:solidFill>
                  <a:srgbClr val="FFFF00"/>
                </a:solidFill>
                <a:latin typeface="Arial Black" pitchFamily="34" charset="0"/>
              </a:rPr>
              <a:t>азла</a:t>
            </a:r>
            <a:endParaRPr lang="ru-RU" sz="40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895851" y="3527425"/>
            <a:ext cx="2588683" cy="1817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Arial Black" pitchFamily="34" charset="0"/>
              </a:rPr>
              <a:t>злу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484533" y="3546475"/>
            <a:ext cx="2381251" cy="1798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FF00"/>
                </a:solidFill>
                <a:latin typeface="Arial Black" pitchFamily="34" charset="0"/>
              </a:rPr>
              <a:t>узлу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844617" y="3544889"/>
            <a:ext cx="2497667" cy="17795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err="1">
                <a:solidFill>
                  <a:srgbClr val="FFFF00"/>
                </a:solidFill>
                <a:latin typeface="Arial Black" pitchFamily="34" charset="0"/>
              </a:rPr>
              <a:t>злэ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-14817" y="5324476"/>
            <a:ext cx="2501901" cy="1819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err="1">
                <a:solidFill>
                  <a:srgbClr val="FFFF00"/>
                </a:solidFill>
                <a:latin typeface="Arial Black" pitchFamily="34" charset="0"/>
              </a:rPr>
              <a:t>эзлэ</a:t>
            </a:r>
            <a:endParaRPr lang="ru-RU" sz="40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470151" y="5324476"/>
            <a:ext cx="2480733" cy="180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Arial Black" pitchFamily="34" charset="0"/>
              </a:rPr>
              <a:t>зло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4895851" y="5324476"/>
            <a:ext cx="2607733" cy="1819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err="1">
                <a:solidFill>
                  <a:srgbClr val="FFFF00"/>
                </a:solidFill>
                <a:latin typeface="Arial Black" pitchFamily="34" charset="0"/>
              </a:rPr>
              <a:t>озло</a:t>
            </a:r>
            <a:endParaRPr lang="ru-RU" sz="40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503585" y="5324476"/>
            <a:ext cx="2383367" cy="180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Arial Black" pitchFamily="34" charset="0"/>
              </a:rPr>
              <a:t>злы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9886951" y="5310189"/>
            <a:ext cx="2497667" cy="180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err="1">
                <a:solidFill>
                  <a:srgbClr val="FFFF00"/>
                </a:solidFill>
                <a:latin typeface="Arial Black" pitchFamily="34" charset="0"/>
              </a:rPr>
              <a:t>ызлы</a:t>
            </a:r>
            <a:endParaRPr lang="ru-RU" sz="36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811657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32" grpId="0" animBg="1"/>
      <p:bldP spid="33" grpId="0" animBg="1"/>
      <p:bldP spid="34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stranamam.ru/data/cache/2012aug/08/27/5276161_24480nothumb5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05960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82686" y="1384195"/>
            <a:ext cx="50087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Рифмушк</a:t>
            </a:r>
            <a:r>
              <a:rPr lang="ru-RU" sz="2800" i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</a:t>
            </a:r>
            <a:endParaRPr lang="ru-RU" sz="2800" i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28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8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Через </a:t>
            </a: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творческую направленность способствовать формированию всесторонне развитой творческой личности ребенка.</a:t>
            </a:r>
          </a:p>
        </p:txBody>
      </p:sp>
    </p:spTree>
    <p:extLst>
      <p:ext uri="{BB962C8B-B14F-4D97-AF65-F5344CB8AC3E}">
        <p14:creationId xmlns="" xmlns:p14="http://schemas.microsoft.com/office/powerpoint/2010/main" val="1977801919"/>
      </p:ext>
    </p:extLst>
  </p:cSld>
  <p:clrMapOvr>
    <a:masterClrMapping/>
  </p:clrMapOvr>
  <p:transition>
    <p:pull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0579" y="714356"/>
            <a:ext cx="2257411" cy="785818"/>
          </a:xfrm>
          <a:extLst/>
        </p:spPr>
        <p:txBody>
          <a:bodyPr>
            <a:noAutofit/>
          </a:bodyPr>
          <a:lstStyle/>
          <a:p>
            <a:pPr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ДЕЛА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3365" y="357166"/>
            <a:ext cx="10748681" cy="6357982"/>
          </a:xfrm>
          <a:extLst/>
        </p:spPr>
        <p:txBody>
          <a:bodyPr>
            <a:normAutofit fontScale="92500"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***</a:t>
            </a:r>
          </a:p>
          <a:p>
            <a:pPr>
              <a:buFont typeface="Arial" charset="0"/>
              <a:buNone/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Зима все в белое одела, зимой ребятам много… </a:t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*** </a:t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Скорей за шапку, за платок, бери коньки и… </a:t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>
              <a:buFont typeface="Arial" charset="0"/>
              <a:buNone/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*** </a:t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Вот на коньках бежит Сережа. </a:t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Бежит… Упал! И едет… </a:t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>
              <a:buFont typeface="Arial" charset="0"/>
              <a:buNone/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*** </a:t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А вот компания Егора, забрав салазки, лезет… </a:t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*** </a:t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Пошли салазки еле-еле, ну а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потом как… </a:t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*** </a:t>
            </a:r>
            <a:b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Упал Алеша маленький, торчат из снега… 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810512" y="1857364"/>
            <a:ext cx="3000364" cy="785818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НА КАТОК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882050" y="2857496"/>
            <a:ext cx="1785950" cy="785818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ЛЁЖА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239140" y="3714752"/>
            <a:ext cx="2143140" cy="785818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В ГОРУ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381852" y="4857760"/>
            <a:ext cx="3286148" cy="785818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ПОЛЕТЕЛИ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453323" y="6000768"/>
            <a:ext cx="3788418" cy="714380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ВАЛЕНКИ</a:t>
            </a:r>
          </a:p>
        </p:txBody>
      </p:sp>
    </p:spTree>
    <p:extLst>
      <p:ext uri="{BB962C8B-B14F-4D97-AF65-F5344CB8AC3E}">
        <p14:creationId xmlns="" xmlns:p14="http://schemas.microsoft.com/office/powerpoint/2010/main" val="1962474265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нежная королева_000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37460" y="234315"/>
            <a:ext cx="8641080" cy="64808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9335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5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stranamam.ru/data/cache/2012aug/08/27/5276161_24480nothumb5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2784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605516" y="109182"/>
            <a:ext cx="522709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 </a:t>
            </a: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Найди все буквы, которые спрятались на картинке.</a:t>
            </a:r>
            <a:endParaRPr lang="ru-RU" sz="2800" i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2800" i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8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Игры </a:t>
            </a: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буквами позволят дошкольнику запомнить образ (написание) печатных букв русского алфавита, научат на слух идентифицировать звуки в словах и подбирать слова на заданную букву. Игры по подготовке к освоению навыков чтения направлены на развитие внимания, памяти, мышления.</a:t>
            </a:r>
          </a:p>
          <a:p>
            <a:endParaRPr lang="ru-RU" sz="28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498069"/>
      </p:ext>
    </p:extLst>
  </p:cSld>
  <p:clrMapOvr>
    <a:masterClrMapping/>
  </p:clrMapOvr>
  <p:transition>
    <p:pull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08" y="2226637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d3365a70f64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53" y="1791405"/>
            <a:ext cx="414241" cy="35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d3365a70f64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13" y="2207611"/>
            <a:ext cx="180746" cy="155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d3365a70f64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2" y="2547083"/>
            <a:ext cx="402735" cy="345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421" y="768004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" y="3011069"/>
            <a:ext cx="560919" cy="481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d3365a70f64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149" y="1387425"/>
            <a:ext cx="434127" cy="37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d3365a70f643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20" y="1199520"/>
            <a:ext cx="426466" cy="36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694" y="3182247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921" y="4524188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d3365a70f643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83212" y="5938212"/>
            <a:ext cx="341835" cy="293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855186" y="4607650"/>
            <a:ext cx="361491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 descr="d3365a70f643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218" y="4657618"/>
            <a:ext cx="245064" cy="210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823" y="4557682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848" y="5549187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315" y="4566599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" descr="d3365a70f643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008" y="4494790"/>
            <a:ext cx="395741" cy="339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558" y="5920436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5" descr="d3365a70f643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689462" y="4631792"/>
            <a:ext cx="472263" cy="405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921" y="258112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" descr="d3365a70f643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432" y="773041"/>
            <a:ext cx="246164" cy="211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" descr="d3365a70f643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5879">
            <a:off x="5732125" y="1168352"/>
            <a:ext cx="492867" cy="42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698" y="1760060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" descr="d3365a70f643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764104" y="2633924"/>
            <a:ext cx="301563" cy="25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703" y="276292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" descr="d3365a70f643"/>
          <p:cNvPicPr>
            <a:picLocks noChangeAspect="1" noChangeArrowheads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118934" y="3122891"/>
            <a:ext cx="330781" cy="283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302" y="1476899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" descr="d3365a70f643"/>
          <p:cNvPicPr>
            <a:picLocks noChangeAspect="1" noChangeArrowheads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474" y="320448"/>
            <a:ext cx="381071" cy="32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5" descr="d3365a70f643"/>
          <p:cNvPicPr>
            <a:picLocks noChangeAspect="1" noChangeArrowheads="1"/>
          </p:cNvPicPr>
          <p:nvPr/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684" y="2913934"/>
            <a:ext cx="515053" cy="442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892" y="5749302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197" y="5207937"/>
            <a:ext cx="241369" cy="20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" descr="d3365a70f643"/>
          <p:cNvPicPr>
            <a:picLocks noChangeAspect="1" noChangeArrowheads="1"/>
          </p:cNvPicPr>
          <p:nvPr/>
        </p:nvPicPr>
        <p:blipFill>
          <a:blip r:embed="rId2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892" y="2923440"/>
            <a:ext cx="457116" cy="39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5" descr="d3365a70f643"/>
          <p:cNvPicPr>
            <a:picLocks noChangeAspect="1" noChangeArrowheads="1"/>
          </p:cNvPicPr>
          <p:nvPr/>
        </p:nvPicPr>
        <p:blipFill>
          <a:blip r:embed="rId2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892" y="2424456"/>
            <a:ext cx="488069" cy="418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" descr="d3365a70f643"/>
          <p:cNvPicPr>
            <a:picLocks noChangeAspect="1" noChangeArrowheads="1"/>
          </p:cNvPicPr>
          <p:nvPr/>
        </p:nvPicPr>
        <p:blipFill>
          <a:blip r:embed="rId2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307" y="6249683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" descr="d3365a70f643"/>
          <p:cNvPicPr>
            <a:picLocks noChangeAspect="1" noChangeArrowheads="1"/>
          </p:cNvPicPr>
          <p:nvPr/>
        </p:nvPicPr>
        <p:blipFill>
          <a:blip r:embed="rId2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629" y="5043745"/>
            <a:ext cx="521806" cy="447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5" descr="d3365a70f643"/>
          <p:cNvPicPr>
            <a:picLocks noChangeAspect="1" noChangeArrowheads="1"/>
          </p:cNvPicPr>
          <p:nvPr/>
        </p:nvPicPr>
        <p:blipFill>
          <a:blip r:embed="rId2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823" y="4479835"/>
            <a:ext cx="414241" cy="35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5" descr="d3365a70f643"/>
          <p:cNvPicPr>
            <a:picLocks noChangeAspect="1" noChangeArrowheads="1"/>
          </p:cNvPicPr>
          <p:nvPr/>
        </p:nvPicPr>
        <p:blipFill>
          <a:blip r:embed="rId2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000" y="4019135"/>
            <a:ext cx="361064" cy="309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976" y="5004060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705" y="1253855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090" y="359988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273" y="878688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29" y="1763166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013" y="3581716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" descr="d3365a70f643"/>
          <p:cNvPicPr>
            <a:picLocks noChangeAspect="1" noChangeArrowheads="1"/>
          </p:cNvPicPr>
          <p:nvPr/>
        </p:nvPicPr>
        <p:blipFill>
          <a:blip r:embed="rId2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1" y="166613"/>
            <a:ext cx="829584" cy="71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830" y="3954475"/>
            <a:ext cx="362614" cy="31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062" y="5047686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572" y="5558833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" descr="d3365a70f643"/>
          <p:cNvPicPr>
            <a:picLocks noChangeAspect="1" noChangeArrowheads="1"/>
          </p:cNvPicPr>
          <p:nvPr/>
        </p:nvPicPr>
        <p:blipFill>
          <a:blip r:embed="rId2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068913" y="2861465"/>
            <a:ext cx="274153" cy="23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990" y="2226637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146" y="4222611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335" y="3886408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470" y="3096785"/>
            <a:ext cx="361197" cy="31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582" y="3449929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334" y="3158323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5" descr="d3365a70f643"/>
          <p:cNvPicPr>
            <a:picLocks noChangeAspect="1" noChangeArrowheads="1"/>
          </p:cNvPicPr>
          <p:nvPr/>
        </p:nvPicPr>
        <p:blipFill>
          <a:blip r:embed="rId2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81" y="3080478"/>
            <a:ext cx="345599" cy="29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521" y="1720961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5" descr="d3365a70f643"/>
          <p:cNvPicPr>
            <a:picLocks noChangeAspect="1" noChangeArrowheads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776" y="328834"/>
            <a:ext cx="381964" cy="32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5" descr="d3365a70f643"/>
          <p:cNvPicPr>
            <a:picLocks noChangeAspect="1" noChangeArrowheads="1"/>
          </p:cNvPicPr>
          <p:nvPr/>
        </p:nvPicPr>
        <p:blipFill>
          <a:blip r:embed="rId2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780" y="5765050"/>
            <a:ext cx="445926" cy="3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5" descr="d3365a70f643"/>
          <p:cNvPicPr>
            <a:picLocks noChangeAspect="1" noChangeArrowheads="1"/>
          </p:cNvPicPr>
          <p:nvPr/>
        </p:nvPicPr>
        <p:blipFill>
          <a:blip r:embed="rId2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879" y="5316921"/>
            <a:ext cx="503733" cy="432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5" descr="d3365a70f643"/>
          <p:cNvPicPr>
            <a:picLocks noChangeAspect="1" noChangeArrowheads="1"/>
          </p:cNvPicPr>
          <p:nvPr/>
        </p:nvPicPr>
        <p:blipFill>
          <a:blip r:embed="rId3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5685" y="2424456"/>
            <a:ext cx="204038" cy="17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5685" y="4633135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0700" y="4297362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556" y="3871607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572" y="6249683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9226" y="5713449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9226" y="5134157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6793" y="4452506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572" y="2712549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0550" y="3134983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5" descr="d3365a70f643"/>
          <p:cNvPicPr>
            <a:picLocks noChangeAspect="1" noChangeArrowheads="1"/>
          </p:cNvPicPr>
          <p:nvPr/>
        </p:nvPicPr>
        <p:blipFill>
          <a:blip r:embed="rId3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461" y="2207611"/>
            <a:ext cx="395492" cy="339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5" descr="d3365a70f643"/>
          <p:cNvPicPr>
            <a:picLocks noChangeAspect="1" noChangeArrowheads="1"/>
          </p:cNvPicPr>
          <p:nvPr/>
        </p:nvPicPr>
        <p:blipFill>
          <a:blip r:embed="rId3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0016052" y="2207611"/>
            <a:ext cx="395492" cy="339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740" y="3483888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0550" y="3639032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3240231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17" y="671509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d3365a70f64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33" y="419053"/>
            <a:ext cx="414241" cy="35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d3365a70f64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676" y="1915204"/>
            <a:ext cx="180746" cy="155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d3365a70f64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1" y="3247260"/>
            <a:ext cx="402735" cy="345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963" y="774618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096" y="1994367"/>
            <a:ext cx="560919" cy="481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d3365a70f64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985" y="3108498"/>
            <a:ext cx="434127" cy="37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d3365a70f643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683" y="1247950"/>
            <a:ext cx="395398" cy="33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772" y="3667421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084" y="4322487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d3365a70f643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14322" y="5609899"/>
            <a:ext cx="341835" cy="293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892642" y="5903314"/>
            <a:ext cx="361491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 descr="d3365a70f643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175" y="4310705"/>
            <a:ext cx="245064" cy="210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322" y="4751421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830" y="6058458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272" y="6213602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" descr="d3365a70f643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803" y="3228681"/>
            <a:ext cx="706021" cy="606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372" y="230653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5" descr="d3365a70f643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5252732" y="1147233"/>
            <a:ext cx="472263" cy="405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839" y="3344932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" descr="d3365a70f643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609" y="3897422"/>
            <a:ext cx="246164" cy="211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" descr="d3365a70f643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5879">
            <a:off x="6069959" y="4501252"/>
            <a:ext cx="492867" cy="42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589" y="5361624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" descr="d3365a70f643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946966" y="5689648"/>
            <a:ext cx="301563" cy="25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619" y="3090424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" descr="d3365a70f643"/>
          <p:cNvPicPr>
            <a:picLocks noChangeAspect="1" noChangeArrowheads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547846" y="3197204"/>
            <a:ext cx="330781" cy="283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470" y="5903314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" descr="d3365a70f643"/>
          <p:cNvPicPr>
            <a:picLocks noChangeAspect="1" noChangeArrowheads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585" y="575891"/>
            <a:ext cx="381071" cy="32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5" descr="d3365a70f643"/>
          <p:cNvPicPr>
            <a:picLocks noChangeAspect="1" noChangeArrowheads="1"/>
          </p:cNvPicPr>
          <p:nvPr/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377" y="5140575"/>
            <a:ext cx="515053" cy="442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850" y="1252467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536" y="4521057"/>
            <a:ext cx="241369" cy="20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" descr="d3365a70f643"/>
          <p:cNvPicPr>
            <a:picLocks noChangeAspect="1" noChangeArrowheads="1"/>
          </p:cNvPicPr>
          <p:nvPr/>
        </p:nvPicPr>
        <p:blipFill>
          <a:blip r:embed="rId2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088" y="3524175"/>
            <a:ext cx="457116" cy="39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5" descr="d3365a70f643"/>
          <p:cNvPicPr>
            <a:picLocks noChangeAspect="1" noChangeArrowheads="1"/>
          </p:cNvPicPr>
          <p:nvPr/>
        </p:nvPicPr>
        <p:blipFill>
          <a:blip r:embed="rId2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760" y="2713972"/>
            <a:ext cx="488069" cy="418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513" y="1835430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8845" y="361221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7134" y="146273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5548" y="920893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6294" y="1760060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683" y="482098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891" y="2509847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645" y="3005389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374" y="1803035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272" y="3674690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" descr="d3365a70f643"/>
          <p:cNvPicPr>
            <a:picLocks noChangeAspect="1" noChangeArrowheads="1"/>
          </p:cNvPicPr>
          <p:nvPr/>
        </p:nvPicPr>
        <p:blipFill>
          <a:blip r:embed="rId2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09" y="1902676"/>
            <a:ext cx="253327" cy="217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910" y="3834697"/>
            <a:ext cx="362614" cy="31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634" y="4855492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634" y="5409915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" descr="d3365a70f643"/>
          <p:cNvPicPr>
            <a:picLocks noChangeAspect="1" noChangeArrowheads="1"/>
          </p:cNvPicPr>
          <p:nvPr/>
        </p:nvPicPr>
        <p:blipFill>
          <a:blip r:embed="rId2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70779" y="3382416"/>
            <a:ext cx="274153" cy="23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845" y="3252924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5" descr="d3365a70f643"/>
          <p:cNvPicPr>
            <a:picLocks noChangeAspect="1" noChangeArrowheads="1"/>
          </p:cNvPicPr>
          <p:nvPr/>
        </p:nvPicPr>
        <p:blipFill>
          <a:blip r:embed="rId2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513" y="1808794"/>
            <a:ext cx="496655" cy="426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5" descr="d3365a70f643"/>
          <p:cNvPicPr>
            <a:picLocks noChangeAspect="1" noChangeArrowheads="1"/>
          </p:cNvPicPr>
          <p:nvPr/>
        </p:nvPicPr>
        <p:blipFill>
          <a:blip r:embed="rId2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412" y="2433751"/>
            <a:ext cx="656053" cy="563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979" y="5993619"/>
            <a:ext cx="361197" cy="31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90" y="456561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971" y="1680286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5" descr="d3365a70f643"/>
          <p:cNvPicPr>
            <a:picLocks noChangeAspect="1" noChangeArrowheads="1"/>
          </p:cNvPicPr>
          <p:nvPr/>
        </p:nvPicPr>
        <p:blipFill>
          <a:blip r:embed="rId2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270" y="1280569"/>
            <a:ext cx="345599" cy="29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5" descr="d3365a70f643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052" y="4005610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5" descr="d3365a70f643"/>
          <p:cNvPicPr>
            <a:picLocks noChangeAspect="1" noChangeArrowheads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966" y="3512926"/>
            <a:ext cx="381964" cy="32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7196">
            <a:off x="11420296" y="2265731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1982" y="3109816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5" descr="d3365a70f643"/>
          <p:cNvPicPr>
            <a:picLocks noChangeAspect="1" noChangeArrowheads="1"/>
          </p:cNvPicPr>
          <p:nvPr/>
        </p:nvPicPr>
        <p:blipFill>
          <a:blip r:embed="rId2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2204" y="817166"/>
            <a:ext cx="445926" cy="3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8130" y="1369998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895" y="1039629"/>
            <a:ext cx="361492" cy="31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00280868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257" y="221072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95" y="1110511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92" y="2181174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00" y="3141747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497" y="1114920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989" y="2181174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016" y="3083019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297" y="2181174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000" y="3345387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393" y="4223129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973" y="5125852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508" y="6014860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430" y="3762323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922" y="4533417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956" y="3779457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834" y="3336335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940" y="4361507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246" y="5153993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273" y="6026271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678" y="221072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528" y="982760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5879">
            <a:off x="6497864" y="1819561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200" y="2724811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662" y="1870886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396" y="1129275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380" y="1182459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914" y="258113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827" y="2104235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264" y="2921558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1110" y="4346274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234" y="3375884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218" y="3138213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02" y="3170845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1214" y="3862259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1214" y="4843705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694" y="5638492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5441" y="6237424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5" descr="d3365a70f64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8126" y="6032852"/>
            <a:ext cx="722984" cy="62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5" descr="d3365a70f64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228" y="1371601"/>
            <a:ext cx="148730" cy="12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" descr="d3365a70f64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801" y="624315"/>
            <a:ext cx="175106" cy="15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" descr="d3365a70f64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587" y="1439563"/>
            <a:ext cx="150005" cy="128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675" y="2230815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" descr="d3365a70f64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047" y="2621703"/>
            <a:ext cx="120123" cy="10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" descr="d3365a70f643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087" y="1532407"/>
            <a:ext cx="253327" cy="217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" descr="d3365a70f64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893" y="5361172"/>
            <a:ext cx="120124" cy="103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86" y="5638492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250" y="6155959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" descr="d3365a70f643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269227" y="5125852"/>
            <a:ext cx="274153" cy="23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" descr="d3365a70f64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134" y="4346273"/>
            <a:ext cx="120124" cy="103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5" descr="d3365a70f643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859357" y="4261844"/>
            <a:ext cx="166814" cy="14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5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641" y="4498673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5" descr="d3365a70f643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041" y="5361172"/>
            <a:ext cx="146520" cy="12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5" descr="d3365a70f643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641" y="6014860"/>
            <a:ext cx="164383" cy="14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5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028" y="6155959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5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0090986" y="2326337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5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7062" y="465292"/>
            <a:ext cx="240247" cy="206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5" descr="d3365a70f643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9624" y="1706956"/>
            <a:ext cx="381964" cy="32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01570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72011219"/>
              </p:ext>
            </p:extLst>
          </p:nvPr>
        </p:nvGraphicFramePr>
        <p:xfrm>
          <a:off x="3388658" y="894828"/>
          <a:ext cx="8543368" cy="1308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7921"/>
                <a:gridCol w="1067921"/>
                <a:gridCol w="1067921"/>
                <a:gridCol w="1067921"/>
                <a:gridCol w="1067921"/>
                <a:gridCol w="1067921"/>
                <a:gridCol w="1067921"/>
                <a:gridCol w="1067921"/>
              </a:tblGrid>
              <a:tr h="130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62" name="Picture 29" descr="7028_d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594" y="-34738"/>
            <a:ext cx="45466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1" name="Rectangle 22"/>
          <p:cNvSpPr>
            <a:spLocks noChangeArrowheads="1"/>
          </p:cNvSpPr>
          <p:nvPr/>
        </p:nvSpPr>
        <p:spPr bwMode="auto">
          <a:xfrm>
            <a:off x="6311901" y="188913"/>
            <a:ext cx="331311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1926108" y="4032995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и</a:t>
            </a:r>
            <a:endParaRPr lang="ru-RU" sz="4400" dirty="0"/>
          </a:p>
        </p:txBody>
      </p:sp>
      <p:sp>
        <p:nvSpPr>
          <p:cNvPr id="19" name="Блок-схема: узел 18"/>
          <p:cNvSpPr/>
          <p:nvPr/>
        </p:nvSpPr>
        <p:spPr>
          <a:xfrm>
            <a:off x="1363392" y="2150408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н</a:t>
            </a:r>
            <a:endParaRPr lang="ru-RU" sz="4400" dirty="0"/>
          </a:p>
        </p:txBody>
      </p:sp>
      <p:sp>
        <p:nvSpPr>
          <p:cNvPr id="20" name="Блок-схема: узел 19"/>
          <p:cNvSpPr/>
          <p:nvPr/>
        </p:nvSpPr>
        <p:spPr>
          <a:xfrm>
            <a:off x="2115671" y="2776818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е</a:t>
            </a:r>
            <a:endParaRPr lang="ru-RU" sz="4400" dirty="0"/>
          </a:p>
        </p:txBody>
      </p:sp>
      <p:sp>
        <p:nvSpPr>
          <p:cNvPr id="21" name="Блок-схема: узел 20"/>
          <p:cNvSpPr/>
          <p:nvPr/>
        </p:nvSpPr>
        <p:spPr>
          <a:xfrm>
            <a:off x="852945" y="3394262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ж</a:t>
            </a:r>
            <a:endParaRPr lang="ru-RU" sz="4400" dirty="0"/>
          </a:p>
        </p:txBody>
      </p:sp>
      <p:sp>
        <p:nvSpPr>
          <p:cNvPr id="23" name="Блок-схема: узел 22"/>
          <p:cNvSpPr/>
          <p:nvPr/>
        </p:nvSpPr>
        <p:spPr>
          <a:xfrm>
            <a:off x="2731908" y="4714312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н</a:t>
            </a:r>
            <a:endParaRPr lang="ru-RU" sz="4400" dirty="0"/>
          </a:p>
        </p:txBody>
      </p:sp>
      <p:sp>
        <p:nvSpPr>
          <p:cNvPr id="24" name="Блок-схема: узел 23"/>
          <p:cNvSpPr/>
          <p:nvPr/>
        </p:nvSpPr>
        <p:spPr>
          <a:xfrm>
            <a:off x="737810" y="4872317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к</a:t>
            </a:r>
            <a:endParaRPr lang="ru-RU" sz="4400" dirty="0"/>
          </a:p>
        </p:txBody>
      </p:sp>
      <p:sp>
        <p:nvSpPr>
          <p:cNvPr id="25" name="Блок-схема: узел 24"/>
          <p:cNvSpPr/>
          <p:nvPr/>
        </p:nvSpPr>
        <p:spPr>
          <a:xfrm>
            <a:off x="1905473" y="5579408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а</a:t>
            </a:r>
            <a:endParaRPr lang="ru-RU" sz="4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05578836"/>
              </p:ext>
            </p:extLst>
          </p:nvPr>
        </p:nvGraphicFramePr>
        <p:xfrm>
          <a:off x="3466256" y="2740138"/>
          <a:ext cx="8438872" cy="1308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4859"/>
                <a:gridCol w="1054859"/>
                <a:gridCol w="1054859"/>
                <a:gridCol w="1054859"/>
                <a:gridCol w="1054859"/>
                <a:gridCol w="1054859"/>
                <a:gridCol w="1054859"/>
                <a:gridCol w="1054859"/>
              </a:tblGrid>
              <a:tr h="130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Блок-схема: узел 21"/>
          <p:cNvSpPr/>
          <p:nvPr/>
        </p:nvSpPr>
        <p:spPr>
          <a:xfrm>
            <a:off x="1730567" y="1265145"/>
            <a:ext cx="752279" cy="672351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с</a:t>
            </a:r>
            <a:endParaRPr lang="ru-RU" sz="4400" dirty="0"/>
          </a:p>
        </p:txBody>
      </p:sp>
      <p:sp>
        <p:nvSpPr>
          <p:cNvPr id="7" name="Блок-схема: узел 6"/>
          <p:cNvSpPr/>
          <p:nvPr/>
        </p:nvSpPr>
        <p:spPr>
          <a:xfrm>
            <a:off x="-866230" y="188913"/>
            <a:ext cx="600636" cy="448235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-866230" y="816910"/>
            <a:ext cx="600636" cy="448235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узел 30"/>
          <p:cNvSpPr/>
          <p:nvPr/>
        </p:nvSpPr>
        <p:spPr>
          <a:xfrm>
            <a:off x="-866230" y="1489261"/>
            <a:ext cx="600636" cy="4482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узел 31"/>
          <p:cNvSpPr/>
          <p:nvPr/>
        </p:nvSpPr>
        <p:spPr>
          <a:xfrm>
            <a:off x="-884159" y="2161612"/>
            <a:ext cx="600636" cy="448235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узел 32"/>
          <p:cNvSpPr/>
          <p:nvPr/>
        </p:nvSpPr>
        <p:spPr>
          <a:xfrm>
            <a:off x="-866230" y="2855913"/>
            <a:ext cx="600636" cy="4482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узел 33"/>
          <p:cNvSpPr/>
          <p:nvPr/>
        </p:nvSpPr>
        <p:spPr>
          <a:xfrm>
            <a:off x="-866230" y="3528264"/>
            <a:ext cx="600636" cy="448235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узел 34"/>
          <p:cNvSpPr/>
          <p:nvPr/>
        </p:nvSpPr>
        <p:spPr>
          <a:xfrm>
            <a:off x="-866230" y="4237698"/>
            <a:ext cx="600636" cy="448235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узел 35"/>
          <p:cNvSpPr/>
          <p:nvPr/>
        </p:nvSpPr>
        <p:spPr>
          <a:xfrm>
            <a:off x="-866230" y="4988857"/>
            <a:ext cx="600636" cy="4482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539189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33333E-6 L 0.07317 -3.33333E-6 C 0.10586 -3.33333E-6 0.14635 -0.00324 0.14635 -0.00578 L 0.14635 -0.01157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-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44444E-6 L 0.13177 -4.44444E-6 C 0.19075 -4.44444E-6 0.26367 -0.04074 0.26367 -0.07338 L 0.26367 -0.14606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0.14518 2.96296E-6 C 0.21028 2.96296E-6 0.29049 -0.06459 0.29049 -0.11713 L 0.29049 -0.23403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18" y="-1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.24076 -4.44444E-6 C 0.34857 -4.44444E-6 0.48164 -0.08912 0.48164 -0.16111 L 0.48164 -0.32222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76" y="-1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48148E-6 L 0.23984 -1.48148E-6 C 0.34727 -1.48148E-6 0.47969 -0.11435 0.47969 -0.20717 L 0.47969 -0.41412 " pathEditMode="relative" rAng="0" ptsTypes="AA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84" y="-2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L 0.25104 2.96296E-6 C 0.36367 2.96296E-6 0.50247 -0.14005 0.50247 -0.25324 L 0.50247 -0.50695 " pathEditMode="relative" rAng="0" ptsTypes="AA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17" y="-2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0.378 -3.7037E-6 C 0.54727 -3.7037E-6 0.75599 -0.14652 0.75599 -0.26527 L 0.75599 -0.53055 " pathEditMode="relative" rAng="0" ptsTypes="AAAA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99" y="-2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44444E-6 L 0.37526 -4.44444E-6 C 0.54336 -4.44444E-6 0.75078 -0.17245 0.75078 -0.31203 L 0.75078 -0.62384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39" y="-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44444E-6 L 0.18606 -4.44444E-6 C 0.2694 -4.44444E-6 0.37213 0.12084 0.37213 0.21899 L 0.37213 0.43797 " pathEditMode="relative" rAng="0" ptsTypes="AAA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07" y="2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0.22942 -1.85185E-6 C 0.33255 -1.85185E-6 0.45924 0.09421 0.45924 0.17084 L 0.45924 0.34167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56" y="1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27539 1.48148E-6 C 0.39908 1.48148E-6 0.55117 0.06713 0.55117 0.12176 L 0.55117 0.24375 " pathEditMode="relative" rAng="0" ptsTypes="AAAA">
                                      <p:cBhvr>
                                        <p:cTn id="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52" y="1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0.31563 3.33333E-6 C 0.4573 3.33333E-6 0.63164 0.03912 0.63164 0.0706 L 0.63164 0.14213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89" y="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0.35768 -4.07407E-6 C 0.51823 -4.07407E-6 0.71575 0.00857 0.71575 0.01574 L 0.71575 0.03172 " pathEditMode="relative" rAng="0" ptsTypes="AAAA">
                                      <p:cBhvr>
                                        <p:cTn id="5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81" y="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40078 -2.22222E-6 C 0.58073 -2.22222E-6 0.80195 -0.02083 0.80195 -0.03773 L 0.80195 -0.07523 " pathEditMode="relative" rAng="0" ptsTypes="AAAA">
                                      <p:cBhvr>
                                        <p:cTn id="5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91" y="-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0.44596 -2.96296E-6 C 0.64609 -2.96296E-6 0.89231 -0.04699 0.89231 -0.08495 L 0.89231 -0.16967 " pathEditMode="relative" rAng="0" ptsTypes="AAAA">
                                      <p:cBhvr>
                                        <p:cTn id="6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09" y="-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0.49192 4.81481E-6 C 0.71276 4.81481E-6 0.98424 -0.07686 0.98424 -0.13936 L 0.98424 -0.27848 " pathEditMode="relative" rAng="0" ptsTypes="AAAA">
                                      <p:cBhvr>
                                        <p:cTn id="6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06" y="-1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2" grpId="0" animBg="1"/>
      <p:bldP spid="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388658" y="894828"/>
          <a:ext cx="8543368" cy="1308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7921"/>
                <a:gridCol w="1067921"/>
                <a:gridCol w="1067921"/>
                <a:gridCol w="1067921"/>
                <a:gridCol w="1067921"/>
                <a:gridCol w="1067921"/>
                <a:gridCol w="1067921"/>
                <a:gridCol w="1067921"/>
              </a:tblGrid>
              <a:tr h="130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62" name="Picture 29" descr="7028_d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594" y="-34738"/>
            <a:ext cx="45466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1" name="Rectangle 22"/>
          <p:cNvSpPr>
            <a:spLocks noChangeArrowheads="1"/>
          </p:cNvSpPr>
          <p:nvPr/>
        </p:nvSpPr>
        <p:spPr bwMode="auto">
          <a:xfrm>
            <a:off x="6311901" y="188913"/>
            <a:ext cx="3313113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1926108" y="4032995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о</a:t>
            </a:r>
            <a:endParaRPr lang="ru-RU" sz="4400" dirty="0"/>
          </a:p>
        </p:txBody>
      </p:sp>
      <p:sp>
        <p:nvSpPr>
          <p:cNvPr id="19" name="Блок-схема: узел 18"/>
          <p:cNvSpPr/>
          <p:nvPr/>
        </p:nvSpPr>
        <p:spPr>
          <a:xfrm>
            <a:off x="1363392" y="2150408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н</a:t>
            </a:r>
            <a:endParaRPr lang="ru-RU" sz="4400" dirty="0"/>
          </a:p>
        </p:txBody>
      </p:sp>
      <p:sp>
        <p:nvSpPr>
          <p:cNvPr id="20" name="Блок-схема: узел 19"/>
          <p:cNvSpPr/>
          <p:nvPr/>
        </p:nvSpPr>
        <p:spPr>
          <a:xfrm>
            <a:off x="2115671" y="2776818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е</a:t>
            </a:r>
            <a:endParaRPr lang="ru-RU" sz="4400" dirty="0"/>
          </a:p>
        </p:txBody>
      </p:sp>
      <p:sp>
        <p:nvSpPr>
          <p:cNvPr id="21" name="Блок-схема: узел 20"/>
          <p:cNvSpPr/>
          <p:nvPr/>
        </p:nvSpPr>
        <p:spPr>
          <a:xfrm>
            <a:off x="852945" y="3394262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г</a:t>
            </a:r>
            <a:endParaRPr lang="ru-RU" sz="4400" dirty="0"/>
          </a:p>
        </p:txBody>
      </p:sp>
      <p:sp>
        <p:nvSpPr>
          <p:cNvPr id="23" name="Блок-схема: узел 22"/>
          <p:cNvSpPr/>
          <p:nvPr/>
        </p:nvSpPr>
        <p:spPr>
          <a:xfrm>
            <a:off x="2731908" y="4714312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в</a:t>
            </a:r>
            <a:endParaRPr lang="ru-RU" sz="4400" dirty="0"/>
          </a:p>
        </p:txBody>
      </p:sp>
      <p:sp>
        <p:nvSpPr>
          <p:cNvPr id="24" name="Блок-схема: узел 23"/>
          <p:cNvSpPr/>
          <p:nvPr/>
        </p:nvSpPr>
        <p:spPr>
          <a:xfrm>
            <a:off x="737810" y="4872317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и</a:t>
            </a:r>
            <a:endParaRPr lang="ru-RU" sz="4400" dirty="0"/>
          </a:p>
        </p:txBody>
      </p:sp>
      <p:sp>
        <p:nvSpPr>
          <p:cNvPr id="25" name="Блок-схема: узел 24"/>
          <p:cNvSpPr/>
          <p:nvPr/>
        </p:nvSpPr>
        <p:spPr>
          <a:xfrm>
            <a:off x="1905473" y="5579408"/>
            <a:ext cx="734350" cy="681317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к</a:t>
            </a:r>
            <a:endParaRPr lang="ru-RU" sz="4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466256" y="2740138"/>
          <a:ext cx="8438872" cy="1308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4859"/>
                <a:gridCol w="1054859"/>
                <a:gridCol w="1054859"/>
                <a:gridCol w="1054859"/>
                <a:gridCol w="1054859"/>
                <a:gridCol w="1054859"/>
                <a:gridCol w="1054859"/>
                <a:gridCol w="1054859"/>
              </a:tblGrid>
              <a:tr h="130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Блок-схема: узел 21"/>
          <p:cNvSpPr/>
          <p:nvPr/>
        </p:nvSpPr>
        <p:spPr>
          <a:xfrm>
            <a:off x="1730567" y="1265145"/>
            <a:ext cx="752279" cy="672351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с</a:t>
            </a:r>
            <a:endParaRPr lang="ru-RU" sz="4400" dirty="0"/>
          </a:p>
        </p:txBody>
      </p:sp>
      <p:sp>
        <p:nvSpPr>
          <p:cNvPr id="7" name="Блок-схема: узел 6"/>
          <p:cNvSpPr/>
          <p:nvPr/>
        </p:nvSpPr>
        <p:spPr>
          <a:xfrm>
            <a:off x="-866230" y="188913"/>
            <a:ext cx="600636" cy="448235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-866230" y="816910"/>
            <a:ext cx="600636" cy="448235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узел 30"/>
          <p:cNvSpPr/>
          <p:nvPr/>
        </p:nvSpPr>
        <p:spPr>
          <a:xfrm>
            <a:off x="-866230" y="1489261"/>
            <a:ext cx="600636" cy="4482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узел 31"/>
          <p:cNvSpPr/>
          <p:nvPr/>
        </p:nvSpPr>
        <p:spPr>
          <a:xfrm>
            <a:off x="-884159" y="2161612"/>
            <a:ext cx="600636" cy="448235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узел 32"/>
          <p:cNvSpPr/>
          <p:nvPr/>
        </p:nvSpPr>
        <p:spPr>
          <a:xfrm>
            <a:off x="-866230" y="2855913"/>
            <a:ext cx="600636" cy="4482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узел 33"/>
          <p:cNvSpPr/>
          <p:nvPr/>
        </p:nvSpPr>
        <p:spPr>
          <a:xfrm>
            <a:off x="-866230" y="3528264"/>
            <a:ext cx="600636" cy="448235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узел 34"/>
          <p:cNvSpPr/>
          <p:nvPr/>
        </p:nvSpPr>
        <p:spPr>
          <a:xfrm>
            <a:off x="-866230" y="4237698"/>
            <a:ext cx="600636" cy="4482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узел 35"/>
          <p:cNvSpPr/>
          <p:nvPr/>
        </p:nvSpPr>
        <p:spPr>
          <a:xfrm>
            <a:off x="-866230" y="4988857"/>
            <a:ext cx="600636" cy="448235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7655520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33333E-6 L 0.07317 -3.33333E-6 C 0.10586 -3.33333E-6 0.14635 -0.00324 0.14635 -0.00578 L 0.14635 -0.01157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-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44444E-6 L 0.13177 -4.44444E-6 C 0.19075 -4.44444E-6 0.26367 -0.04074 0.26367 -0.07338 L 0.26367 -0.14606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0.14518 2.96296E-6 C 0.21028 2.96296E-6 0.29049 -0.06459 0.29049 -0.11713 L 0.29049 -0.23403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18" y="-1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.24076 -4.44444E-6 C 0.34857 -4.44444E-6 0.48164 -0.08912 0.48164 -0.16111 L 0.48164 -0.32222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76" y="-1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48148E-6 L 0.23984 -1.48148E-6 C 0.34727 -1.48148E-6 0.47969 -0.11435 0.47969 -0.20717 L 0.47969 -0.41412 " pathEditMode="relative" rAng="0" ptsTypes="AA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84" y="-2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L 0.25104 2.96296E-6 C 0.36367 2.96296E-6 0.50247 -0.14005 0.50247 -0.25324 L 0.50247 -0.50695 " pathEditMode="relative" rAng="0" ptsTypes="AA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17" y="-2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0.378 -3.7037E-6 C 0.54727 -3.7037E-6 0.75599 -0.14652 0.75599 -0.26527 L 0.75599 -0.53055 " pathEditMode="relative" rAng="0" ptsTypes="AAAA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99" y="-2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44444E-6 L 0.37526 -4.44444E-6 C 0.54336 -4.44444E-6 0.75078 -0.17245 0.75078 -0.31203 L 0.75078 -0.62384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39" y="-3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44444E-6 L 0.18606 -4.44444E-6 C 0.2694 -4.44444E-6 0.37213 0.12084 0.37213 0.21899 L 0.37213 0.43797 " pathEditMode="relative" rAng="0" ptsTypes="AAA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07" y="2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0.22942 -1.85185E-6 C 0.33255 -1.85185E-6 0.45924 0.09421 0.45924 0.17084 L 0.45924 0.34167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56" y="1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27539 1.48148E-6 C 0.39908 1.48148E-6 0.55117 0.06713 0.55117 0.12176 L 0.55117 0.24375 " pathEditMode="relative" rAng="0" ptsTypes="AAAA">
                                      <p:cBhvr>
                                        <p:cTn id="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52" y="1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0.31563 3.33333E-6 C 0.4573 3.33333E-6 0.63164 0.03912 0.63164 0.0706 L 0.63164 0.14213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89" y="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0.35768 -4.07407E-6 C 0.51823 -4.07407E-6 0.71575 0.00857 0.71575 0.01574 L 0.71575 0.03172 " pathEditMode="relative" rAng="0" ptsTypes="AAAA">
                                      <p:cBhvr>
                                        <p:cTn id="5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81" y="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40078 -2.22222E-6 C 0.58073 -2.22222E-6 0.80195 -0.02083 0.80195 -0.03773 L 0.80195 -0.07523 " pathEditMode="relative" rAng="0" ptsTypes="AAAA">
                                      <p:cBhvr>
                                        <p:cTn id="5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91" y="-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0.44596 -2.96296E-6 C 0.64609 -2.96296E-6 0.89231 -0.04699 0.89231 -0.08495 L 0.89231 -0.16967 " pathEditMode="relative" rAng="0" ptsTypes="AAAA">
                                      <p:cBhvr>
                                        <p:cTn id="6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09" y="-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0.49192 4.81481E-6 C 0.71276 4.81481E-6 0.98424 -0.07686 0.98424 -0.13936 L 0.98424 -0.27848 " pathEditMode="relative" rAng="0" ptsTypes="AAAA">
                                      <p:cBhvr>
                                        <p:cTn id="6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06" y="-1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2" grpId="0" animBg="1"/>
      <p:bldP spid="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stranamam.ru/data/cache/2012aug/08/27/5276161_24480nothumb5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4149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83188" y="1323833"/>
            <a:ext cx="43809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Игра в слова. </a:t>
            </a:r>
          </a:p>
          <a:p>
            <a:endParaRPr lang="ru-RU" sz="2800" i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28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8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</a:t>
            </a:r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произвольной памяти; внимания, </a:t>
            </a:r>
          </a:p>
          <a:p>
            <a:r>
              <a:rPr lang="ru-RU" sz="2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наблюдательности.</a:t>
            </a:r>
          </a:p>
        </p:txBody>
      </p:sp>
    </p:spTree>
    <p:extLst>
      <p:ext uri="{BB962C8B-B14F-4D97-AF65-F5344CB8AC3E}">
        <p14:creationId xmlns="" xmlns:p14="http://schemas.microsoft.com/office/powerpoint/2010/main" val="2382668741"/>
      </p:ext>
    </p:extLst>
  </p:cSld>
  <p:clrMapOvr>
    <a:masterClrMapping/>
  </p:clrMapOvr>
  <p:transition>
    <p:pull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.liveinternet.ru/images/attach/c/7/95/467/95467852_s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794" y="846035"/>
            <a:ext cx="5429250" cy="5429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38852" y="3560660"/>
            <a:ext cx="2951419" cy="29592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27406" y="200990"/>
            <a:ext cx="2901489" cy="2912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4362" y="4088621"/>
            <a:ext cx="2715445" cy="27154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77458" y="83284"/>
            <a:ext cx="2632349" cy="28958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2047" y="714356"/>
            <a:ext cx="2896995" cy="785818"/>
          </a:xfrm>
          <a:extLst/>
        </p:spPr>
        <p:txBody>
          <a:bodyPr>
            <a:noAutofit/>
          </a:bodyPr>
          <a:lstStyle/>
          <a:p>
            <a:pPr>
              <a:defRPr/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снегопад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882048" y="1857364"/>
            <a:ext cx="2896995" cy="785818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санки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882049" y="2857496"/>
            <a:ext cx="2896995" cy="785818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снеговик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882046" y="3714752"/>
            <a:ext cx="2896995" cy="785818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снежинка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770374" y="4857760"/>
            <a:ext cx="3077496" cy="785818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Снегурочка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3" name="AutoShape 4" descr="https://encrypted-tbn1.gstatic.com/images?q=tbn:ANd9GcTquxZ0psiL9mJXcckfrOjMfVkRc9c_PRQbzXdfZJRHpJF3f1LS"/>
          <p:cNvSpPr>
            <a:spLocks noChangeAspect="1" noChangeArrowheads="1"/>
          </p:cNvSpPr>
          <p:nvPr/>
        </p:nvSpPr>
        <p:spPr bwMode="auto">
          <a:xfrm>
            <a:off x="303059" y="-1149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6110324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.liveinternet.ru/images/attach/c/7/95/467/95467852_s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794" y="846035"/>
            <a:ext cx="5429250" cy="5429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38852" y="3560660"/>
            <a:ext cx="2951419" cy="29592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27406" y="200990"/>
            <a:ext cx="2901489" cy="29129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4362" y="4088621"/>
            <a:ext cx="2715445" cy="27154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77458" y="83284"/>
            <a:ext cx="2632349" cy="28958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2047" y="714356"/>
            <a:ext cx="2896995" cy="785818"/>
          </a:xfrm>
          <a:extLst/>
        </p:spPr>
        <p:txBody>
          <a:bodyPr>
            <a:noAutofit/>
          </a:bodyPr>
          <a:lstStyle/>
          <a:p>
            <a:pPr>
              <a:defRPr/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снегопад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882048" y="1857364"/>
            <a:ext cx="2896995" cy="785818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санки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882049" y="2857496"/>
            <a:ext cx="2896995" cy="785818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снеговик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882046" y="3714752"/>
            <a:ext cx="2896995" cy="785818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снежинка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770374" y="4857760"/>
            <a:ext cx="3077496" cy="785818"/>
          </a:xfrm>
          <a:prstGeom prst="rect">
            <a:avLst/>
          </a:prstGeom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Снегурочка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3" name="AutoShape 4" descr="https://encrypted-tbn1.gstatic.com/images?q=tbn:ANd9GcTquxZ0psiL9mJXcckfrOjMfVkRc9c_PRQbzXdfZJRHpJF3f1LS"/>
          <p:cNvSpPr>
            <a:spLocks noChangeAspect="1" noChangeArrowheads="1"/>
          </p:cNvSpPr>
          <p:nvPr/>
        </p:nvSpPr>
        <p:spPr bwMode="auto">
          <a:xfrm>
            <a:off x="303059" y="-1149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1410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059" y="846180"/>
            <a:ext cx="11170023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Снегурочка: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Вот спасибо! Вот порадовали! А теперь я хочу вам вручить карту, по которой вы без труда доберетесь до царства льда и снегов.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16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Звучит фонограмма ветра, Снегурочка «улетает» вместе с картой.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Педагог: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Ветерок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унёс нашу карту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Снегурочку в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Царство Снежной Королевы,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там где он пролетел остались снежинки и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мы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лёгкостью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найдём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дорогу к Каю.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мы не можем побежать за ветром, т. к.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дорога засыпана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снегом, а в некоторых местах –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покрыта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льдом. Как же нам двигаться по этому бездорожью?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Рассуждения детей.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Правильно ребята,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мы воспользуемся лыжами и коньками. А чтоб путь быстрее преодолеть мы с вами будем петь песню о Снегурочке! В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путь, друзья!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veter_0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9269506" y="183775"/>
            <a:ext cx="268941" cy="2689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5280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7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4776" y="1339640"/>
            <a:ext cx="113762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Педагог: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Ребята, посмотрите, это же Герда. Та девочка, о которой я вам только что рассказывала. Но что с ней случилось? Герда, почему ты плачешь?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Герда: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Как-то раз мы с Каем сидели и рассматривали книжку с картинками – зверями и птицами. И вдруг Кай вскрикнул и сказал, что что-то острое кольнуло его в глаз и сердце. После этого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Кайя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как будто подменили. Ни что ему не нравилось, он сталь драчуном и задирой. И вот однажды катаясь на санках, Кай привязал свои салазки к большим красивым саням, в которых сидела женщина, укутанная в белую меховую шубу. С тех пор никто не видел Кая.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5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232" y="627796"/>
            <a:ext cx="1081812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lnSpc>
                <a:spcPct val="150000"/>
              </a:lnSpc>
              <a:spcAft>
                <a:spcPts val="0"/>
              </a:spcAft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Дети и Герда отправляются за «Ветерком» который по ходу движения оставлял за собой «снежинки». Игра «Конькобежцы и лыжники». По сигналу: «конькобежцы» — будем кататься на коньках и произносить: «Жух, жух, жух» (дети имитируют, что едут на коньках, скользя ногами по полу, и произносят звукосочетание). По сигналу: «лыжники» — будем кататься на лыжах. произнося: «Ши-их, ши-их, ши-их» (дети имитируют, что едут на лыжах, и произносят звукосочетание). Дети переходят в другое помещение.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13556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olub1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752"/>
            <a:ext cx="12192000" cy="6920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d3365a70f64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2420939"/>
            <a:ext cx="1873250" cy="170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d3365a70f64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6" y="476250"/>
            <a:ext cx="1871663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d3365a70f64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1" y="4797425"/>
            <a:ext cx="1800225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d3365a70f64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260350"/>
            <a:ext cx="1800225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589" y="4868863"/>
            <a:ext cx="1798637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48118" y="878541"/>
            <a:ext cx="739588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Кружатся снежинки в воздухе морозном.</a:t>
            </a:r>
          </a:p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Падают на землю кружевные звезды.</a:t>
            </a:r>
          </a:p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Вот одна упала на мою ладошку.</a:t>
            </a:r>
          </a:p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Ой, не тай, снежинка, подожди немножко.</a:t>
            </a:r>
          </a:p>
          <a:p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487411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1 0.04325 L 0.33472 -0.23983 L 0.58681 0.04325 L 0.33472 0.32678 L 0.08281 0.04325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91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2 0.04325 C 0.08282 -0.10985 0.17761 -0.23474 0.29393 -0.23474 C 0.41094 -0.23474 0.50591 -0.10985 0.50591 0.04325 C 0.50573 0.19611 0.4106 0.32123 0.29428 0.32123 C 0.17761 0.32123 0.08282 0.19611 0.08282 0.04325 Z " pathEditMode="relative" rAng="16200000" ptsTypes="fffff">
                                      <p:cBhvr>
                                        <p:cTn id="9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1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73 -0.33449 C 0.20486 -0.33449 0.14566 -0.25857 0.14566 -0.16528 C 0.14566 -0.05579 0.21111 -0.01621 0.25069 0.00046 L 0.30278 0.01782 C 0.34219 0.03495 0.40781 0.07685 0.40781 0.20069 C 0.40781 0.28032 0.34861 0.3706 0.27673 0.3706 C 0.20486 0.3706 0.14566 0.28032 0.14566 0.20069 C 0.14566 0.07685 0.21128 0.03495 0.25069 0.01782 L 0.30278 0.00046 C 0.34219 -0.01621 0.40781 -0.05579 0.40781 -0.16528 C 0.40781 -0.25857 0.34861 -0.33449 0.27673 -0.33449 Z " pathEditMode="relative" rAng="5400000" ptsTypes="ffFffffFfff">
                                      <p:cBhvr>
                                        <p:cTn id="12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5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8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9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olub12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d3365a70f64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2420939"/>
            <a:ext cx="1873250" cy="170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d3365a70f64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6" y="476250"/>
            <a:ext cx="1871663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1" y="4797425"/>
            <a:ext cx="1800225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260350"/>
            <a:ext cx="1800225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d3365a70f64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589" y="4868863"/>
            <a:ext cx="1798637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6813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41695" y="628442"/>
            <a:ext cx="107817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входа во дворец Снежной королевы снежинки просят Герду и детей выполнить задания.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Упражнение «Сдуй снежинку» Дети делятся на пары, встают лицом друг к другу, вытянув вперед руки, на которых лежат «снежинки» (кусочки ваты): наклоняются, дуют товарищу на руку и произносят: «</a:t>
            </a:r>
            <a:r>
              <a:rPr lang="ru-RU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Сффф-сффф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». Если снежинка улетает, он опускает руку, и дует на руку партнера.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Снежинки пропускают Герду и детей во дворец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27644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85" fill="hold"/>
                                        <p:tgtEl>
                                          <p:spTgt spid="4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1 0.04325 L 0.33472 -0.23983 L 0.58681 0.04325 L 0.33472 0.32678 L 0.08281 0.04325 Z " pathEditMode="relative" rAng="0" ptsTypes="FFFFF">
                                      <p:cBhvr>
                                        <p:cTn id="8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91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2185"/>
                            </p:stCondLst>
                            <p:childTnLst>
                              <p:par>
                                <p:cTn id="10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2 0.04325 C 0.08282 -0.10985 0.17761 -0.23474 0.29393 -0.23474 C 0.41094 -0.23474 0.50591 -0.10985 0.50591 0.04325 C 0.50573 0.19611 0.4106 0.32123 0.29428 0.32123 C 0.17761 0.32123 0.08282 0.19611 0.08282 0.04325 Z " pathEditMode="relative" rAng="16200000" ptsTypes="fffff">
                                      <p:cBhvr>
                                        <p:cTn id="11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2185"/>
                            </p:stCondLst>
                            <p:childTnLst>
                              <p:par>
                                <p:cTn id="13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73 -0.33449 C 0.20486 -0.33449 0.14566 -0.25857 0.14566 -0.16528 C 0.14566 -0.05579 0.21111 -0.01621 0.25069 0.00046 L 0.30278 0.01782 C 0.34219 0.03495 0.40781 0.07685 0.40781 0.20069 C 0.40781 0.28032 0.34861 0.3706 0.27673 0.3706 C 0.20486 0.3706 0.14566 0.28032 0.14566 0.20069 C 0.14566 0.07685 0.21128 0.03495 0.25069 0.01782 L 0.30278 0.00046 C 0.34219 -0.01621 0.40781 -0.05579 0.40781 -0.16528 C 0.40781 -0.25857 0.34861 -0.33449 0.27673 -0.33449 Z " pathEditMode="relative" rAng="5400000" ptsTypes="ffFffffFfff">
                                      <p:cBhvr>
                                        <p:cTn id="14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62185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2685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4685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5685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7685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8685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70685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1685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3685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lanetaorigami.ru/wp-content/uploads/2011/05/roza-iz-salfetk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673" y="335"/>
            <a:ext cx="4919327" cy="36300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4424" y="3507939"/>
            <a:ext cx="1090108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Дети и Герда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встречаются с </a:t>
            </a: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Каем.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он ее не </a:t>
            </a: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узнает Герду.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u="sng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Снегуроча</a:t>
            </a:r>
            <a:r>
              <a:rPr lang="ru-RU" sz="28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хорошо, что вы пришли! Но,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Кай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 узнает Герду. Как вы думаете, что может вернуть память Каю?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Рассуждения детей. </a:t>
            </a:r>
            <a:endParaRPr lang="ru-RU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Правильно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мы должны показать Каю красные розы, как те, что росли у него дома и тогда память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 нему вернется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http://origami-blog.net/wp-content/uploads/2012/07/Bez-imeni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336"/>
            <a:ext cx="4674568" cy="36300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nakilon.moy.su/picbig/rose-nap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158434" y="516470"/>
            <a:ext cx="3630372" cy="25981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2795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4967" y="183193"/>
            <a:ext cx="1125940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Задание. «Роза»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(дети складывают розу из салфетки (индивидуальная работа).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Задачи: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формировать навыки сгибания складывания бумаги;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логическое мышление, фантазию, внимание, пространственные представления, исполнительские умения и творческие способности;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воспитывать эстетический вкус, любовь к природе, аккуратность, дисциплинированность, бережливость, бережное отношение и уважение к своему труду и труду других людей.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65269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озочка из салфетки.wmv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307592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4292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3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318" y="934533"/>
            <a:ext cx="8346139" cy="56480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8032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612" y="868363"/>
            <a:ext cx="8075892" cy="58103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9122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59933"/>
            <a:ext cx="7555940" cy="59625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433776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132" y="711480"/>
            <a:ext cx="7750372" cy="59134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9252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5178" y="194637"/>
            <a:ext cx="11322423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50000"/>
              </a:lnSpc>
            </a:pPr>
            <a:r>
              <a:rPr lang="ru-RU" sz="1600" b="1" dirty="0" err="1"/>
              <a:t>Компетентностное</a:t>
            </a:r>
            <a:r>
              <a:rPr lang="ru-RU" sz="1600" b="1" dirty="0"/>
              <a:t> задание. </a:t>
            </a:r>
            <a:r>
              <a:rPr lang="ru-RU" sz="1600" u="sng" dirty="0"/>
              <a:t>Цель: </a:t>
            </a:r>
            <a:r>
              <a:rPr lang="ru-RU" sz="1600" dirty="0"/>
              <a:t>формирование стремления помогать, сопереживать; создать условия для более качественной работы по формированию социального опыта обучающихся; разработка системы специальных методических приёмов, направленных на формирование социального опыта детей; стимулирование и активизация совместной деятельности; формирование социального опыта ребенка в повседневной жизни; развивать творческую инициативу, </a:t>
            </a:r>
            <a:r>
              <a:rPr lang="ru-RU" sz="1600" dirty="0" smtClean="0"/>
              <a:t>речь</a:t>
            </a:r>
            <a:endParaRPr lang="ru-RU" sz="1600" dirty="0"/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</a:t>
            </a:r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Дети, а вы не знаете, чьи это были сани?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Дети: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Сани Снежной Королевы.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Педагог: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 же нам делать? Как помочь Каю и Герде? </a:t>
            </a:r>
            <a:r>
              <a:rPr lang="ru-RU" i="1" dirty="0">
                <a:latin typeface="+mj-lt"/>
                <a:ea typeface="Times New Roman" panose="02020603050405020304" pitchFamily="18" charset="0"/>
              </a:rPr>
              <a:t>Дети рассуждают, предлагают свои варианты решения проблемы.</a:t>
            </a:r>
            <a:endParaRPr lang="ru-RU" dirty="0" smtClean="0">
              <a:effectLst/>
              <a:latin typeface="+mj-lt"/>
              <a:ea typeface="Times New Roman" panose="02020603050405020304" pitchFamily="18" charset="0"/>
            </a:endParaRPr>
          </a:p>
          <a:p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Педагог: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Итак, мы отправляемся вместе с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Гердой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поиски Кая. Цель нашего путешествия – спасти Кая, преодолев все трудности, которые встретятся нам на пути, в чем нам обязательно помогут приобретенные на занятиях знания.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31058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752" y="591858"/>
            <a:ext cx="7367681" cy="61718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85299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463" y="574766"/>
            <a:ext cx="7528936" cy="60770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092634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763" y="624447"/>
            <a:ext cx="7502847" cy="60990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621801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221" y="559267"/>
            <a:ext cx="7300389" cy="60118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224811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821" y="664601"/>
            <a:ext cx="7569860" cy="60051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165376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765" y="493246"/>
            <a:ext cx="7035987" cy="61585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408418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506" y="484281"/>
            <a:ext cx="6959447" cy="62123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408189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330" y="508933"/>
            <a:ext cx="7045104" cy="61697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0676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Роза из салфет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391" y="547033"/>
            <a:ext cx="7348219" cy="61675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6461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5859" y="876686"/>
            <a:ext cx="1115209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Кай: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Герда! Милая Герда! Где же это ты была так долго? Здравствуйте, ребята!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Звучит фонограмма («Танго Снежной Королевы» о том, что ни кто не поздравляет её с днем рождения), появляется Снежная Королева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Снежная королева: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Вот и ты покидаешь меня, дружок! Опять я остаюсь одна, а ведь сегодня мой день рождения.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Компетентностное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задание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Цель: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стремления помогать, сопереживать; создать условия для более качественной работы по формированию социального опыта обучающихся.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koroleva2_000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8957481" y="376268"/>
            <a:ext cx="500418" cy="5004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564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3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6258" y="1394680"/>
            <a:ext cx="113672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r>
              <a:rPr lang="ru-RU" i="1" dirty="0">
                <a:latin typeface="+mj-lt"/>
                <a:ea typeface="Times New Roman" panose="02020603050405020304" pitchFamily="18" charset="0"/>
              </a:rPr>
              <a:t>Звучит фонограмма, появляется Снегурочка.</a:t>
            </a:r>
            <a:endParaRPr lang="ru-RU" dirty="0" smtClean="0">
              <a:effectLst/>
              <a:latin typeface="+mj-lt"/>
              <a:ea typeface="Times New Roman" panose="02020603050405020304" pitchFamily="18" charset="0"/>
            </a:endParaRPr>
          </a:p>
          <a:p>
            <a:pPr indent="342900"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Педагог: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Дети, кто это к нам пришел? </a:t>
            </a:r>
            <a:r>
              <a:rPr lang="ru-RU" i="1" dirty="0">
                <a:latin typeface="+mj-lt"/>
                <a:ea typeface="Times New Roman" panose="02020603050405020304" pitchFamily="18" charset="0"/>
              </a:rPr>
              <a:t>Ответы детей</a:t>
            </a:r>
            <a:r>
              <a:rPr lang="ru-RU" sz="2800" i="1" dirty="0">
                <a:latin typeface="+mj-lt"/>
                <a:ea typeface="Times New Roman" panose="02020603050405020304" pitchFamily="18" charset="0"/>
              </a:rPr>
              <a:t>.</a:t>
            </a:r>
            <a:endParaRPr lang="ru-RU" sz="2800" dirty="0" smtClean="0">
              <a:effectLst/>
              <a:latin typeface="+mj-lt"/>
              <a:ea typeface="Times New Roman" panose="02020603050405020304" pitchFamily="18" charset="0"/>
            </a:endParaRPr>
          </a:p>
          <a:p>
            <a:pPr indent="342900"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Педагог: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Здравствуй, Снегурочка!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Снегурочка: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Здравствуйте!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Педагог: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Мы отправляемся на поиски Снежной королевы, пожалуйста, подскажи нам дорогу!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Снегурочка: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меня есть карта, по которой вы без труда доберетесь до царства Снежной Королевы, но лежит она в волшебном ларце. Чтоб ларец открылся нужно выполнить задание.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Педагог: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Мы с радостью выполним все задания, Снегурочка.</a:t>
            </a:r>
            <a:endParaRPr lang="ru-RU" sz="2800" dirty="0"/>
          </a:p>
        </p:txBody>
      </p:sp>
      <p:pic>
        <p:nvPicPr>
          <p:cNvPr id="3" name="Снежинк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8964704" y="300316"/>
            <a:ext cx="439271" cy="439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300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1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5812" y="1081894"/>
            <a:ext cx="11205882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Педагог: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Ребята, как вы думаете, может ли измениться Снежная Королева? Почему она была суровой?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Размышления детей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с вами согласна! Снежной Королеве не хватает друзей, ей очень грустно одной праздновать свой день рождения, поэтому она и сердилась на весь белый свет! Скажите, как мы можем исправить эту ситуацию?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Рассуждения детей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Мне кажется, что вы совершенно правы! Давайте все вместе поздравим Снежную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Королеву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днем рождения!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Все исполняю песню «День рожденья</a:t>
            </a: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окончанию песни дети высказывают свои </a:t>
            </a: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пожелания Снежной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Королеве.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4290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Педагог: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Вот и подошло наше путешествие в царство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Снежной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королевы к концу. Было оно настоящим испытанием для вас! И вы с ним, дети, прекрасно справились!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48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8803341" y="385481"/>
            <a:ext cx="309283" cy="3092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615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4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stranamam.ru/data/cache/2012aug/08/27/5276161_24480nothumb5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8690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41743" y="951006"/>
            <a:ext cx="524074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333333"/>
                </a:solidFill>
                <a:latin typeface="Arial" panose="020B0604020202020204" pitchFamily="34" charset="0"/>
              </a:rPr>
              <a:t>Загадки</a:t>
            </a:r>
          </a:p>
          <a:p>
            <a:endParaRPr lang="ru-RU" sz="2400" i="1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r>
              <a:rPr lang="ru-RU" sz="2400" i="1" dirty="0" smtClean="0">
                <a:solidFill>
                  <a:srgbClr val="333333"/>
                </a:solidFill>
                <a:latin typeface="Arial" panose="020B0604020202020204" pitchFamily="34" charset="0"/>
              </a:rPr>
              <a:t>Разгадывание </a:t>
            </a:r>
            <a:r>
              <a:rPr lang="ru-RU" sz="2400" i="1" dirty="0">
                <a:solidFill>
                  <a:srgbClr val="333333"/>
                </a:solidFill>
                <a:latin typeface="Arial" panose="020B0604020202020204" pitchFamily="34" charset="0"/>
              </a:rPr>
              <a:t>загадок развивает способность к анализу, обобщению, формирует умение самостоятельно делать выводы, умозаключения, умение четко выделить наиболее характерные, выразительные признаки предмета или явления, умение ярко и лаконично передавать образы предметов, развивает у детей "поэтический взгляд на действительность".</a:t>
            </a:r>
            <a:endParaRPr lang="ru-RU" sz="2400" i="1" dirty="0"/>
          </a:p>
        </p:txBody>
      </p:sp>
    </p:spTree>
    <p:extLst>
      <p:ext uri="{BB962C8B-B14F-4D97-AF65-F5344CB8AC3E}">
        <p14:creationId xmlns="" xmlns:p14="http://schemas.microsoft.com/office/powerpoint/2010/main" val="14440955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11 из 3989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0"/>
            <a:ext cx="5839186" cy="42168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Прямоугольник 14"/>
          <p:cNvSpPr/>
          <p:nvPr/>
        </p:nvSpPr>
        <p:spPr>
          <a:xfrm>
            <a:off x="7710668" y="2980306"/>
            <a:ext cx="282852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Arial" charset="0"/>
              </a:rPr>
              <a:t>ЗИМА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1991544" y="4365104"/>
            <a:ext cx="8390736" cy="1851988"/>
          </a:xfrm>
          <a:extLst/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ru-RU" dirty="0" smtClean="0">
                <a:latin typeface="Comic Sans MS" pitchFamily="66" charset="0"/>
              </a:rPr>
              <a:t>   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Крыша в шапке меховой,</a:t>
            </a:r>
            <a:b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Белый дым над головой.</a:t>
            </a:r>
            <a:b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Двор в снегу. Белы дома.</a:t>
            </a:r>
            <a:b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Ночью к нам пришла …</a:t>
            </a:r>
          </a:p>
        </p:txBody>
      </p:sp>
    </p:spTree>
    <p:extLst>
      <p:ext uri="{BB962C8B-B14F-4D97-AF65-F5344CB8AC3E}">
        <p14:creationId xmlns="" xmlns:p14="http://schemas.microsoft.com/office/powerpoint/2010/main" val="1610438034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choosy-beggars.com/wp-content/uploads/2009/11/frozen-ca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10057" y="4290424"/>
            <a:ext cx="3173249" cy="25675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412" name="Picture 4" descr="http://content.foto.mail.ru/mail/ognisko_super/kalenda/i-52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7871" y="-15948"/>
            <a:ext cx="4926757" cy="3571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7870" y="3789040"/>
            <a:ext cx="6770010" cy="3068960"/>
          </a:xfrm>
          <a:extLst/>
        </p:spPr>
        <p:txBody>
          <a:bodyPr>
            <a:normAutofit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ru-RU" b="1" dirty="0" smtClean="0">
                <a:latin typeface="Comic Sans MS" pitchFamily="66" charset="0"/>
              </a:rPr>
              <a:t>  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Не умеет он играть,</a:t>
            </a:r>
            <a:b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А заставит танцевать,</a:t>
            </a:r>
            <a:b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Нарумянит всех людей,</a:t>
            </a:r>
            <a:b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Кто же этот чародей?</a:t>
            </a:r>
            <a:b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/>
            </a:r>
            <a:br>
              <a:rPr lang="ru-RU" b="1" dirty="0" smtClean="0">
                <a:latin typeface="Comic Sans MS" pitchFamily="66" charset="0"/>
              </a:rPr>
            </a:br>
            <a:endParaRPr lang="ru-RU" b="1" dirty="0" smtClean="0">
              <a:latin typeface="Comic Sans MS" pitchFamily="66" charset="0"/>
            </a:endParaRPr>
          </a:p>
          <a:p>
            <a:pPr>
              <a:buFont typeface="Arial" charset="0"/>
              <a:buNone/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48027" y="2786512"/>
            <a:ext cx="403527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Arial" charset="0"/>
              </a:rPr>
              <a:t>МОРОЗ</a:t>
            </a:r>
          </a:p>
        </p:txBody>
      </p:sp>
    </p:spTree>
    <p:extLst>
      <p:ext uri="{BB962C8B-B14F-4D97-AF65-F5344CB8AC3E}">
        <p14:creationId xmlns="" xmlns:p14="http://schemas.microsoft.com/office/powerpoint/2010/main" val="2476201383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10800000" flipV="1">
            <a:off x="2892783" y="1176856"/>
            <a:ext cx="6373941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Arial" charset="0"/>
              </a:rPr>
              <a:t>НОВОГОДНЯЯ ЁЛКА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34394" y="2566218"/>
            <a:ext cx="8690720" cy="3548837"/>
          </a:xfrm>
          <a:extLst/>
        </p:spPr>
        <p:txBody>
          <a:bodyPr>
            <a:normAutofit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ru-RU" b="1" dirty="0" smtClean="0">
                <a:latin typeface="Comic Sans MS" pitchFamily="66" charset="0"/>
              </a:rPr>
              <a:t> 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Я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модница такая, что всем на удивленье!</a:t>
            </a:r>
            <a:b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Люблю я бусы, блёстки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– </a:t>
            </a:r>
          </a:p>
          <a:p>
            <a:pPr>
              <a:buFont typeface="Arial" charset="0"/>
              <a:buNone/>
              <a:defRPr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   Любые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украшенья.</a:t>
            </a:r>
            <a:b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Но на мою, поверьте, великую беду</a:t>
            </a:r>
            <a:b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Наряд мне одевают всего лишь раз в году.</a:t>
            </a:r>
            <a:r>
              <a:rPr lang="ru-RU" dirty="0">
                <a:latin typeface="Comic Sans MS" pitchFamily="66" charset="0"/>
              </a:rPr>
              <a:t/>
            </a:r>
            <a:br>
              <a:rPr lang="ru-RU" dirty="0">
                <a:latin typeface="Comic Sans MS" pitchFamily="66" charset="0"/>
              </a:rPr>
            </a:br>
            <a:endParaRPr lang="ru-RU" dirty="0"/>
          </a:p>
          <a:p>
            <a:pPr>
              <a:buFont typeface="Arial" charset="0"/>
              <a:buChar char="•"/>
              <a:defRPr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70179715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6DB8EB18-3657-4051-A897-2ED38832359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417</TotalTime>
  <Words>1394</Words>
  <Application>Microsoft Office PowerPoint</Application>
  <PresentationFormat>Произвольный</PresentationFormat>
  <Paragraphs>179</Paragraphs>
  <Slides>50</Slides>
  <Notes>1</Notes>
  <HiddenSlides>0</HiddenSlides>
  <MMClips>8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50</vt:i4>
      </vt:variant>
    </vt:vector>
  </HeadingPairs>
  <TitlesOfParts>
    <vt:vector size="52" baseType="lpstr">
      <vt:lpstr>След самолета</vt:lpstr>
      <vt:lpstr>Тема Office</vt:lpstr>
      <vt:lpstr>На выручку к Каю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ДЕЛА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снегопад</vt:lpstr>
      <vt:lpstr>снегопад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выручку к Каю</dc:title>
  <dc:creator>Алекс</dc:creator>
  <cp:lastModifiedBy>re</cp:lastModifiedBy>
  <cp:revision>55</cp:revision>
  <cp:lastPrinted>2014-01-25T20:45:40Z</cp:lastPrinted>
  <dcterms:created xsi:type="dcterms:W3CDTF">2014-01-15T16:30:51Z</dcterms:created>
  <dcterms:modified xsi:type="dcterms:W3CDTF">2014-05-27T22:59:11Z</dcterms:modified>
</cp:coreProperties>
</file>