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81" r:id="rId4"/>
    <p:sldId id="262" r:id="rId5"/>
    <p:sldId id="265" r:id="rId6"/>
    <p:sldId id="268" r:id="rId7"/>
    <p:sldId id="271" r:id="rId8"/>
    <p:sldId id="270" r:id="rId9"/>
    <p:sldId id="276" r:id="rId10"/>
    <p:sldId id="272" r:id="rId11"/>
    <p:sldId id="273" r:id="rId12"/>
    <p:sldId id="274" r:id="rId13"/>
    <p:sldId id="275" r:id="rId14"/>
    <p:sldId id="267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scatterChart>
        <c:scatterStyle val="smoothMarker"/>
        <c:ser>
          <c:idx val="0"/>
          <c:order val="0"/>
          <c:tx>
            <c:strRef>
              <c:f>Лист1!$A$25</c:f>
              <c:strCache>
                <c:ptCount val="1"/>
                <c:pt idx="0">
                  <c:v>у</c:v>
                </c:pt>
              </c:strCache>
            </c:strRef>
          </c:tx>
          <c:marker>
            <c:symbol val="none"/>
          </c:marker>
          <c:xVal>
            <c:numRef>
              <c:f>Лист1!$B$24:$J$24</c:f>
              <c:numCache>
                <c:formatCode>General</c:formatCode>
                <c:ptCount val="9"/>
                <c:pt idx="0">
                  <c:v>-4</c:v>
                </c:pt>
                <c:pt idx="1">
                  <c:v>-3</c:v>
                </c:pt>
                <c:pt idx="2">
                  <c:v>-2</c:v>
                </c:pt>
                <c:pt idx="3">
                  <c:v>-1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xVal>
          <c:yVal>
            <c:numRef>
              <c:f>Лист1!$B$25:$J$25</c:f>
              <c:numCache>
                <c:formatCode>General</c:formatCode>
                <c:ptCount val="9"/>
                <c:pt idx="0">
                  <c:v>-16</c:v>
                </c:pt>
                <c:pt idx="1">
                  <c:v>-9</c:v>
                </c:pt>
                <c:pt idx="2">
                  <c:v>-4</c:v>
                </c:pt>
                <c:pt idx="3">
                  <c:v>-1</c:v>
                </c:pt>
                <c:pt idx="4">
                  <c:v>0</c:v>
                </c:pt>
                <c:pt idx="5">
                  <c:v>-1</c:v>
                </c:pt>
                <c:pt idx="6">
                  <c:v>-4</c:v>
                </c:pt>
                <c:pt idx="7">
                  <c:v>-9</c:v>
                </c:pt>
                <c:pt idx="8">
                  <c:v>-16</c:v>
                </c:pt>
              </c:numCache>
            </c:numRef>
          </c:yVal>
          <c:smooth val="1"/>
        </c:ser>
        <c:dLbls/>
        <c:axId val="72109440"/>
        <c:axId val="72520832"/>
      </c:scatterChart>
      <c:valAx>
        <c:axId val="72109440"/>
        <c:scaling>
          <c:orientation val="minMax"/>
        </c:scaling>
        <c:axPos val="b"/>
        <c:numFmt formatCode="General" sourceLinked="1"/>
        <c:tickLblPos val="nextTo"/>
        <c:crossAx val="72520832"/>
        <c:crosses val="autoZero"/>
        <c:crossBetween val="midCat"/>
      </c:valAx>
      <c:valAx>
        <c:axId val="72520832"/>
        <c:scaling>
          <c:orientation val="minMax"/>
        </c:scaling>
        <c:axPos val="l"/>
        <c:majorGridlines/>
        <c:numFmt formatCode="General" sourceLinked="1"/>
        <c:tickLblPos val="nextTo"/>
        <c:crossAx val="72109440"/>
        <c:crosses val="autoZero"/>
        <c:crossBetween val="midCat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137811523164655E-2"/>
          <c:y val="0.16230766622411474"/>
          <c:w val="0.74400179176348935"/>
          <c:h val="0.69072963589935055"/>
        </c:manualLayout>
      </c:layout>
      <c:scatterChart>
        <c:scatterStyle val="smoothMarker"/>
        <c:ser>
          <c:idx val="0"/>
          <c:order val="0"/>
          <c:tx>
            <c:strRef>
              <c:f>Лист1!$A$2</c:f>
              <c:strCache>
                <c:ptCount val="1"/>
                <c:pt idx="0">
                  <c:v>у</c:v>
                </c:pt>
              </c:strCache>
            </c:strRef>
          </c:tx>
          <c:marker>
            <c:symbol val="none"/>
          </c:marker>
          <c:xVal>
            <c:numRef>
              <c:f>Лист1!$B$1:$J$1</c:f>
              <c:numCache>
                <c:formatCode>General</c:formatCode>
                <c:ptCount val="9"/>
                <c:pt idx="0">
                  <c:v>-4</c:v>
                </c:pt>
                <c:pt idx="1">
                  <c:v>-3</c:v>
                </c:pt>
                <c:pt idx="2">
                  <c:v>-2</c:v>
                </c:pt>
                <c:pt idx="3">
                  <c:v>-1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xVal>
          <c:yVal>
            <c:numRef>
              <c:f>Лист1!$B$2:$J$2</c:f>
              <c:numCache>
                <c:formatCode>General</c:formatCode>
                <c:ptCount val="9"/>
                <c:pt idx="0">
                  <c:v>8</c:v>
                </c:pt>
                <c:pt idx="1">
                  <c:v>4.5</c:v>
                </c:pt>
                <c:pt idx="2">
                  <c:v>2</c:v>
                </c:pt>
                <c:pt idx="3">
                  <c:v>0.5</c:v>
                </c:pt>
                <c:pt idx="4">
                  <c:v>0</c:v>
                </c:pt>
                <c:pt idx="5">
                  <c:v>0.5</c:v>
                </c:pt>
                <c:pt idx="6">
                  <c:v>2</c:v>
                </c:pt>
                <c:pt idx="7">
                  <c:v>4.5</c:v>
                </c:pt>
                <c:pt idx="8">
                  <c:v>8</c:v>
                </c:pt>
              </c:numCache>
            </c:numRef>
          </c:yVal>
          <c:smooth val="1"/>
        </c:ser>
        <c:dLbls/>
        <c:axId val="72523776"/>
        <c:axId val="72525312"/>
      </c:scatterChart>
      <c:valAx>
        <c:axId val="72523776"/>
        <c:scaling>
          <c:orientation val="minMax"/>
        </c:scaling>
        <c:axPos val="b"/>
        <c:numFmt formatCode="General" sourceLinked="1"/>
        <c:tickLblPos val="nextTo"/>
        <c:crossAx val="72525312"/>
        <c:crosses val="autoZero"/>
        <c:crossBetween val="midCat"/>
      </c:valAx>
      <c:valAx>
        <c:axId val="72525312"/>
        <c:scaling>
          <c:orientation val="minMax"/>
        </c:scaling>
        <c:axPos val="l"/>
        <c:majorGridlines/>
        <c:numFmt formatCode="General" sourceLinked="1"/>
        <c:tickLblPos val="nextTo"/>
        <c:crossAx val="72523776"/>
        <c:crosses val="autoZero"/>
        <c:crossBetween val="midCat"/>
      </c:valAx>
    </c:plotArea>
    <c:legend>
      <c:legendPos val="r"/>
    </c:legend>
    <c:plotVisOnly val="1"/>
    <c:dispBlanksAs val="gap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9B1B9-D657-4A40-B3B0-29CBF6E392B4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9AAA8-71A5-4D9D-98A5-B778CE49D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3148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9AAA8-71A5-4D9D-98A5-B778CE49DD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627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5F2D1D1-292F-439F-8152-955F2C7EDC90}" type="slidenum">
              <a:rPr lang="ru-RU" altLang="ru-RU" smtClean="0"/>
              <a:pPr eaLnBrk="1" hangingPunct="1"/>
              <a:t>7</a:t>
            </a:fld>
            <a:endParaRPr lang="ru-RU" altLang="ru-RU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B67B73C-7C91-4736-9A26-6B92E352C1E5}" type="slidenum">
              <a:rPr lang="ru-RU" altLang="ru-RU" smtClean="0"/>
              <a:pPr eaLnBrk="1" hangingPunct="1"/>
              <a:t>8</a:t>
            </a:fld>
            <a:endParaRPr lang="ru-RU" altLang="ru-RU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9AAA8-71A5-4D9D-98A5-B778CE49DDF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4378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email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email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email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email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email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email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16.06.2014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jpeg"/><Relationship Id="rId21" Type="http://schemas.openxmlformats.org/officeDocument/2006/relationships/image" Target="../media/image23.gif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1" Type="http://schemas.openxmlformats.org/officeDocument/2006/relationships/audio" Target="../media/media1.mp3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23" Type="http://schemas.openxmlformats.org/officeDocument/2006/relationships/image" Target="../media/image24.png"/><Relationship Id="rId10" Type="http://schemas.openxmlformats.org/officeDocument/2006/relationships/image" Target="../media/image12.jpeg"/><Relationship Id="rId19" Type="http://schemas.openxmlformats.org/officeDocument/2006/relationships/image" Target="../media/image21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alibri"/>
                <a:ea typeface="Calibri"/>
                <a:cs typeface="Times New Roman"/>
              </a:rPr>
              <a:t>Функция у= кх²ее свойства и </a:t>
            </a:r>
            <a:r>
              <a:rPr lang="ru-RU" b="1" dirty="0" smtClean="0">
                <a:latin typeface="Calibri"/>
                <a:ea typeface="Calibri"/>
                <a:cs typeface="Times New Roman"/>
              </a:rPr>
              <a:t>график</a:t>
            </a:r>
            <a:br>
              <a:rPr lang="ru-RU" b="1" dirty="0" smtClean="0">
                <a:latin typeface="Calibri"/>
                <a:ea typeface="Calibri"/>
                <a:cs typeface="Times New Roman"/>
              </a:rPr>
            </a:br>
            <a:r>
              <a:rPr lang="ru-RU" sz="3600" dirty="0" smtClean="0">
                <a:solidFill>
                  <a:srgbClr val="0070C0"/>
                </a:solidFill>
              </a:rPr>
              <a:t>Алгебра </a:t>
            </a:r>
            <a:r>
              <a:rPr lang="ru-RU" sz="3600" dirty="0">
                <a:solidFill>
                  <a:srgbClr val="0070C0"/>
                </a:solidFill>
              </a:rPr>
              <a:t>8 класс</a:t>
            </a:r>
            <a:r>
              <a:rPr lang="ru-RU" sz="4000" dirty="0">
                <a:solidFill>
                  <a:srgbClr val="0070C0"/>
                </a:solidFill>
              </a:rPr>
              <a:t/>
            </a:r>
            <a:br>
              <a:rPr lang="ru-RU" sz="4000" dirty="0">
                <a:solidFill>
                  <a:srgbClr val="0070C0"/>
                </a:solidFill>
              </a:rPr>
            </a:br>
            <a:r>
              <a:rPr lang="ru-RU" sz="4400" b="1" dirty="0" smtClean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3736622"/>
            <a:ext cx="4019507" cy="15240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Выполнила учитель математики МАОУ СОШ №10 Г. Краснокамска</a:t>
            </a:r>
          </a:p>
          <a:p>
            <a:r>
              <a:rPr lang="ru-RU" dirty="0" smtClean="0"/>
              <a:t>Пермского края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9804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5866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 =х²</a:t>
            </a:r>
            <a:endParaRPr lang="ru-RU" sz="24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788024" y="2204864"/>
            <a:ext cx="2944368" cy="442593"/>
          </a:xfrm>
        </p:spPr>
        <p:txBody>
          <a:bodyPr>
            <a:noAutofit/>
          </a:bodyPr>
          <a:lstStyle/>
          <a:p>
            <a:r>
              <a:rPr lang="ru-RU" sz="2400" dirty="0" smtClean="0"/>
              <a:t>У=-3х²</a:t>
            </a:r>
            <a:endParaRPr lang="ru-RU" sz="2400" dirty="0"/>
          </a:p>
        </p:txBody>
      </p:sp>
      <p:pic>
        <p:nvPicPr>
          <p:cNvPr id="2050" name="Picture 2" descr="C:\Users\Татьяна Александрова\Desktop\р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8019" y="2636912"/>
            <a:ext cx="2842762" cy="268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атьяна Александрова\Desktop\р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4047" y="2683190"/>
            <a:ext cx="2314835" cy="261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87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Проверь себя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5866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У=-0,5х²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58660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У=2х²</a:t>
            </a:r>
            <a:endParaRPr lang="ru-RU" sz="2400" dirty="0"/>
          </a:p>
        </p:txBody>
      </p:sp>
      <p:pic>
        <p:nvPicPr>
          <p:cNvPr id="3074" name="Picture 2" descr="C:\Users\Татьяна Александрова\Desktop\р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27610"/>
            <a:ext cx="2558123" cy="286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тьяна Александрова\Desktop\р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789" y="2852936"/>
            <a:ext cx="245580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7803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817582"/>
            <a:ext cx="7416824" cy="1202485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Calibri"/>
                <a:ea typeface="Calibri"/>
                <a:cs typeface="Times New Roman"/>
              </a:rPr>
              <a:t>Найти наименьшее и наибольшее значение функции у=2х²</a:t>
            </a:r>
            <a:r>
              <a:rPr lang="ru-RU" sz="28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800" dirty="0" smtClean="0">
                <a:latin typeface="Calibri"/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3" y="2122312"/>
            <a:ext cx="3237758" cy="820208"/>
          </a:xfrm>
        </p:spPr>
        <p:txBody>
          <a:bodyPr>
            <a:normAutofit fontScale="70000" lnSpcReduction="20000"/>
          </a:bodyPr>
          <a:lstStyle/>
          <a:p>
            <a:r>
              <a:rPr lang="ru-RU" sz="4000" b="0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а)на </a:t>
            </a:r>
            <a:r>
              <a:rPr lang="ru-RU" sz="4000" b="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отрезке  </a:t>
            </a:r>
            <a:r>
              <a:rPr lang="ru-RU" sz="4000" b="0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[ </a:t>
            </a:r>
            <a:r>
              <a:rPr lang="ru-RU" sz="4000" b="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0;2]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88024" y="2132856"/>
            <a:ext cx="3232400" cy="822960"/>
          </a:xfrm>
        </p:spPr>
        <p:txBody>
          <a:bodyPr>
            <a:normAutofit fontScale="70000" lnSpcReduction="20000"/>
          </a:bodyPr>
          <a:lstStyle/>
          <a:p>
            <a:r>
              <a:rPr lang="ru-RU" sz="4000" b="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б) на отрезке </a:t>
            </a:r>
            <a:r>
              <a:rPr lang="ru-RU" sz="4000" b="0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[-</a:t>
            </a:r>
            <a:r>
              <a:rPr lang="ru-RU" sz="4000" b="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2;-1]</a:t>
            </a:r>
            <a:endParaRPr lang="ru-RU" dirty="0"/>
          </a:p>
        </p:txBody>
      </p:sp>
      <p:pic>
        <p:nvPicPr>
          <p:cNvPr id="4098" name="Picture 2" descr="C:\Users\Татьяна Александрова\Desktop\р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24542"/>
            <a:ext cx="2034386" cy="266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Татьяна Александрова\Desktop\р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996952"/>
            <a:ext cx="2016223" cy="268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3071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Найти наименьшее и наибольшее значение функции у=2х²</a:t>
            </a:r>
            <a:r>
              <a:rPr lang="ru-RU" sz="28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4000" b="0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в)на отрезке </a:t>
            </a:r>
            <a:r>
              <a:rPr lang="ru-RU" sz="4000" b="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[-1;1,5]</a:t>
            </a:r>
            <a:r>
              <a:rPr lang="ru-RU" sz="3600" b="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600" b="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788024" y="2852936"/>
            <a:ext cx="3227832" cy="27797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Татьяна Александрова\Desktop\р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94813"/>
            <a:ext cx="2160240" cy="289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9950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Биография параболы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15616" y="1844824"/>
            <a:ext cx="3888184" cy="3816102"/>
          </a:xfrm>
        </p:spPr>
        <p:txBody>
          <a:bodyPr/>
          <a:lstStyle/>
          <a:p>
            <a:pPr lvl="1" algn="just"/>
            <a:r>
              <a:rPr lang="ru-RU" sz="2400" dirty="0"/>
              <a:t>	</a:t>
            </a:r>
            <a:r>
              <a:rPr lang="ru-RU" sz="2600" dirty="0" smtClean="0"/>
              <a:t>Год рождения –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2800" dirty="0" smtClean="0"/>
              <a:t>350 год до нашей эры</a:t>
            </a:r>
          </a:p>
          <a:p>
            <a:pPr algn="just" eaLnBrk="1" hangingPunct="1"/>
            <a:r>
              <a:rPr lang="ru-RU" sz="2800" dirty="0" smtClean="0"/>
              <a:t>Родители –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z="2800" dirty="0" smtClean="0"/>
              <a:t>	конус и плоскость</a:t>
            </a:r>
          </a:p>
          <a:p>
            <a:pPr algn="just" eaLnBrk="1" hangingPunct="1"/>
            <a:r>
              <a:rPr lang="ru-RU" sz="2800" dirty="0" smtClean="0"/>
              <a:t>Национальность -гречанка</a:t>
            </a:r>
          </a:p>
        </p:txBody>
      </p:sp>
      <p:pic>
        <p:nvPicPr>
          <p:cNvPr id="27653" name="Picture 5" descr="Безымянны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056" y="1844824"/>
            <a:ext cx="2836614" cy="38161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0457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Спасибо за урок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4" name="Picture 4" descr="C:\Users\Татьяна Александрова\Downloads\р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472608" cy="372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756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Девиз урока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Думаем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Мыслим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Помогаем друг другу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76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654" y="548680"/>
            <a:ext cx="7730778" cy="57951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552593"/>
            <a:ext cx="7128792" cy="5811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344" y="548680"/>
            <a:ext cx="7768797" cy="57951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344" y="548680"/>
            <a:ext cx="7760088" cy="57951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468" y="552594"/>
            <a:ext cx="7760981" cy="58115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344" y="561924"/>
            <a:ext cx="7786340" cy="58021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468" y="548680"/>
            <a:ext cx="7760088" cy="58465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654" y="421136"/>
            <a:ext cx="7757030" cy="59227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344" y="421135"/>
            <a:ext cx="7835527" cy="59741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344" y="421137"/>
            <a:ext cx="7835527" cy="59741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661" y="421135"/>
            <a:ext cx="7855210" cy="595176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662" y="369745"/>
            <a:ext cx="7868334" cy="602550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352" y="369745"/>
            <a:ext cx="7856644" cy="602550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660" y="368119"/>
            <a:ext cx="7855211" cy="606181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709" y="254138"/>
            <a:ext cx="7970287" cy="617579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709" y="225903"/>
            <a:ext cx="7957162" cy="62040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708" y="225902"/>
            <a:ext cx="7970287" cy="620403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708" y="225902"/>
            <a:ext cx="7964839" cy="620403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709" y="259047"/>
            <a:ext cx="7971020" cy="6136208"/>
          </a:xfrm>
          <a:prstGeom prst="rect">
            <a:avLst/>
          </a:prstGeom>
        </p:spPr>
      </p:pic>
      <p:pic>
        <p:nvPicPr>
          <p:cNvPr id="27" name="музы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2"/>
              </p:ext>
            </p:extLst>
          </p:nvPr>
        </p:nvPicPr>
        <p:blipFill>
          <a:blip r:embed="rId23" cstate="email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403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0"/>
                            </p:stCondLst>
                            <p:childTnLst>
                              <p:par>
                                <p:cTn id="4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0"/>
                            </p:stCondLst>
                            <p:childTnLst>
                              <p:par>
                                <p:cTn id="5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0"/>
                            </p:stCondLst>
                            <p:childTnLst>
                              <p:par>
                                <p:cTn id="6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0"/>
                            </p:stCondLst>
                            <p:childTnLst>
                              <p:par>
                                <p:cTn id="6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0"/>
                            </p:stCondLst>
                            <p:childTnLst>
                              <p:par>
                                <p:cTn id="7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0"/>
                            </p:stCondLst>
                            <p:childTnLst>
                              <p:par>
                                <p:cTn id="7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0"/>
                            </p:stCondLst>
                            <p:childTnLst>
                              <p:par>
                                <p:cTn id="8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0"/>
                            </p:stCondLst>
                            <p:childTnLst>
                              <p:par>
                                <p:cTn id="8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0"/>
                            </p:stCondLst>
                            <p:childTnLst>
                              <p:par>
                                <p:cTn id="9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752600"/>
          </a:xfrm>
        </p:spPr>
        <p:txBody>
          <a:bodyPr/>
          <a:lstStyle/>
          <a:p>
            <a:r>
              <a:rPr lang="ru-RU" altLang="ru-RU" dirty="0"/>
              <a:t>Что  просматривается  во  всех  рисунках?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3012" name="Picture 4" descr="35b4b2117bc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0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5" descr="43792695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752600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6" descr="628ec1f6fef520e803cc601abac558a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362200"/>
            <a:ext cx="22002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cup0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981325"/>
            <a:ext cx="333375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06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955234"/>
          </a:xfrm>
        </p:spPr>
        <p:txBody>
          <a:bodyPr/>
          <a:lstStyle/>
          <a:p>
            <a:r>
              <a:rPr lang="ru-RU" dirty="0"/>
              <a:t>Функция у=х²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4083703130"/>
              </p:ext>
            </p:extLst>
          </p:nvPr>
        </p:nvGraphicFramePr>
        <p:xfrm>
          <a:off x="1403648" y="2132856"/>
          <a:ext cx="2590800" cy="560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625"/>
                <a:gridCol w="361950"/>
                <a:gridCol w="433561"/>
                <a:gridCol w="466869"/>
                <a:gridCol w="450215"/>
                <a:gridCol w="44958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67944" y="1556792"/>
            <a:ext cx="3795896" cy="4167733"/>
          </a:xfrm>
        </p:spPr>
        <p:txBody>
          <a:bodyPr/>
          <a:lstStyle/>
          <a:p>
            <a:r>
              <a:rPr lang="ru-RU" dirty="0" smtClean="0"/>
              <a:t>Свойства :</a:t>
            </a:r>
            <a:endParaRPr lang="ru-RU" dirty="0"/>
          </a:p>
        </p:txBody>
      </p:sp>
      <p:pic>
        <p:nvPicPr>
          <p:cNvPr id="6" name="Picture 2" descr="C:\Users\Татьяна Александрова\Desktop\2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52936"/>
            <a:ext cx="252028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39952" y="2136339"/>
            <a:ext cx="35283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/>
              <a:t>Обл</a:t>
            </a:r>
            <a:r>
              <a:rPr lang="ru-RU" altLang="ru-RU" dirty="0"/>
              <a:t>.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опред</a:t>
            </a:r>
            <a:r>
              <a:rPr lang="ru-RU" altLang="ru-RU" dirty="0" smtClean="0"/>
              <a:t> </a:t>
            </a:r>
            <a:r>
              <a:rPr lang="en-US" altLang="ru-RU" dirty="0" smtClean="0"/>
              <a:t>D</a:t>
            </a:r>
            <a:r>
              <a:rPr lang="ru-RU" altLang="ru-RU" dirty="0" smtClean="0"/>
              <a:t>(</a:t>
            </a:r>
            <a:r>
              <a:rPr lang="en-US" altLang="ru-RU" dirty="0" smtClean="0"/>
              <a:t>f</a:t>
            </a:r>
            <a:r>
              <a:rPr lang="ru-RU" altLang="ru-RU" dirty="0" smtClean="0"/>
              <a:t>): </a:t>
            </a:r>
            <a:r>
              <a:rPr lang="ru-RU" altLang="ru-RU" dirty="0"/>
              <a:t>х € (- ∞:+∞)</a:t>
            </a:r>
            <a:endParaRPr lang="en-US" altLang="ru-RU" dirty="0"/>
          </a:p>
          <a:p>
            <a:r>
              <a:rPr lang="ru-RU" altLang="ru-RU" dirty="0" smtClean="0"/>
              <a:t>Обл. знач.</a:t>
            </a:r>
            <a:r>
              <a:rPr lang="en-US" altLang="ru-RU" dirty="0" smtClean="0"/>
              <a:t>E</a:t>
            </a:r>
            <a:r>
              <a:rPr lang="ru-RU" altLang="ru-RU" dirty="0"/>
              <a:t>(</a:t>
            </a:r>
            <a:r>
              <a:rPr lang="en-US" altLang="ru-RU" dirty="0"/>
              <a:t>f</a:t>
            </a:r>
            <a:r>
              <a:rPr lang="ru-RU" altLang="ru-RU" dirty="0"/>
              <a:t>): у € [0: +∞)</a:t>
            </a:r>
            <a:endParaRPr lang="en-US" altLang="ru-RU" dirty="0"/>
          </a:p>
          <a:p>
            <a:r>
              <a:rPr lang="en-US" altLang="ru-RU" dirty="0"/>
              <a:t>f</a:t>
            </a:r>
            <a:r>
              <a:rPr lang="ru-RU" altLang="ru-RU" dirty="0"/>
              <a:t>(х) =0 при х=0</a:t>
            </a:r>
            <a:endParaRPr lang="en-US" altLang="ru-RU" dirty="0"/>
          </a:p>
          <a:p>
            <a:r>
              <a:rPr lang="en-US" altLang="ru-RU" dirty="0"/>
              <a:t>f</a:t>
            </a:r>
            <a:r>
              <a:rPr lang="ru-RU" altLang="ru-RU" dirty="0"/>
              <a:t>(х) &gt;0 при х € ( - ∞;0</a:t>
            </a:r>
            <a:r>
              <a:rPr lang="en-US" altLang="ru-RU" dirty="0"/>
              <a:t>)</a:t>
            </a:r>
            <a:r>
              <a:rPr lang="ru-RU" altLang="ru-RU" dirty="0"/>
              <a:t> и </a:t>
            </a:r>
            <a:r>
              <a:rPr lang="en-US" altLang="ru-RU" dirty="0"/>
              <a:t>(</a:t>
            </a:r>
            <a:r>
              <a:rPr lang="ru-RU" altLang="ru-RU" dirty="0"/>
              <a:t>0; +∞ )</a:t>
            </a:r>
            <a:br>
              <a:rPr lang="ru-RU" altLang="ru-RU" dirty="0"/>
            </a:br>
            <a:r>
              <a:rPr lang="en-US" altLang="ru-RU" dirty="0"/>
              <a:t>f</a:t>
            </a:r>
            <a:r>
              <a:rPr lang="ru-RU" altLang="ru-RU" dirty="0"/>
              <a:t>(х) ↑ при х € [0; +∞ )</a:t>
            </a:r>
            <a:br>
              <a:rPr lang="ru-RU" altLang="ru-RU" dirty="0"/>
            </a:br>
            <a:r>
              <a:rPr lang="en-US" altLang="ru-RU" dirty="0"/>
              <a:t>f</a:t>
            </a:r>
            <a:r>
              <a:rPr lang="ru-RU" altLang="ru-RU" dirty="0"/>
              <a:t>(х) ↓ при х € ( - ∞;0]</a:t>
            </a:r>
            <a:br>
              <a:rPr lang="ru-RU" altLang="ru-RU" dirty="0"/>
            </a:br>
            <a:r>
              <a:rPr lang="en-US" altLang="ru-RU" dirty="0"/>
              <a:t>f</a:t>
            </a:r>
            <a:r>
              <a:rPr lang="ru-RU" altLang="ru-RU" dirty="0" smtClean="0"/>
              <a:t>(х)</a:t>
            </a:r>
            <a:r>
              <a:rPr lang="ru-RU" altLang="ru-RU" sz="1200" dirty="0" smtClean="0"/>
              <a:t>наиб</a:t>
            </a:r>
            <a:r>
              <a:rPr lang="ru-RU" altLang="ru-RU" dirty="0" smtClean="0"/>
              <a:t> </a:t>
            </a:r>
            <a:r>
              <a:rPr lang="ru-RU" altLang="ru-RU" dirty="0"/>
              <a:t>- нет</a:t>
            </a:r>
            <a:br>
              <a:rPr lang="ru-RU" altLang="ru-RU" dirty="0"/>
            </a:br>
            <a:r>
              <a:rPr lang="en-US" altLang="ru-RU" dirty="0"/>
              <a:t>f</a:t>
            </a:r>
            <a:r>
              <a:rPr lang="ru-RU" altLang="ru-RU" dirty="0" smtClean="0"/>
              <a:t>(х)</a:t>
            </a:r>
            <a:r>
              <a:rPr lang="ru-RU" altLang="ru-RU" sz="1200" dirty="0" err="1" smtClean="0"/>
              <a:t>наим</a:t>
            </a:r>
            <a:r>
              <a:rPr lang="ru-RU" altLang="ru-RU" dirty="0" smtClean="0"/>
              <a:t> </a:t>
            </a:r>
            <a:r>
              <a:rPr lang="ru-RU" altLang="ru-RU" dirty="0"/>
              <a:t>=0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73531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>
            <a:off x="973138" y="4203700"/>
            <a:ext cx="5803900" cy="12700"/>
          </a:xfrm>
          <a:custGeom>
            <a:avLst/>
            <a:gdLst>
              <a:gd name="T0" fmla="*/ 0 w 3656"/>
              <a:gd name="T1" fmla="*/ 0 h 8"/>
              <a:gd name="T2" fmla="*/ 5803900 w 3656"/>
              <a:gd name="T3" fmla="*/ 12700 h 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656" h="8">
                <a:moveTo>
                  <a:pt x="0" y="0"/>
                </a:moveTo>
                <a:lnTo>
                  <a:pt x="3656" y="8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2417763" y="1268413"/>
            <a:ext cx="2874962" cy="2922587"/>
          </a:xfrm>
          <a:custGeom>
            <a:avLst/>
            <a:gdLst>
              <a:gd name="T0" fmla="*/ 0 w 1811"/>
              <a:gd name="T1" fmla="*/ 28575 h 1841"/>
              <a:gd name="T2" fmla="*/ 727075 w 1811"/>
              <a:gd name="T3" fmla="*/ 2192337 h 1841"/>
              <a:gd name="T4" fmla="*/ 1466850 w 1811"/>
              <a:gd name="T5" fmla="*/ 2917825 h 1841"/>
              <a:gd name="T6" fmla="*/ 2163762 w 1811"/>
              <a:gd name="T7" fmla="*/ 2220912 h 1841"/>
              <a:gd name="T8" fmla="*/ 2874962 w 1811"/>
              <a:gd name="T9" fmla="*/ 0 h 18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" h="1841">
                <a:moveTo>
                  <a:pt x="0" y="18"/>
                </a:moveTo>
                <a:cubicBezTo>
                  <a:pt x="76" y="243"/>
                  <a:pt x="304" y="1078"/>
                  <a:pt x="458" y="1381"/>
                </a:cubicBezTo>
                <a:cubicBezTo>
                  <a:pt x="612" y="1684"/>
                  <a:pt x="773" y="1835"/>
                  <a:pt x="924" y="1838"/>
                </a:cubicBezTo>
                <a:cubicBezTo>
                  <a:pt x="1075" y="1841"/>
                  <a:pt x="1215" y="1705"/>
                  <a:pt x="1363" y="1399"/>
                </a:cubicBezTo>
                <a:cubicBezTo>
                  <a:pt x="1511" y="1093"/>
                  <a:pt x="1718" y="291"/>
                  <a:pt x="1811" y="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0836" name="Freeform 4"/>
          <p:cNvSpPr>
            <a:spLocks/>
          </p:cNvSpPr>
          <p:nvPr/>
        </p:nvSpPr>
        <p:spPr bwMode="auto">
          <a:xfrm>
            <a:off x="2417763" y="1268413"/>
            <a:ext cx="2874962" cy="2922587"/>
          </a:xfrm>
          <a:custGeom>
            <a:avLst/>
            <a:gdLst>
              <a:gd name="T0" fmla="*/ 0 w 1811"/>
              <a:gd name="T1" fmla="*/ 28575 h 1841"/>
              <a:gd name="T2" fmla="*/ 727075 w 1811"/>
              <a:gd name="T3" fmla="*/ 2192337 h 1841"/>
              <a:gd name="T4" fmla="*/ 1466850 w 1811"/>
              <a:gd name="T5" fmla="*/ 2917825 h 1841"/>
              <a:gd name="T6" fmla="*/ 2163762 w 1811"/>
              <a:gd name="T7" fmla="*/ 2220912 h 1841"/>
              <a:gd name="T8" fmla="*/ 2874962 w 1811"/>
              <a:gd name="T9" fmla="*/ 0 h 18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" h="1841">
                <a:moveTo>
                  <a:pt x="0" y="18"/>
                </a:moveTo>
                <a:cubicBezTo>
                  <a:pt x="76" y="243"/>
                  <a:pt x="304" y="1078"/>
                  <a:pt x="458" y="1381"/>
                </a:cubicBezTo>
                <a:cubicBezTo>
                  <a:pt x="612" y="1684"/>
                  <a:pt x="773" y="1835"/>
                  <a:pt x="924" y="1838"/>
                </a:cubicBezTo>
                <a:cubicBezTo>
                  <a:pt x="1075" y="1841"/>
                  <a:pt x="1215" y="1705"/>
                  <a:pt x="1363" y="1399"/>
                </a:cubicBezTo>
                <a:cubicBezTo>
                  <a:pt x="1511" y="1093"/>
                  <a:pt x="1718" y="291"/>
                  <a:pt x="1811" y="0"/>
                </a:cubicBezTo>
              </a:path>
            </a:pathLst>
          </a:custGeom>
          <a:noFill/>
          <a:ln w="28575" cmpd="sng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3" name="Freeform 5"/>
          <p:cNvSpPr>
            <a:spLocks/>
          </p:cNvSpPr>
          <p:nvPr/>
        </p:nvSpPr>
        <p:spPr bwMode="auto">
          <a:xfrm>
            <a:off x="2417763" y="1268413"/>
            <a:ext cx="2874962" cy="2922587"/>
          </a:xfrm>
          <a:custGeom>
            <a:avLst/>
            <a:gdLst>
              <a:gd name="T0" fmla="*/ 0 w 1811"/>
              <a:gd name="T1" fmla="*/ 28575 h 1841"/>
              <a:gd name="T2" fmla="*/ 727075 w 1811"/>
              <a:gd name="T3" fmla="*/ 2192337 h 1841"/>
              <a:gd name="T4" fmla="*/ 1466850 w 1811"/>
              <a:gd name="T5" fmla="*/ 2917825 h 1841"/>
              <a:gd name="T6" fmla="*/ 2163762 w 1811"/>
              <a:gd name="T7" fmla="*/ 2220912 h 1841"/>
              <a:gd name="T8" fmla="*/ 2874962 w 1811"/>
              <a:gd name="T9" fmla="*/ 0 h 18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" h="1841">
                <a:moveTo>
                  <a:pt x="0" y="18"/>
                </a:moveTo>
                <a:cubicBezTo>
                  <a:pt x="76" y="243"/>
                  <a:pt x="304" y="1078"/>
                  <a:pt x="458" y="1381"/>
                </a:cubicBezTo>
                <a:cubicBezTo>
                  <a:pt x="612" y="1684"/>
                  <a:pt x="773" y="1835"/>
                  <a:pt x="924" y="1838"/>
                </a:cubicBezTo>
                <a:cubicBezTo>
                  <a:pt x="1075" y="1841"/>
                  <a:pt x="1215" y="1705"/>
                  <a:pt x="1363" y="1399"/>
                </a:cubicBezTo>
                <a:cubicBezTo>
                  <a:pt x="1511" y="1093"/>
                  <a:pt x="1718" y="291"/>
                  <a:pt x="1811" y="0"/>
                </a:cubicBezTo>
              </a:path>
            </a:pathLst>
          </a:custGeom>
          <a:noFill/>
          <a:ln w="28575" cmpd="sng">
            <a:solidFill>
              <a:srgbClr val="BA12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3868738" y="1333500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800">
                <a:latin typeface="Arial" charset="0"/>
              </a:rPr>
              <a:t>у</a:t>
            </a:r>
          </a:p>
        </p:txBody>
      </p:sp>
      <p:sp>
        <p:nvSpPr>
          <p:cNvPr id="17415" name="Text Box 11"/>
          <p:cNvSpPr txBox="1">
            <a:spLocks noChangeArrowheads="1"/>
          </p:cNvSpPr>
          <p:nvPr/>
        </p:nvSpPr>
        <p:spPr bwMode="auto">
          <a:xfrm>
            <a:off x="6686550" y="4265613"/>
            <a:ext cx="29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800">
                <a:latin typeface="Arial" charset="0"/>
              </a:rPr>
              <a:t>х</a:t>
            </a:r>
          </a:p>
        </p:txBody>
      </p:sp>
      <p:sp>
        <p:nvSpPr>
          <p:cNvPr id="17416" name="Text Box 14"/>
          <p:cNvSpPr txBox="1">
            <a:spLocks noChangeArrowheads="1"/>
          </p:cNvSpPr>
          <p:nvPr/>
        </p:nvSpPr>
        <p:spPr bwMode="auto">
          <a:xfrm>
            <a:off x="3779838" y="385445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800">
                <a:latin typeface="Arial" charset="0"/>
              </a:rPr>
              <a:t>0</a:t>
            </a:r>
          </a:p>
        </p:txBody>
      </p:sp>
      <p:sp>
        <p:nvSpPr>
          <p:cNvPr id="17417" name="Line 20"/>
          <p:cNvSpPr>
            <a:spLocks noChangeShapeType="1"/>
          </p:cNvSpPr>
          <p:nvPr/>
        </p:nvSpPr>
        <p:spPr bwMode="auto">
          <a:xfrm>
            <a:off x="236538" y="2773363"/>
            <a:ext cx="8655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8" name="Line 21"/>
          <p:cNvSpPr>
            <a:spLocks noChangeShapeType="1"/>
          </p:cNvSpPr>
          <p:nvPr/>
        </p:nvSpPr>
        <p:spPr bwMode="auto">
          <a:xfrm>
            <a:off x="238125" y="2052638"/>
            <a:ext cx="8653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9" name="Line 22"/>
          <p:cNvSpPr>
            <a:spLocks noChangeShapeType="1"/>
          </p:cNvSpPr>
          <p:nvPr/>
        </p:nvSpPr>
        <p:spPr bwMode="auto">
          <a:xfrm>
            <a:off x="236538" y="4213225"/>
            <a:ext cx="8655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0" name="Line 23"/>
          <p:cNvSpPr>
            <a:spLocks noChangeShapeType="1"/>
          </p:cNvSpPr>
          <p:nvPr/>
        </p:nvSpPr>
        <p:spPr bwMode="auto">
          <a:xfrm>
            <a:off x="236538" y="4919663"/>
            <a:ext cx="8653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1" name="Line 24"/>
          <p:cNvSpPr>
            <a:spLocks noChangeShapeType="1"/>
          </p:cNvSpPr>
          <p:nvPr/>
        </p:nvSpPr>
        <p:spPr bwMode="auto">
          <a:xfrm>
            <a:off x="236538" y="5653088"/>
            <a:ext cx="8653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2" name="Line 36"/>
          <p:cNvSpPr>
            <a:spLocks noChangeShapeType="1"/>
          </p:cNvSpPr>
          <p:nvPr/>
        </p:nvSpPr>
        <p:spPr bwMode="auto">
          <a:xfrm flipH="1">
            <a:off x="755576" y="628651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3" name="Line 37"/>
          <p:cNvSpPr>
            <a:spLocks noChangeShapeType="1"/>
          </p:cNvSpPr>
          <p:nvPr/>
        </p:nvSpPr>
        <p:spPr bwMode="auto">
          <a:xfrm>
            <a:off x="238125" y="6381750"/>
            <a:ext cx="8651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4" name="Line 38"/>
          <p:cNvSpPr>
            <a:spLocks noChangeShapeType="1"/>
          </p:cNvSpPr>
          <p:nvPr/>
        </p:nvSpPr>
        <p:spPr bwMode="auto">
          <a:xfrm>
            <a:off x="206375" y="3495675"/>
            <a:ext cx="8658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5" name="Line 40"/>
          <p:cNvSpPr>
            <a:spLocks noChangeShapeType="1"/>
          </p:cNvSpPr>
          <p:nvPr/>
        </p:nvSpPr>
        <p:spPr bwMode="auto">
          <a:xfrm>
            <a:off x="206375" y="1333500"/>
            <a:ext cx="8683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6" name="Line 41"/>
          <p:cNvSpPr>
            <a:spLocks noChangeShapeType="1"/>
          </p:cNvSpPr>
          <p:nvPr/>
        </p:nvSpPr>
        <p:spPr bwMode="auto">
          <a:xfrm flipH="1" flipV="1">
            <a:off x="3851275" y="1412875"/>
            <a:ext cx="0" cy="4900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0877" name="Freeform 45"/>
          <p:cNvSpPr>
            <a:spLocks/>
          </p:cNvSpPr>
          <p:nvPr/>
        </p:nvSpPr>
        <p:spPr bwMode="auto">
          <a:xfrm>
            <a:off x="2411413" y="1268413"/>
            <a:ext cx="2874962" cy="2922587"/>
          </a:xfrm>
          <a:custGeom>
            <a:avLst/>
            <a:gdLst>
              <a:gd name="T0" fmla="*/ 0 w 1811"/>
              <a:gd name="T1" fmla="*/ 28575 h 1841"/>
              <a:gd name="T2" fmla="*/ 727075 w 1811"/>
              <a:gd name="T3" fmla="*/ 2192337 h 1841"/>
              <a:gd name="T4" fmla="*/ 1466850 w 1811"/>
              <a:gd name="T5" fmla="*/ 2917825 h 1841"/>
              <a:gd name="T6" fmla="*/ 2163762 w 1811"/>
              <a:gd name="T7" fmla="*/ 2220912 h 1841"/>
              <a:gd name="T8" fmla="*/ 2874962 w 1811"/>
              <a:gd name="T9" fmla="*/ 0 h 18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" h="1841">
                <a:moveTo>
                  <a:pt x="0" y="18"/>
                </a:moveTo>
                <a:cubicBezTo>
                  <a:pt x="76" y="243"/>
                  <a:pt x="304" y="1078"/>
                  <a:pt x="458" y="1381"/>
                </a:cubicBezTo>
                <a:cubicBezTo>
                  <a:pt x="612" y="1684"/>
                  <a:pt x="773" y="1835"/>
                  <a:pt x="924" y="1838"/>
                </a:cubicBezTo>
                <a:cubicBezTo>
                  <a:pt x="1075" y="1841"/>
                  <a:pt x="1215" y="1705"/>
                  <a:pt x="1363" y="1399"/>
                </a:cubicBezTo>
                <a:cubicBezTo>
                  <a:pt x="1511" y="1093"/>
                  <a:pt x="1718" y="291"/>
                  <a:pt x="1811" y="0"/>
                </a:cubicBezTo>
              </a:path>
            </a:pathLst>
          </a:custGeom>
          <a:noFill/>
          <a:ln w="28575" cmpd="sng">
            <a:solidFill>
              <a:srgbClr val="1631B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20889" name="Group 57"/>
          <p:cNvGrpSpPr>
            <a:grpSpLocks/>
          </p:cNvGrpSpPr>
          <p:nvPr/>
        </p:nvGrpSpPr>
        <p:grpSpPr bwMode="auto">
          <a:xfrm>
            <a:off x="5580063" y="1268413"/>
            <a:ext cx="1801812" cy="1152525"/>
            <a:chOff x="3515" y="754"/>
            <a:chExt cx="1135" cy="726"/>
          </a:xfrm>
        </p:grpSpPr>
        <p:sp>
          <p:nvSpPr>
            <p:cNvPr id="17464" name="Line 53"/>
            <p:cNvSpPr>
              <a:spLocks noChangeShapeType="1"/>
            </p:cNvSpPr>
            <p:nvPr/>
          </p:nvSpPr>
          <p:spPr bwMode="auto">
            <a:xfrm>
              <a:off x="3955" y="1117"/>
              <a:ext cx="5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7465" name="Line 52"/>
            <p:cNvSpPr>
              <a:spLocks noChangeShapeType="1"/>
            </p:cNvSpPr>
            <p:nvPr/>
          </p:nvSpPr>
          <p:spPr bwMode="auto">
            <a:xfrm flipV="1">
              <a:off x="3515" y="1117"/>
              <a:ext cx="454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graphicFrame>
          <p:nvGraphicFramePr>
            <p:cNvPr id="17466" name="Object 55"/>
            <p:cNvGraphicFramePr>
              <a:graphicFrameLocks noChangeAspect="1"/>
            </p:cNvGraphicFramePr>
            <p:nvPr/>
          </p:nvGraphicFramePr>
          <p:xfrm>
            <a:off x="3833" y="754"/>
            <a:ext cx="817" cy="300"/>
          </p:xfrm>
          <a:graphic>
            <a:graphicData uri="http://schemas.openxmlformats.org/presentationml/2006/ole">
              <p:oleObj spid="_x0000_s1080" name="Формула" r:id="rId3" imgW="622030" imgH="228501" progId="Equation.3">
                <p:embed/>
              </p:oleObj>
            </a:graphicData>
          </a:graphic>
        </p:graphicFrame>
      </p:grpSp>
      <p:grpSp>
        <p:nvGrpSpPr>
          <p:cNvPr id="120942" name="Group 110"/>
          <p:cNvGrpSpPr>
            <a:grpSpLocks/>
          </p:cNvGrpSpPr>
          <p:nvPr/>
        </p:nvGrpSpPr>
        <p:grpSpPr bwMode="auto">
          <a:xfrm>
            <a:off x="3348038" y="1700213"/>
            <a:ext cx="936625" cy="720725"/>
            <a:chOff x="2109" y="1071"/>
            <a:chExt cx="590" cy="454"/>
          </a:xfrm>
        </p:grpSpPr>
        <p:graphicFrame>
          <p:nvGraphicFramePr>
            <p:cNvPr id="17461" name="Object 47"/>
            <p:cNvGraphicFramePr>
              <a:graphicFrameLocks noChangeAspect="1"/>
            </p:cNvGraphicFramePr>
            <p:nvPr/>
          </p:nvGraphicFramePr>
          <p:xfrm>
            <a:off x="2109" y="1071"/>
            <a:ext cx="590" cy="265"/>
          </p:xfrm>
          <a:graphic>
            <a:graphicData uri="http://schemas.openxmlformats.org/presentationml/2006/ole">
              <p:oleObj spid="_x0000_s1081" name="Формула" r:id="rId4" imgW="508000" imgH="228600" progId="Equation.3">
                <p:embed/>
              </p:oleObj>
            </a:graphicData>
          </a:graphic>
        </p:graphicFrame>
        <p:sp>
          <p:nvSpPr>
            <p:cNvPr id="17462" name="Line 59"/>
            <p:cNvSpPr>
              <a:spLocks noChangeShapeType="1"/>
            </p:cNvSpPr>
            <p:nvPr/>
          </p:nvSpPr>
          <p:spPr bwMode="auto">
            <a:xfrm flipV="1">
              <a:off x="2109" y="1343"/>
              <a:ext cx="182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7463" name="Line 60"/>
            <p:cNvSpPr>
              <a:spLocks noChangeShapeType="1"/>
            </p:cNvSpPr>
            <p:nvPr/>
          </p:nvSpPr>
          <p:spPr bwMode="auto">
            <a:xfrm>
              <a:off x="2291" y="1343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20894" name="Freeform 62"/>
          <p:cNvSpPr>
            <a:spLocks/>
          </p:cNvSpPr>
          <p:nvPr/>
        </p:nvSpPr>
        <p:spPr bwMode="auto">
          <a:xfrm>
            <a:off x="2411413" y="1268413"/>
            <a:ext cx="2874962" cy="2922587"/>
          </a:xfrm>
          <a:custGeom>
            <a:avLst/>
            <a:gdLst>
              <a:gd name="T0" fmla="*/ 0 w 1811"/>
              <a:gd name="T1" fmla="*/ 28575 h 1841"/>
              <a:gd name="T2" fmla="*/ 727075 w 1811"/>
              <a:gd name="T3" fmla="*/ 2192337 h 1841"/>
              <a:gd name="T4" fmla="*/ 1466850 w 1811"/>
              <a:gd name="T5" fmla="*/ 2917825 h 1841"/>
              <a:gd name="T6" fmla="*/ 2163762 w 1811"/>
              <a:gd name="T7" fmla="*/ 2220912 h 1841"/>
              <a:gd name="T8" fmla="*/ 2874962 w 1811"/>
              <a:gd name="T9" fmla="*/ 0 h 18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" h="1841">
                <a:moveTo>
                  <a:pt x="0" y="18"/>
                </a:moveTo>
                <a:cubicBezTo>
                  <a:pt x="76" y="243"/>
                  <a:pt x="304" y="1078"/>
                  <a:pt x="458" y="1381"/>
                </a:cubicBezTo>
                <a:cubicBezTo>
                  <a:pt x="612" y="1684"/>
                  <a:pt x="773" y="1835"/>
                  <a:pt x="924" y="1838"/>
                </a:cubicBezTo>
                <a:cubicBezTo>
                  <a:pt x="1075" y="1841"/>
                  <a:pt x="1215" y="1705"/>
                  <a:pt x="1363" y="1399"/>
                </a:cubicBezTo>
                <a:cubicBezTo>
                  <a:pt x="1511" y="1093"/>
                  <a:pt x="1718" y="291"/>
                  <a:pt x="1811" y="0"/>
                </a:cubicBezTo>
              </a:path>
            </a:pathLst>
          </a:custGeom>
          <a:noFill/>
          <a:ln w="28575" cmpd="sng">
            <a:solidFill>
              <a:srgbClr val="D6009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0895" name="Freeform 63"/>
          <p:cNvSpPr>
            <a:spLocks/>
          </p:cNvSpPr>
          <p:nvPr/>
        </p:nvSpPr>
        <p:spPr bwMode="auto">
          <a:xfrm>
            <a:off x="2411413" y="1268413"/>
            <a:ext cx="2874962" cy="2922587"/>
          </a:xfrm>
          <a:custGeom>
            <a:avLst/>
            <a:gdLst>
              <a:gd name="T0" fmla="*/ 0 w 1811"/>
              <a:gd name="T1" fmla="*/ 28575 h 1841"/>
              <a:gd name="T2" fmla="*/ 727075 w 1811"/>
              <a:gd name="T3" fmla="*/ 2192337 h 1841"/>
              <a:gd name="T4" fmla="*/ 1466850 w 1811"/>
              <a:gd name="T5" fmla="*/ 2917825 h 1841"/>
              <a:gd name="T6" fmla="*/ 2163762 w 1811"/>
              <a:gd name="T7" fmla="*/ 2220912 h 1841"/>
              <a:gd name="T8" fmla="*/ 2874962 w 1811"/>
              <a:gd name="T9" fmla="*/ 0 h 18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" h="1841">
                <a:moveTo>
                  <a:pt x="0" y="18"/>
                </a:moveTo>
                <a:cubicBezTo>
                  <a:pt x="76" y="243"/>
                  <a:pt x="304" y="1078"/>
                  <a:pt x="458" y="1381"/>
                </a:cubicBezTo>
                <a:cubicBezTo>
                  <a:pt x="612" y="1684"/>
                  <a:pt x="773" y="1835"/>
                  <a:pt x="924" y="1838"/>
                </a:cubicBezTo>
                <a:cubicBezTo>
                  <a:pt x="1075" y="1841"/>
                  <a:pt x="1215" y="1705"/>
                  <a:pt x="1363" y="1399"/>
                </a:cubicBezTo>
                <a:cubicBezTo>
                  <a:pt x="1511" y="1093"/>
                  <a:pt x="1718" y="291"/>
                  <a:pt x="1811" y="0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0896" name="Freeform 64"/>
          <p:cNvSpPr>
            <a:spLocks/>
          </p:cNvSpPr>
          <p:nvPr/>
        </p:nvSpPr>
        <p:spPr bwMode="auto">
          <a:xfrm>
            <a:off x="2417763" y="1268413"/>
            <a:ext cx="2874962" cy="2922587"/>
          </a:xfrm>
          <a:custGeom>
            <a:avLst/>
            <a:gdLst>
              <a:gd name="T0" fmla="*/ 0 w 1811"/>
              <a:gd name="T1" fmla="*/ 28575 h 1841"/>
              <a:gd name="T2" fmla="*/ 727075 w 1811"/>
              <a:gd name="T3" fmla="*/ 2192337 h 1841"/>
              <a:gd name="T4" fmla="*/ 1466850 w 1811"/>
              <a:gd name="T5" fmla="*/ 2917825 h 1841"/>
              <a:gd name="T6" fmla="*/ 2163762 w 1811"/>
              <a:gd name="T7" fmla="*/ 2220912 h 1841"/>
              <a:gd name="T8" fmla="*/ 2874962 w 1811"/>
              <a:gd name="T9" fmla="*/ 0 h 18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" h="1841">
                <a:moveTo>
                  <a:pt x="0" y="18"/>
                </a:moveTo>
                <a:cubicBezTo>
                  <a:pt x="76" y="243"/>
                  <a:pt x="304" y="1078"/>
                  <a:pt x="458" y="1381"/>
                </a:cubicBezTo>
                <a:cubicBezTo>
                  <a:pt x="612" y="1684"/>
                  <a:pt x="773" y="1835"/>
                  <a:pt x="924" y="1838"/>
                </a:cubicBezTo>
                <a:cubicBezTo>
                  <a:pt x="1075" y="1841"/>
                  <a:pt x="1215" y="1705"/>
                  <a:pt x="1363" y="1399"/>
                </a:cubicBezTo>
                <a:cubicBezTo>
                  <a:pt x="1511" y="1093"/>
                  <a:pt x="1718" y="291"/>
                  <a:pt x="1811" y="0"/>
                </a:cubicBezTo>
              </a:path>
            </a:pathLst>
          </a:custGeom>
          <a:noFill/>
          <a:ln w="28575" cmpd="sng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20933" name="Group 101"/>
          <p:cNvGrpSpPr>
            <a:grpSpLocks/>
          </p:cNvGrpSpPr>
          <p:nvPr/>
        </p:nvGrpSpPr>
        <p:grpSpPr bwMode="auto">
          <a:xfrm>
            <a:off x="5580063" y="5084763"/>
            <a:ext cx="1500187" cy="936625"/>
            <a:chOff x="3515" y="3158"/>
            <a:chExt cx="945" cy="590"/>
          </a:xfrm>
        </p:grpSpPr>
        <p:graphicFrame>
          <p:nvGraphicFramePr>
            <p:cNvPr id="17459" name="Object 70"/>
            <p:cNvGraphicFramePr>
              <a:graphicFrameLocks noChangeAspect="1"/>
            </p:cNvGraphicFramePr>
            <p:nvPr/>
          </p:nvGraphicFramePr>
          <p:xfrm>
            <a:off x="3658" y="3158"/>
            <a:ext cx="802" cy="325"/>
          </p:xfrm>
          <a:graphic>
            <a:graphicData uri="http://schemas.openxmlformats.org/presentationml/2006/ole">
              <p:oleObj spid="_x0000_s1082" name="Формула" r:id="rId5" imgW="698500" imgH="228600" progId="Equation.3">
                <p:embed/>
              </p:oleObj>
            </a:graphicData>
          </a:graphic>
        </p:graphicFrame>
        <p:sp>
          <p:nvSpPr>
            <p:cNvPr id="17460" name="Line 71"/>
            <p:cNvSpPr>
              <a:spLocks noChangeShapeType="1"/>
            </p:cNvSpPr>
            <p:nvPr/>
          </p:nvSpPr>
          <p:spPr bwMode="auto">
            <a:xfrm flipV="1">
              <a:off x="3515" y="3511"/>
              <a:ext cx="287" cy="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7434" name="Line 72"/>
          <p:cNvSpPr>
            <a:spLocks noChangeShapeType="1"/>
          </p:cNvSpPr>
          <p:nvPr/>
        </p:nvSpPr>
        <p:spPr bwMode="auto">
          <a:xfrm>
            <a:off x="6035675" y="5645150"/>
            <a:ext cx="906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ru-RU"/>
          </a:p>
        </p:txBody>
      </p:sp>
      <p:grpSp>
        <p:nvGrpSpPr>
          <p:cNvPr id="120908" name="Group 76"/>
          <p:cNvGrpSpPr>
            <a:grpSpLocks/>
          </p:cNvGrpSpPr>
          <p:nvPr/>
        </p:nvGrpSpPr>
        <p:grpSpPr bwMode="auto">
          <a:xfrm>
            <a:off x="3276600" y="6021388"/>
            <a:ext cx="1150938" cy="457200"/>
            <a:chOff x="2064" y="3929"/>
            <a:chExt cx="725" cy="288"/>
          </a:xfrm>
        </p:grpSpPr>
        <p:graphicFrame>
          <p:nvGraphicFramePr>
            <p:cNvPr id="17457" name="Object 69"/>
            <p:cNvGraphicFramePr>
              <a:graphicFrameLocks noChangeAspect="1"/>
            </p:cNvGraphicFramePr>
            <p:nvPr/>
          </p:nvGraphicFramePr>
          <p:xfrm>
            <a:off x="2154" y="3974"/>
            <a:ext cx="635" cy="243"/>
          </p:xfrm>
          <a:graphic>
            <a:graphicData uri="http://schemas.openxmlformats.org/presentationml/2006/ole">
              <p:oleObj spid="_x0000_s1083" name="Формула" r:id="rId6" imgW="596900" imgH="228600" progId="Equation.3">
                <p:embed/>
              </p:oleObj>
            </a:graphicData>
          </a:graphic>
        </p:graphicFrame>
        <p:sp>
          <p:nvSpPr>
            <p:cNvPr id="17458" name="Line 74"/>
            <p:cNvSpPr>
              <a:spLocks noChangeShapeType="1"/>
            </p:cNvSpPr>
            <p:nvPr/>
          </p:nvSpPr>
          <p:spPr bwMode="auto">
            <a:xfrm>
              <a:off x="2064" y="3929"/>
              <a:ext cx="9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grpSp>
        <p:nvGrpSpPr>
          <p:cNvPr id="120912" name="Group 80"/>
          <p:cNvGrpSpPr>
            <a:grpSpLocks/>
          </p:cNvGrpSpPr>
          <p:nvPr/>
        </p:nvGrpSpPr>
        <p:grpSpPr bwMode="auto">
          <a:xfrm>
            <a:off x="898525" y="4508500"/>
            <a:ext cx="1944688" cy="1008063"/>
            <a:chOff x="521" y="2795"/>
            <a:chExt cx="1225" cy="635"/>
          </a:xfrm>
        </p:grpSpPr>
        <p:graphicFrame>
          <p:nvGraphicFramePr>
            <p:cNvPr id="17454" name="Object 66"/>
            <p:cNvGraphicFramePr>
              <a:graphicFrameLocks noChangeAspect="1"/>
            </p:cNvGraphicFramePr>
            <p:nvPr/>
          </p:nvGraphicFramePr>
          <p:xfrm>
            <a:off x="567" y="2795"/>
            <a:ext cx="680" cy="298"/>
          </p:xfrm>
          <a:graphic>
            <a:graphicData uri="http://schemas.openxmlformats.org/presentationml/2006/ole">
              <p:oleObj spid="_x0000_s1084" name="Формула" r:id="rId7" imgW="520700" imgH="228600" progId="Equation.3">
                <p:embed/>
              </p:oleObj>
            </a:graphicData>
          </a:graphic>
        </p:graphicFrame>
        <p:sp>
          <p:nvSpPr>
            <p:cNvPr id="17455" name="Line 77"/>
            <p:cNvSpPr>
              <a:spLocks noChangeShapeType="1"/>
            </p:cNvSpPr>
            <p:nvPr/>
          </p:nvSpPr>
          <p:spPr bwMode="auto">
            <a:xfrm>
              <a:off x="521" y="3113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7456" name="Line 78"/>
            <p:cNvSpPr>
              <a:spLocks noChangeShapeType="1"/>
            </p:cNvSpPr>
            <p:nvPr/>
          </p:nvSpPr>
          <p:spPr bwMode="auto">
            <a:xfrm>
              <a:off x="1247" y="3113"/>
              <a:ext cx="499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7437" name="Line 82"/>
          <p:cNvSpPr>
            <a:spLocks noChangeShapeType="1"/>
          </p:cNvSpPr>
          <p:nvPr/>
        </p:nvSpPr>
        <p:spPr bwMode="auto">
          <a:xfrm flipH="1">
            <a:off x="971550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8" name="Line 83"/>
          <p:cNvSpPr>
            <a:spLocks noChangeShapeType="1"/>
          </p:cNvSpPr>
          <p:nvPr/>
        </p:nvSpPr>
        <p:spPr bwMode="auto">
          <a:xfrm flipH="1">
            <a:off x="1692275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9" name="Line 84"/>
          <p:cNvSpPr>
            <a:spLocks noChangeShapeType="1"/>
          </p:cNvSpPr>
          <p:nvPr/>
        </p:nvSpPr>
        <p:spPr bwMode="auto">
          <a:xfrm flipH="1">
            <a:off x="2411413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0" name="Line 85"/>
          <p:cNvSpPr>
            <a:spLocks noChangeShapeType="1"/>
          </p:cNvSpPr>
          <p:nvPr/>
        </p:nvSpPr>
        <p:spPr bwMode="auto">
          <a:xfrm flipH="1">
            <a:off x="3132138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1" name="Line 86"/>
          <p:cNvSpPr>
            <a:spLocks noChangeShapeType="1"/>
          </p:cNvSpPr>
          <p:nvPr/>
        </p:nvSpPr>
        <p:spPr bwMode="auto">
          <a:xfrm flipH="1">
            <a:off x="4572000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2" name="Line 87"/>
          <p:cNvSpPr>
            <a:spLocks noChangeShapeType="1"/>
          </p:cNvSpPr>
          <p:nvPr/>
        </p:nvSpPr>
        <p:spPr bwMode="auto">
          <a:xfrm flipH="1">
            <a:off x="5292725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3" name="Line 88"/>
          <p:cNvSpPr>
            <a:spLocks noChangeShapeType="1"/>
          </p:cNvSpPr>
          <p:nvPr/>
        </p:nvSpPr>
        <p:spPr bwMode="auto">
          <a:xfrm flipH="1">
            <a:off x="6011863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4" name="Line 89"/>
          <p:cNvSpPr>
            <a:spLocks noChangeShapeType="1"/>
          </p:cNvSpPr>
          <p:nvPr/>
        </p:nvSpPr>
        <p:spPr bwMode="auto">
          <a:xfrm flipH="1">
            <a:off x="6732588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5" name="Line 90"/>
          <p:cNvSpPr>
            <a:spLocks noChangeShapeType="1"/>
          </p:cNvSpPr>
          <p:nvPr/>
        </p:nvSpPr>
        <p:spPr bwMode="auto">
          <a:xfrm flipH="1">
            <a:off x="7451725" y="1339850"/>
            <a:ext cx="1270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6" name="Line 91"/>
          <p:cNvSpPr>
            <a:spLocks noChangeShapeType="1"/>
          </p:cNvSpPr>
          <p:nvPr/>
        </p:nvSpPr>
        <p:spPr bwMode="auto">
          <a:xfrm flipH="1">
            <a:off x="8172450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7" name="Line 92"/>
          <p:cNvSpPr>
            <a:spLocks noChangeShapeType="1"/>
          </p:cNvSpPr>
          <p:nvPr/>
        </p:nvSpPr>
        <p:spPr bwMode="auto">
          <a:xfrm>
            <a:off x="7812360" y="1844676"/>
            <a:ext cx="1077072" cy="50069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48" name="Line 94"/>
          <p:cNvSpPr>
            <a:spLocks noChangeShapeType="1"/>
          </p:cNvSpPr>
          <p:nvPr/>
        </p:nvSpPr>
        <p:spPr bwMode="auto">
          <a:xfrm flipH="1">
            <a:off x="3851275" y="1339850"/>
            <a:ext cx="0" cy="551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7449" name="Group 107"/>
          <p:cNvGrpSpPr>
            <a:grpSpLocks/>
          </p:cNvGrpSpPr>
          <p:nvPr/>
        </p:nvGrpSpPr>
        <p:grpSpPr bwMode="auto">
          <a:xfrm>
            <a:off x="1331913" y="2924175"/>
            <a:ext cx="1944687" cy="822325"/>
            <a:chOff x="839" y="1842"/>
            <a:chExt cx="1225" cy="518"/>
          </a:xfrm>
        </p:grpSpPr>
        <p:graphicFrame>
          <p:nvGraphicFramePr>
            <p:cNvPr id="17451" name="Object 46"/>
            <p:cNvGraphicFramePr>
              <a:graphicFrameLocks noChangeAspect="1"/>
            </p:cNvGraphicFramePr>
            <p:nvPr/>
          </p:nvGraphicFramePr>
          <p:xfrm>
            <a:off x="884" y="1842"/>
            <a:ext cx="635" cy="336"/>
          </p:xfrm>
          <a:graphic>
            <a:graphicData uri="http://schemas.openxmlformats.org/presentationml/2006/ole">
              <p:oleObj spid="_x0000_s1085" name="Формула" r:id="rId8" imgW="431613" imgH="228501" progId="Equation.3">
                <p:embed/>
              </p:oleObj>
            </a:graphicData>
          </a:graphic>
        </p:graphicFrame>
        <p:sp>
          <p:nvSpPr>
            <p:cNvPr id="17452" name="Line 99"/>
            <p:cNvSpPr>
              <a:spLocks noChangeShapeType="1"/>
            </p:cNvSpPr>
            <p:nvPr/>
          </p:nvSpPr>
          <p:spPr bwMode="auto">
            <a:xfrm flipH="1" flipV="1">
              <a:off x="1701" y="2133"/>
              <a:ext cx="363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7453" name="Line 100"/>
            <p:cNvSpPr>
              <a:spLocks noChangeShapeType="1"/>
            </p:cNvSpPr>
            <p:nvPr/>
          </p:nvSpPr>
          <p:spPr bwMode="auto">
            <a:xfrm flipV="1">
              <a:off x="839" y="2133"/>
              <a:ext cx="86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7450" name="Rectangle 106"/>
          <p:cNvSpPr>
            <a:spLocks noChangeArrowheads="1"/>
          </p:cNvSpPr>
          <p:nvPr/>
        </p:nvSpPr>
        <p:spPr bwMode="auto">
          <a:xfrm>
            <a:off x="468313" y="188913"/>
            <a:ext cx="791368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3200" dirty="0">
                <a:solidFill>
                  <a:schemeClr val="tx2"/>
                </a:solidFill>
              </a:rPr>
              <a:t>Растяжение, сжатие и отображение графиков функций</a:t>
            </a:r>
          </a:p>
        </p:txBody>
      </p:sp>
    </p:spTree>
    <p:extLst>
      <p:ext uri="{BB962C8B-B14F-4D97-AF65-F5344CB8AC3E}">
        <p14:creationId xmlns:p14="http://schemas.microsoft.com/office/powerpoint/2010/main" xmlns="" val="379607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20836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20877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1" dur="1000" fill="hold"/>
                                        <p:tgtEl>
                                          <p:spTgt spid="120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9137 L 0.00035 0.4244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208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1000" fill="hold"/>
                                        <p:tgtEl>
                                          <p:spTgt spid="1208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9137 L -0.00035 0.4244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20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20895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5" dur="1000" fill="hold"/>
                                        <p:tgtEl>
                                          <p:spTgt spid="1208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9137 L -0.00035 0.42447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20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120894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animBg="1"/>
      <p:bldP spid="120877" grpId="0" animBg="1"/>
      <p:bldP spid="120894" grpId="0" animBg="1"/>
      <p:bldP spid="120894" grpId="1" animBg="1"/>
      <p:bldP spid="120894" grpId="2" animBg="1"/>
      <p:bldP spid="120895" grpId="0" animBg="1"/>
      <p:bldP spid="120895" grpId="1" animBg="1"/>
      <p:bldP spid="120895" grpId="2" animBg="1"/>
      <p:bldP spid="120896" grpId="0" animBg="1"/>
      <p:bldP spid="12089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827585" y="1196752"/>
            <a:ext cx="7560840" cy="4608512"/>
          </a:xfrm>
        </p:spPr>
        <p:txBody>
          <a:bodyPr/>
          <a:lstStyle/>
          <a:p>
            <a:pPr eaLnBrk="1" hangingPunct="1"/>
            <a:r>
              <a:rPr lang="en-US" altLang="ru-RU" sz="2200" dirty="0" smtClean="0"/>
              <a:t>D</a:t>
            </a:r>
            <a:r>
              <a:rPr lang="ru-RU" altLang="ru-RU" sz="2200" dirty="0" smtClean="0"/>
              <a:t>(</a:t>
            </a:r>
            <a:r>
              <a:rPr lang="en-US" altLang="ru-RU" sz="2200" dirty="0" smtClean="0"/>
              <a:t>f</a:t>
            </a:r>
            <a:r>
              <a:rPr lang="ru-RU" altLang="ru-RU" sz="2200" dirty="0" smtClean="0"/>
              <a:t>): х € (- ∞:+∞)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E</a:t>
            </a:r>
            <a:r>
              <a:rPr lang="ru-RU" altLang="ru-RU" sz="2200" dirty="0" smtClean="0"/>
              <a:t>(</a:t>
            </a:r>
            <a:r>
              <a:rPr lang="en-US" altLang="ru-RU" sz="2200" dirty="0" smtClean="0"/>
              <a:t>f</a:t>
            </a:r>
            <a:r>
              <a:rPr lang="ru-RU" altLang="ru-RU" sz="2200" dirty="0" smtClean="0"/>
              <a:t>): у €  ( - ∞;0]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f</a:t>
            </a:r>
            <a:r>
              <a:rPr lang="ru-RU" altLang="ru-RU" sz="2200" dirty="0" smtClean="0"/>
              <a:t>(х)=0 при х=0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f</a:t>
            </a:r>
            <a:r>
              <a:rPr lang="ru-RU" altLang="ru-RU" sz="2200" dirty="0" smtClean="0"/>
              <a:t>(х)&lt;0 при х € ( - ∞;0</a:t>
            </a:r>
            <a:r>
              <a:rPr lang="en-US" altLang="ru-RU" sz="2200" dirty="0" smtClean="0"/>
              <a:t>)</a:t>
            </a:r>
            <a:r>
              <a:rPr lang="ru-RU" altLang="ru-RU" sz="2200" dirty="0" smtClean="0"/>
              <a:t> и </a:t>
            </a:r>
            <a:r>
              <a:rPr lang="en-US" altLang="ru-RU" sz="2200" dirty="0" smtClean="0"/>
              <a:t>(</a:t>
            </a:r>
            <a:r>
              <a:rPr lang="ru-RU" altLang="ru-RU" sz="2200" dirty="0" smtClean="0"/>
              <a:t>0; +∞ )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f</a:t>
            </a:r>
            <a:r>
              <a:rPr lang="ru-RU" altLang="ru-RU" sz="2200" dirty="0" smtClean="0"/>
              <a:t>(х) ↑ при х € ( - ∞;0]</a:t>
            </a:r>
            <a:endParaRPr lang="en-US" altLang="ru-RU" sz="22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ru-RU" sz="2200" dirty="0" smtClean="0"/>
              <a:t>    f</a:t>
            </a:r>
            <a:r>
              <a:rPr lang="ru-RU" altLang="ru-RU" sz="2200" dirty="0" smtClean="0"/>
              <a:t>(х) ↓ при х € [0; +∞ )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f</a:t>
            </a:r>
            <a:r>
              <a:rPr lang="ru-RU" altLang="ru-RU" sz="2200" dirty="0" smtClean="0"/>
              <a:t>(х) </a:t>
            </a:r>
            <a:r>
              <a:rPr lang="ru-RU" altLang="ru-RU" sz="1200" dirty="0" smtClean="0"/>
              <a:t>наиб</a:t>
            </a:r>
            <a:r>
              <a:rPr lang="ru-RU" altLang="ru-RU" sz="2200" dirty="0" smtClean="0"/>
              <a:t>=0</a:t>
            </a:r>
            <a:endParaRPr lang="en-US" altLang="ru-RU" sz="22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ru-RU" sz="2200" dirty="0" smtClean="0"/>
              <a:t>    f</a:t>
            </a:r>
            <a:r>
              <a:rPr lang="ru-RU" altLang="ru-RU" sz="2200" dirty="0" smtClean="0"/>
              <a:t>(х)</a:t>
            </a:r>
            <a:r>
              <a:rPr lang="ru-RU" altLang="ru-RU" sz="1200" dirty="0" err="1" smtClean="0"/>
              <a:t>наим</a:t>
            </a:r>
            <a:r>
              <a:rPr lang="ru-RU" altLang="ru-RU" sz="2200" dirty="0" smtClean="0"/>
              <a:t>- нет</a:t>
            </a:r>
          </a:p>
          <a:p>
            <a:pPr eaLnBrk="1" hangingPunct="1"/>
            <a:endParaRPr lang="ru-RU" altLang="ru-RU" sz="2200" dirty="0" smtClean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457988644"/>
              </p:ext>
            </p:extLst>
          </p:nvPr>
        </p:nvGraphicFramePr>
        <p:xfrm>
          <a:off x="4536281" y="1412776"/>
          <a:ext cx="3786214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188" y="428625"/>
            <a:ext cx="83581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/>
              <a:t>Свойства функции </a:t>
            </a:r>
            <a:r>
              <a:rPr lang="ru-RU" sz="3200" dirty="0" smtClean="0"/>
              <a:t>у=кх</a:t>
            </a:r>
            <a:r>
              <a:rPr lang="ru-RU" sz="3200" baseline="30000" dirty="0" smtClean="0"/>
              <a:t>2</a:t>
            </a:r>
            <a:r>
              <a:rPr lang="ru-RU" sz="3200" dirty="0"/>
              <a:t>, </a:t>
            </a:r>
            <a:r>
              <a:rPr lang="en-US" sz="3200" dirty="0"/>
              <a:t> </a:t>
            </a:r>
            <a:r>
              <a:rPr lang="ru-RU" sz="3200" dirty="0"/>
              <a:t>при </a:t>
            </a:r>
            <a:r>
              <a:rPr lang="ru-RU" sz="3200" dirty="0" smtClean="0"/>
              <a:t>к</a:t>
            </a:r>
            <a:r>
              <a:rPr lang="en-US" sz="3200" dirty="0" smtClean="0"/>
              <a:t> </a:t>
            </a:r>
            <a:r>
              <a:rPr lang="en-US" sz="3200" dirty="0"/>
              <a:t>&lt; 0</a:t>
            </a:r>
            <a:r>
              <a: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44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60647"/>
            <a:ext cx="8136904" cy="1152129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3000" dirty="0" smtClean="0"/>
              <a:t>Свойства </a:t>
            </a:r>
            <a:r>
              <a:rPr lang="ru-RU" sz="3000" dirty="0"/>
              <a:t>функции </a:t>
            </a:r>
            <a:r>
              <a:rPr lang="en-US" sz="3000" dirty="0" smtClean="0"/>
              <a:t>y</a:t>
            </a:r>
            <a:r>
              <a:rPr lang="ru-RU" sz="3000" dirty="0" smtClean="0"/>
              <a:t>=кх</a:t>
            </a:r>
            <a:r>
              <a:rPr lang="ru-RU" sz="3000" baseline="30000" dirty="0" smtClean="0"/>
              <a:t>2</a:t>
            </a:r>
            <a:r>
              <a:rPr lang="en-US" sz="3000" dirty="0" smtClean="0"/>
              <a:t> </a:t>
            </a:r>
            <a:r>
              <a:rPr lang="ru-RU" sz="3000" dirty="0" smtClean="0"/>
              <a:t>, при к</a:t>
            </a:r>
            <a:r>
              <a:rPr lang="en-US" sz="3000" dirty="0" smtClean="0"/>
              <a:t> &gt; 0.</a:t>
            </a:r>
            <a:endParaRPr lang="ru-RU" sz="3000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673225"/>
            <a:ext cx="7488832" cy="4132039"/>
          </a:xfrm>
        </p:spPr>
        <p:txBody>
          <a:bodyPr/>
          <a:lstStyle/>
          <a:p>
            <a:pPr eaLnBrk="1" hangingPunct="1"/>
            <a:r>
              <a:rPr lang="en-US" altLang="ru-RU" sz="2200" dirty="0" smtClean="0"/>
              <a:t>D</a:t>
            </a:r>
            <a:r>
              <a:rPr lang="ru-RU" altLang="ru-RU" sz="2200" dirty="0" smtClean="0"/>
              <a:t>(</a:t>
            </a:r>
            <a:r>
              <a:rPr lang="en-US" altLang="ru-RU" sz="2200" dirty="0" smtClean="0"/>
              <a:t>f</a:t>
            </a:r>
            <a:r>
              <a:rPr lang="ru-RU" altLang="ru-RU" sz="2200" dirty="0" smtClean="0"/>
              <a:t>): х € (- ∞:+∞)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E</a:t>
            </a:r>
            <a:r>
              <a:rPr lang="ru-RU" altLang="ru-RU" sz="2200" dirty="0" smtClean="0"/>
              <a:t>(</a:t>
            </a:r>
            <a:r>
              <a:rPr lang="en-US" altLang="ru-RU" sz="2200" dirty="0" smtClean="0"/>
              <a:t>f</a:t>
            </a:r>
            <a:r>
              <a:rPr lang="ru-RU" altLang="ru-RU" sz="2200" dirty="0" smtClean="0"/>
              <a:t>): у € [0: +∞)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f</a:t>
            </a:r>
            <a:r>
              <a:rPr lang="ru-RU" altLang="ru-RU" sz="2200" dirty="0" smtClean="0"/>
              <a:t>(х) =0 при х=0</a:t>
            </a:r>
            <a:endParaRPr lang="en-US" altLang="ru-RU" sz="2200" dirty="0" smtClean="0"/>
          </a:p>
          <a:p>
            <a:pPr eaLnBrk="1" hangingPunct="1"/>
            <a:r>
              <a:rPr lang="en-US" altLang="ru-RU" sz="2200" dirty="0" smtClean="0"/>
              <a:t>f</a:t>
            </a:r>
            <a:r>
              <a:rPr lang="ru-RU" altLang="ru-RU" sz="2200" dirty="0" smtClean="0"/>
              <a:t>(х) &gt;0 при х € ( - ∞;0</a:t>
            </a:r>
            <a:r>
              <a:rPr lang="en-US" altLang="ru-RU" sz="2200" dirty="0" smtClean="0"/>
              <a:t>)</a:t>
            </a:r>
            <a:r>
              <a:rPr lang="ru-RU" altLang="ru-RU" sz="2200" dirty="0" smtClean="0"/>
              <a:t> и </a:t>
            </a:r>
            <a:r>
              <a:rPr lang="en-US" altLang="ru-RU" sz="2200" dirty="0" smtClean="0"/>
              <a:t>(</a:t>
            </a:r>
            <a:r>
              <a:rPr lang="ru-RU" altLang="ru-RU" sz="2200" dirty="0" smtClean="0"/>
              <a:t>0; +∞ )</a:t>
            </a:r>
            <a:br>
              <a:rPr lang="ru-RU" altLang="ru-RU" sz="2200" dirty="0" smtClean="0"/>
            </a:br>
            <a:r>
              <a:rPr lang="en-US" altLang="ru-RU" sz="2200" dirty="0" smtClean="0"/>
              <a:t>f</a:t>
            </a:r>
            <a:r>
              <a:rPr lang="ru-RU" altLang="ru-RU" sz="2200" dirty="0" smtClean="0"/>
              <a:t>(х) ↑ при х € [0; +∞ )</a:t>
            </a:r>
            <a:br>
              <a:rPr lang="ru-RU" altLang="ru-RU" sz="2200" dirty="0" smtClean="0"/>
            </a:br>
            <a:r>
              <a:rPr lang="en-US" altLang="ru-RU" sz="2200" dirty="0" smtClean="0"/>
              <a:t>f</a:t>
            </a:r>
            <a:r>
              <a:rPr lang="ru-RU" altLang="ru-RU" sz="2200" dirty="0" smtClean="0"/>
              <a:t>(х) ↓ при х € ( - ∞;0]</a:t>
            </a:r>
            <a:br>
              <a:rPr lang="ru-RU" altLang="ru-RU" sz="2200" dirty="0" smtClean="0"/>
            </a:br>
            <a:r>
              <a:rPr lang="en-US" altLang="ru-RU" sz="2200" dirty="0" smtClean="0"/>
              <a:t>f</a:t>
            </a:r>
            <a:r>
              <a:rPr lang="ru-RU" altLang="ru-RU" sz="2200" dirty="0" smtClean="0"/>
              <a:t>(х) </a:t>
            </a:r>
            <a:r>
              <a:rPr lang="en-US" altLang="ru-RU" sz="2200" dirty="0" smtClean="0"/>
              <a:t>max</a:t>
            </a:r>
            <a:r>
              <a:rPr lang="ru-RU" altLang="ru-RU" sz="2200" dirty="0" smtClean="0"/>
              <a:t> - нет</a:t>
            </a:r>
            <a:br>
              <a:rPr lang="ru-RU" altLang="ru-RU" sz="2200" dirty="0" smtClean="0"/>
            </a:br>
            <a:r>
              <a:rPr lang="en-US" altLang="ru-RU" sz="2200" dirty="0" smtClean="0"/>
              <a:t>f</a:t>
            </a:r>
            <a:r>
              <a:rPr lang="ru-RU" altLang="ru-RU" sz="2200" dirty="0" smtClean="0"/>
              <a:t>(х)</a:t>
            </a:r>
            <a:r>
              <a:rPr lang="en-US" altLang="ru-RU" sz="2200" dirty="0" smtClean="0"/>
              <a:t>min</a:t>
            </a:r>
            <a:r>
              <a:rPr lang="ru-RU" altLang="ru-RU" sz="2200" dirty="0" smtClean="0"/>
              <a:t> =0</a:t>
            </a:r>
          </a:p>
          <a:p>
            <a:pPr eaLnBrk="1" hangingPunct="1"/>
            <a:endParaRPr lang="ru-RU" altLang="ru-RU" sz="2200" dirty="0" smtClean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783670179"/>
              </p:ext>
            </p:extLst>
          </p:nvPr>
        </p:nvGraphicFramePr>
        <p:xfrm>
          <a:off x="4932040" y="1124744"/>
          <a:ext cx="3456384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4401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Решить уравнение-х²=2х-3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6146" name="Picture 2" descr="C:\Users\Татьяна Александрова\Desktop\р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40092" y="1988840"/>
            <a:ext cx="3531908" cy="367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одной системе координат построим графики функций</a:t>
            </a:r>
          </a:p>
          <a:p>
            <a:pPr marL="0" indent="0">
              <a:buNone/>
            </a:pPr>
            <a:r>
              <a:rPr lang="ru-RU" dirty="0" smtClean="0"/>
              <a:t>У=-х² -парабола</a:t>
            </a:r>
          </a:p>
          <a:p>
            <a:pPr marL="0" indent="0">
              <a:buNone/>
            </a:pPr>
            <a:r>
              <a:rPr lang="ru-RU" dirty="0" smtClean="0"/>
              <a:t>У=2х-3-прямая</a:t>
            </a:r>
          </a:p>
          <a:p>
            <a:pPr marL="0" indent="0">
              <a:buNone/>
            </a:pPr>
            <a:r>
              <a:rPr lang="ru-RU" dirty="0" smtClean="0"/>
              <a:t>А(1;-1)</a:t>
            </a:r>
          </a:p>
          <a:p>
            <a:pPr marL="0" indent="0">
              <a:buNone/>
            </a:pPr>
            <a:r>
              <a:rPr lang="ru-RU" dirty="0" smtClean="0"/>
              <a:t>В(-з;-9)</a:t>
            </a:r>
          </a:p>
          <a:p>
            <a:pPr marL="0" indent="0">
              <a:buNone/>
            </a:pPr>
            <a:r>
              <a:rPr lang="ru-RU" dirty="0" smtClean="0"/>
              <a:t>Ответ: 1;-3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21288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358</Words>
  <Application>Microsoft Office PowerPoint</Application>
  <PresentationFormat>Экран (4:3)</PresentationFormat>
  <Paragraphs>74</Paragraphs>
  <Slides>15</Slides>
  <Notes>4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Кнопка</vt:lpstr>
      <vt:lpstr>Формула</vt:lpstr>
      <vt:lpstr>Функция у= кх²ее свойства и график Алгебра 8 класс  </vt:lpstr>
      <vt:lpstr>Девиз урока</vt:lpstr>
      <vt:lpstr>Слайд 3</vt:lpstr>
      <vt:lpstr>Что  просматривается  во  всех  рисунках?</vt:lpstr>
      <vt:lpstr>Функция у=х²</vt:lpstr>
      <vt:lpstr>Слайд 6</vt:lpstr>
      <vt:lpstr>Слайд 7</vt:lpstr>
      <vt:lpstr>Свойства функции y=кх2 , при к &gt; 0.</vt:lpstr>
      <vt:lpstr>Решить уравнение-х²=2х-3 </vt:lpstr>
      <vt:lpstr>Проверь себя</vt:lpstr>
      <vt:lpstr>Проверь себя</vt:lpstr>
      <vt:lpstr>Найти наименьшее и наибольшее значение функции у=2х² </vt:lpstr>
      <vt:lpstr>Найти наименьшее и наибольшее значение функции у=2х² </vt:lpstr>
      <vt:lpstr>Биография параболы</vt:lpstr>
      <vt:lpstr>Спасибо за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Функция у= кх²ее свойства и график</dc:title>
  <dc:creator>ТатьянаАлександровна</dc:creator>
  <cp:lastModifiedBy>re</cp:lastModifiedBy>
  <cp:revision>33</cp:revision>
  <dcterms:created xsi:type="dcterms:W3CDTF">2014-01-07T12:12:20Z</dcterms:created>
  <dcterms:modified xsi:type="dcterms:W3CDTF">2014-06-15T21:38:27Z</dcterms:modified>
</cp:coreProperties>
</file>