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67" r:id="rId2"/>
    <p:sldId id="309" r:id="rId3"/>
    <p:sldId id="275" r:id="rId4"/>
    <p:sldId id="272" r:id="rId5"/>
    <p:sldId id="310" r:id="rId6"/>
    <p:sldId id="264" r:id="rId7"/>
    <p:sldId id="296" r:id="rId8"/>
    <p:sldId id="307" r:id="rId9"/>
    <p:sldId id="306" r:id="rId10"/>
    <p:sldId id="263" r:id="rId11"/>
    <p:sldId id="304" r:id="rId12"/>
    <p:sldId id="305" r:id="rId13"/>
    <p:sldId id="311" r:id="rId14"/>
    <p:sldId id="300" r:id="rId15"/>
    <p:sldId id="280" r:id="rId16"/>
    <p:sldId id="303" r:id="rId17"/>
    <p:sldId id="302" r:id="rId18"/>
    <p:sldId id="298" r:id="rId19"/>
    <p:sldId id="312" r:id="rId20"/>
    <p:sldId id="265" r:id="rId21"/>
    <p:sldId id="308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64B4"/>
    <a:srgbClr val="007AD6"/>
    <a:srgbClr val="3D7FCF"/>
  </p:clrMru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469" autoAdjust="0"/>
    <p:restoredTop sz="97849" autoAdjust="0"/>
  </p:normalViewPr>
  <p:slideViewPr>
    <p:cSldViewPr>
      <p:cViewPr varScale="1">
        <p:scale>
          <a:sx n="69" d="100"/>
          <a:sy n="69" d="100"/>
        </p:scale>
        <p:origin x="-46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117201-7917-4A35-9643-21B55FA201ED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F24BEE-7A5E-4E10-B134-ABF17C36DC5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CD66F42-3D50-4E32-825C-714858A8EA0A}" type="slidenum">
              <a:rPr lang="ru-RU" smtClean="0"/>
              <a:pPr/>
              <a:t>6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upload.wikimedia.org/wikipedia/commons/0/06/The_State_Tretyakov_Gallery.jpg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Documents%20and%20Settings\&#1045;&#1083;&#1077;&#1085;&#1072;%20&#1042;&#1072;&#1083;&#1077;&#1085;&#1090;&#1080;&#1085;&#1086;&#1074;&#1085;&#1072;\&#1056;&#1072;&#1073;&#1086;&#1095;&#1080;&#1081;%20&#1089;&#1090;&#1086;&#1083;\&#1055;&#1045;&#1063;&#1040;&#1058;&#1068;\&#1045;&#1042;%20&#1058;&#1077;&#1088;&#1077;&#1097;&#1077;&#1085;&#1082;&#1086;&#8211;%20210%20-550%20-%20477\&#1055;&#1088;&#1080;&#1083;&#1086;&#1078;&#1077;&#1085;&#1080;&#1077;.wmv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"/>
          <p:cNvPicPr>
            <a:picLocks noChangeAspect="1" noChangeArrowheads="1"/>
          </p:cNvPicPr>
          <p:nvPr/>
        </p:nvPicPr>
        <p:blipFill>
          <a:blip r:embed="rId2" cstate="print"/>
          <a:srcRect l="33545" t="26413" r="22963" b="2211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1"/>
          <p:cNvSpPr txBox="1">
            <a:spLocks noChangeArrowheads="1"/>
          </p:cNvSpPr>
          <p:nvPr/>
        </p:nvSpPr>
        <p:spPr bwMode="auto">
          <a:xfrm>
            <a:off x="0" y="6396335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Развитие речи с элементами культуры речи.  3 класс.</a:t>
            </a:r>
            <a:endParaRPr kumimoji="0" lang="ru-RU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500570"/>
            <a:ext cx="8229600" cy="714380"/>
          </a:xfrm>
        </p:spPr>
        <p:txBody>
          <a:bodyPr>
            <a:no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Кустодиев Б.М. Масленица. 1916. 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600" b="1" kern="0" dirty="0" smtClean="0">
                <a:latin typeface="Times New Roman" pitchFamily="18" charset="0"/>
                <a:cs typeface="Times New Roman" pitchFamily="18" charset="0"/>
              </a:rPr>
              <a:t>олст, масло. 123х61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Государственная Третьяковская галерея, Москва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52722109_1261403219_Maslenica1_1916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28596" y="714356"/>
            <a:ext cx="8178014" cy="3755569"/>
          </a:xfrm>
          <a:prstGeom prst="rect">
            <a:avLst/>
          </a:prstGeom>
          <a:noFill/>
          <a:ln w="161925" cmpd="tri">
            <a:solidFill>
              <a:schemeClr val="bg2">
                <a:lumMod val="25000"/>
              </a:schemeClr>
            </a:solidFill>
            <a:prstDash val="solid"/>
          </a:ln>
        </p:spPr>
      </p:pic>
      <p:sp>
        <p:nvSpPr>
          <p:cNvPr id="5" name="Прямоугольник 4"/>
          <p:cNvSpPr/>
          <p:nvPr/>
        </p:nvSpPr>
        <p:spPr>
          <a:xfrm>
            <a:off x="5429256" y="3000372"/>
            <a:ext cx="3218656" cy="1490464"/>
          </a:xfrm>
          <a:prstGeom prst="rect">
            <a:avLst/>
          </a:prstGeom>
          <a:noFill/>
          <a:ln w="76200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5157192"/>
            <a:ext cx="88204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 какой точки зрения художник смотрит на изображаемую местность: 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снизу вверх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или </a:t>
            </a:r>
            <a:r>
              <a:rPr lang="ru-RU" sz="2400" u="sng" dirty="0" smtClean="0">
                <a:latin typeface="Times New Roman" pitchFamily="18" charset="0"/>
                <a:cs typeface="Times New Roman" pitchFamily="18" charset="0"/>
              </a:rPr>
              <a:t>сверху вниз?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Какие преимущества даёт такая точка зрения: многое ли с неё видно?</a:t>
            </a: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48289" y="43934"/>
            <a:ext cx="884742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Время бежит – жизнь меняется, мы меняемся… а что же остается неизменным?</a:t>
            </a:r>
            <a:endParaRPr kumimoji="0" lang="ru-RU" b="0" i="1" u="sng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3528" y="5229200"/>
            <a:ext cx="88204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Чем примечательна изображенная местность?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Можно ли назвать эту местность холмистой?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67544" y="5373216"/>
            <a:ext cx="8280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Это город или деревня?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/>
      <p:bldP spid="9" grpId="0"/>
      <p:bldP spid="9" grpId="1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4221088"/>
            <a:ext cx="5904656" cy="864096"/>
          </a:xfrm>
        </p:spPr>
        <p:txBody>
          <a:bodyPr>
            <a:noAutofit/>
          </a:bodyPr>
          <a:lstStyle/>
          <a:p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Кустодиев Б.М. Масленица. 1916. Х</a:t>
            </a:r>
            <a:r>
              <a:rPr lang="ru-RU" sz="1000" b="1" kern="0" dirty="0" smtClean="0">
                <a:latin typeface="Times New Roman" pitchFamily="18" charset="0"/>
                <a:cs typeface="Times New Roman" pitchFamily="18" charset="0"/>
              </a:rPr>
              <a:t>олст, масло. 123х61</a:t>
            </a:r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1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Государственная Третьяковская галерея, Москва</a:t>
            </a:r>
            <a:endParaRPr lang="ru-RU" sz="1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52722109_1261403219_Maslenica1_1916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27584" y="764704"/>
            <a:ext cx="7840124" cy="3600400"/>
          </a:xfrm>
          <a:prstGeom prst="rect">
            <a:avLst/>
          </a:prstGeom>
          <a:noFill/>
          <a:ln w="161925" cmpd="tri">
            <a:solidFill>
              <a:schemeClr val="bg2">
                <a:lumMod val="25000"/>
              </a:schemeClr>
            </a:solidFill>
            <a:prstDash val="solid"/>
          </a:ln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48289" y="43934"/>
            <a:ext cx="884742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Время бежит – жизнь меняется, мы меняемся… а что же остается неизменным?</a:t>
            </a:r>
            <a:endParaRPr kumimoji="0" lang="ru-RU" b="0" i="1" u="sng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520" y="4797152"/>
            <a:ext cx="87154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Сколько храмов входит в поле зрения художника?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564" y="4941168"/>
            <a:ext cx="87154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Сколько российских флагов их украшает?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520" y="4941168"/>
            <a:ext cx="87154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Кажутся ли вам нарядными масленичные постройки: балаган (где идёт представление народного театра) и карусель?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4869160"/>
            <a:ext cx="871543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Удалось ли тебе обнаружить Торговые ряды? а каменное одноэтажное здание слева, крашенное белой краской, с полукруглыми арочными проемами, на фоне которого видны четыре флага, установленные на масленичной постройке.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9" grpId="1"/>
      <p:bldP spid="10" grpId="0"/>
      <p:bldP spid="10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4005064"/>
            <a:ext cx="5904656" cy="864096"/>
          </a:xfrm>
        </p:spPr>
        <p:txBody>
          <a:bodyPr>
            <a:noAutofit/>
          </a:bodyPr>
          <a:lstStyle/>
          <a:p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Кустодиев Б.М. Масленица. 1916. Х</a:t>
            </a:r>
            <a:r>
              <a:rPr lang="ru-RU" sz="1000" b="1" kern="0" dirty="0" smtClean="0">
                <a:latin typeface="Times New Roman" pitchFamily="18" charset="0"/>
                <a:cs typeface="Times New Roman" pitchFamily="18" charset="0"/>
              </a:rPr>
              <a:t>олст, масло. 123х61</a:t>
            </a:r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1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Государственная Третьяковская галерея, Москва</a:t>
            </a:r>
            <a:endParaRPr lang="ru-RU" sz="1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52722109_1261403219_Maslenica1_1916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827584" y="692696"/>
            <a:ext cx="7526518" cy="3456384"/>
          </a:xfrm>
          <a:prstGeom prst="rect">
            <a:avLst/>
          </a:prstGeom>
          <a:noFill/>
          <a:ln w="161925" cmpd="tri">
            <a:solidFill>
              <a:schemeClr val="bg2">
                <a:lumMod val="25000"/>
              </a:schemeClr>
            </a:solidFill>
            <a:prstDash val="solid"/>
          </a:ln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48289" y="43934"/>
            <a:ext cx="884742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Время бежит – жизнь меняется, мы меняемся… а что же остается неизменным?</a:t>
            </a:r>
            <a:endParaRPr kumimoji="0" lang="ru-RU" b="0" i="1" u="sng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1520" y="4725144"/>
            <a:ext cx="864399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Давно ли выпал снег?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Сильный ли был снегопад?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Много ли выпало снегу? Какие предметы, покрытые снегом, вас в этом убеждают?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Глубокий ли снег?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520" y="4797152"/>
            <a:ext cx="86439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Усиливает ли впечатление праздника иней на деревьях? А цветовая гамма неба?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3528" y="5013176"/>
            <a:ext cx="86439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Чем ещё интересно изображение неба?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1" grpId="0"/>
      <p:bldP spid="11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7744" y="4509120"/>
            <a:ext cx="4714908" cy="864096"/>
          </a:xfrm>
        </p:spPr>
        <p:txBody>
          <a:bodyPr>
            <a:noAutofit/>
          </a:bodyPr>
          <a:lstStyle/>
          <a:p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Кустодиев Б.М. Масленица. 1916. Х</a:t>
            </a:r>
            <a:r>
              <a:rPr lang="ru-RU" sz="1000" b="1" kern="0" dirty="0" smtClean="0">
                <a:latin typeface="Times New Roman" pitchFamily="18" charset="0"/>
                <a:cs typeface="Times New Roman" pitchFamily="18" charset="0"/>
              </a:rPr>
              <a:t>олст, масло. 123х61</a:t>
            </a:r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1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000" b="1" dirty="0" smtClean="0">
                <a:latin typeface="Times New Roman" pitchFamily="18" charset="0"/>
                <a:cs typeface="Times New Roman" pitchFamily="18" charset="0"/>
              </a:rPr>
              <a:t>Государственная Третьяковская галерея, Москва</a:t>
            </a:r>
            <a:endParaRPr lang="ru-RU" sz="1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52722109_1261403219_Maslenica1_1916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57157" y="714356"/>
            <a:ext cx="8576969" cy="3938780"/>
          </a:xfrm>
          <a:prstGeom prst="rect">
            <a:avLst/>
          </a:prstGeom>
          <a:noFill/>
          <a:ln w="161925" cmpd="tri">
            <a:solidFill>
              <a:schemeClr val="bg2">
                <a:lumMod val="25000"/>
              </a:schemeClr>
            </a:solidFill>
            <a:prstDash val="solid"/>
          </a:ln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48289" y="43934"/>
            <a:ext cx="884742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Время бежит – жизнь меняется, мы меняемся… а что же остается неизменным?</a:t>
            </a:r>
            <a:endParaRPr kumimoji="0" lang="ru-RU" b="0" i="1" u="sng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282" y="5301208"/>
            <a:ext cx="89297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Какое развлечение на Масленицу художник считает самым главным? Почему вы так думаете?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5445224"/>
            <a:ext cx="89297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Можно ли сказать, что у детей — свои развлечения, отличные от развлечений взрослых?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282" y="5373216"/>
            <a:ext cx="89297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Где слышны музыка и пение? На каком инструменте играет музыкант?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14282" y="5445224"/>
            <a:ext cx="89297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Как ещё (кроме катания на лошадях) развлекаются люди на Масленицу: рассмотрите, что делается внизу, на площади.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4282" y="5517232"/>
            <a:ext cx="892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Много ли людей принимает участие в праздновании Масленицы?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14282" y="5517232"/>
            <a:ext cx="89297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Можно ли по одежде отличить возниц от пассажиров?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4282" y="5445224"/>
            <a:ext cx="89297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Можно ли назвать упряжки лошадей праздничными? Сколько саней с лошадками ты насчитал(а)?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14282" y="5517232"/>
            <a:ext cx="89297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Что делается на площади, недалеко от монастырской стены. Сколько российских флагов украшают масленичные постройки?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7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Содержимое 12"/>
          <p:cNvSpPr>
            <a:spLocks noGrp="1"/>
          </p:cNvSpPr>
          <p:nvPr>
            <p:ph idx="1"/>
          </p:nvPr>
        </p:nvSpPr>
        <p:spPr>
          <a:xfrm>
            <a:off x="4597152" y="5214950"/>
            <a:ext cx="4546848" cy="164305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Звяканье колокольчиков </a:t>
            </a:r>
          </a:p>
          <a:p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Конское  ржанье</a:t>
            </a:r>
            <a:endParaRPr lang="ru-RU" sz="2000" dirty="0" smtClean="0"/>
          </a:p>
          <a:p>
            <a:pPr lvl="0"/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Птичий грай (крик) </a:t>
            </a:r>
          </a:p>
          <a:p>
            <a:pPr lvl="0"/>
            <a:r>
              <a:rPr lang="ru-RU" sz="20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Звон церковных  колоколов</a:t>
            </a:r>
            <a:endParaRPr lang="ru-RU" sz="2000" dirty="0" smtClean="0"/>
          </a:p>
          <a:p>
            <a:endParaRPr lang="ru-RU" sz="2000" dirty="0"/>
          </a:p>
        </p:txBody>
      </p:sp>
      <p:pic>
        <p:nvPicPr>
          <p:cNvPr id="3" name="Picture 4" descr="52722109_1261403219_Maslenica1_1916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11560" y="692696"/>
            <a:ext cx="7683324" cy="3528392"/>
          </a:xfrm>
          <a:prstGeom prst="rect">
            <a:avLst/>
          </a:prstGeom>
          <a:noFill/>
          <a:ln w="161925" cmpd="tri">
            <a:solidFill>
              <a:schemeClr val="bg2">
                <a:lumMod val="25000"/>
              </a:schemeClr>
            </a:solidFill>
            <a:prstDash val="solid"/>
          </a:ln>
        </p:spPr>
      </p:pic>
      <p:sp>
        <p:nvSpPr>
          <p:cNvPr id="14" name="Содержимое 12"/>
          <p:cNvSpPr txBox="1">
            <a:spLocks/>
          </p:cNvSpPr>
          <p:nvPr/>
        </p:nvSpPr>
        <p:spPr>
          <a:xfrm>
            <a:off x="0" y="5214950"/>
            <a:ext cx="4546848" cy="1643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Звук  гармошки и пение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Разговоры  и смех людей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Голоса  играющих ребят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Покрикивание ямщиков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48289" y="43934"/>
            <a:ext cx="884742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Время бежит – жизнь меняется, мы меняемся… а что же остается неизменным?</a:t>
            </a:r>
            <a:endParaRPr kumimoji="0" lang="ru-RU" b="0" i="1" u="sng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564" y="4653136"/>
            <a:ext cx="87154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Какие звуки исходящие из картины мы можем услышать?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043608" y="4365104"/>
            <a:ext cx="6501408" cy="504056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Кустодиев Б.М. Масленица. 1916. Х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олст, масло. 123х61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ГТГ Москва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52722109_1261403219_Maslenica1_1916"/>
          <p:cNvPicPr>
            <a:picLocks noChangeAspect="1" noChangeArrowheads="1"/>
          </p:cNvPicPr>
          <p:nvPr/>
        </p:nvPicPr>
        <p:blipFill>
          <a:blip r:embed="rId2" cstate="print"/>
          <a:srcRect l="25763" r="58281" b="46675"/>
          <a:stretch>
            <a:fillRect/>
          </a:stretch>
        </p:blipFill>
        <p:spPr bwMode="auto">
          <a:xfrm>
            <a:off x="6588224" y="620688"/>
            <a:ext cx="1779945" cy="2731671"/>
          </a:xfrm>
          <a:prstGeom prst="rect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</p:pic>
      <p:pic>
        <p:nvPicPr>
          <p:cNvPr id="5" name="Picture 4" descr="52722109_1261403219_Maslenica1_1916"/>
          <p:cNvPicPr>
            <a:picLocks noChangeAspect="1" noChangeArrowheads="1"/>
          </p:cNvPicPr>
          <p:nvPr/>
        </p:nvPicPr>
        <p:blipFill>
          <a:blip r:embed="rId2" cstate="print"/>
          <a:srcRect l="81434" t="33891" r="7376" b="27119"/>
          <a:stretch>
            <a:fillRect/>
          </a:stretch>
        </p:blipFill>
        <p:spPr bwMode="auto">
          <a:xfrm>
            <a:off x="3707904" y="2348880"/>
            <a:ext cx="1707294" cy="2731669"/>
          </a:xfrm>
          <a:prstGeom prst="rect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</p:pic>
      <p:pic>
        <p:nvPicPr>
          <p:cNvPr id="6" name="Picture 4" descr="52722109_1261403219_Maslenica1_1916"/>
          <p:cNvPicPr>
            <a:picLocks noChangeAspect="1" noChangeArrowheads="1"/>
          </p:cNvPicPr>
          <p:nvPr/>
        </p:nvPicPr>
        <p:blipFill>
          <a:blip r:embed="rId2" cstate="print"/>
          <a:srcRect l="1772" r="84049" b="48544"/>
          <a:stretch>
            <a:fillRect/>
          </a:stretch>
        </p:blipFill>
        <p:spPr bwMode="auto">
          <a:xfrm>
            <a:off x="827584" y="548680"/>
            <a:ext cx="1639002" cy="2731671"/>
          </a:xfrm>
          <a:prstGeom prst="rect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0" y="3356992"/>
            <a:ext cx="34198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“Березы после снегопада”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915816" y="5229200"/>
            <a:ext cx="32403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“Хорошо звучит гармонь”</a:t>
            </a:r>
            <a:endParaRPr lang="ru-RU" sz="2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444208" y="3429000"/>
            <a:ext cx="21598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“Птицы в небе”</a:t>
            </a:r>
            <a:endParaRPr lang="ru-RU" sz="2000" dirty="0"/>
          </a:p>
        </p:txBody>
      </p:sp>
      <p:pic>
        <p:nvPicPr>
          <p:cNvPr id="11" name="Picture 4" descr="52722109_1261403219_Maslenica1_1916"/>
          <p:cNvPicPr>
            <a:picLocks noChangeAspect="1" noChangeArrowheads="1"/>
          </p:cNvPicPr>
          <p:nvPr/>
        </p:nvPicPr>
        <p:blipFill>
          <a:blip r:embed="rId2" cstate="print"/>
          <a:srcRect t="43809" r="70225" b="26401"/>
          <a:stretch>
            <a:fillRect/>
          </a:stretch>
        </p:blipFill>
        <p:spPr bwMode="auto">
          <a:xfrm>
            <a:off x="611560" y="3789040"/>
            <a:ext cx="2350507" cy="1079963"/>
          </a:xfrm>
          <a:prstGeom prst="rect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</p:pic>
      <p:pic>
        <p:nvPicPr>
          <p:cNvPr id="12" name="Picture 4" descr="52722109_1261403219_Maslenica1_1916"/>
          <p:cNvPicPr>
            <a:picLocks noChangeAspect="1" noChangeArrowheads="1"/>
          </p:cNvPicPr>
          <p:nvPr/>
        </p:nvPicPr>
        <p:blipFill>
          <a:blip r:embed="rId2" cstate="print"/>
          <a:srcRect l="19206" t="24299" r="55043" b="45911"/>
          <a:stretch>
            <a:fillRect/>
          </a:stretch>
        </p:blipFill>
        <p:spPr bwMode="auto">
          <a:xfrm>
            <a:off x="3491880" y="620688"/>
            <a:ext cx="2032871" cy="1079963"/>
          </a:xfrm>
          <a:prstGeom prst="rect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</p:pic>
      <p:pic>
        <p:nvPicPr>
          <p:cNvPr id="13" name="Picture 4" descr="52722109_1261403219_Maslenica1_1916"/>
          <p:cNvPicPr>
            <a:picLocks noChangeAspect="1" noChangeArrowheads="1"/>
          </p:cNvPicPr>
          <p:nvPr/>
        </p:nvPicPr>
        <p:blipFill>
          <a:blip r:embed="rId2" cstate="print"/>
          <a:srcRect t="69627" r="69635"/>
          <a:stretch>
            <a:fillRect/>
          </a:stretch>
        </p:blipFill>
        <p:spPr bwMode="auto">
          <a:xfrm>
            <a:off x="6516216" y="3861048"/>
            <a:ext cx="2397095" cy="1101111"/>
          </a:xfrm>
          <a:prstGeom prst="rect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</p:pic>
      <p:sp>
        <p:nvSpPr>
          <p:cNvPr id="14" name="Прямоугольник 13"/>
          <p:cNvSpPr/>
          <p:nvPr/>
        </p:nvSpPr>
        <p:spPr>
          <a:xfrm>
            <a:off x="2843808" y="1844824"/>
            <a:ext cx="32822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“Храмы древнего города”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652120" y="5013176"/>
            <a:ext cx="34918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“Лошади. Катание на санях”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39552" y="5013176"/>
            <a:ext cx="235050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“Детские забавы”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7" name="Группа 27"/>
          <p:cNvGrpSpPr>
            <a:grpSpLocks/>
          </p:cNvGrpSpPr>
          <p:nvPr/>
        </p:nvGrpSpPr>
        <p:grpSpPr bwMode="auto">
          <a:xfrm>
            <a:off x="179513" y="404665"/>
            <a:ext cx="720080" cy="504056"/>
            <a:chOff x="1400414" y="977956"/>
            <a:chExt cx="4820961" cy="2915039"/>
          </a:xfrm>
        </p:grpSpPr>
        <p:pic>
          <p:nvPicPr>
            <p:cNvPr id="18" name="Picture 11" descr="C:\Users\Оля\Desktop\Лупа копия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5400000">
              <a:off x="3658158" y="1188478"/>
              <a:ext cx="2773739" cy="23526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Rectangle 9"/>
            <p:cNvSpPr>
              <a:spLocks noChangeArrowheads="1"/>
            </p:cNvSpPr>
            <p:nvPr/>
          </p:nvSpPr>
          <p:spPr bwMode="auto">
            <a:xfrm rot="10800000">
              <a:off x="1400414" y="1424731"/>
              <a:ext cx="1531894" cy="2468264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>
                <a:defRPr/>
              </a:pPr>
              <a:endParaRPr lang="ru-RU" sz="1400"/>
            </a:p>
          </p:txBody>
        </p:sp>
      </p:grpSp>
      <p:sp>
        <p:nvSpPr>
          <p:cNvPr id="20" name="Rectangle 1"/>
          <p:cNvSpPr>
            <a:spLocks noChangeArrowheads="1"/>
          </p:cNvSpPr>
          <p:nvPr/>
        </p:nvSpPr>
        <p:spPr bwMode="auto">
          <a:xfrm>
            <a:off x="148289" y="43934"/>
            <a:ext cx="884742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Время бежит – жизнь меняется, мы меняемся… а что же остается неизменным?</a:t>
            </a:r>
            <a:endParaRPr kumimoji="0" lang="ru-RU" b="0" i="1" u="sng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23528" y="5750004"/>
            <a:ext cx="882047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«Не знаю удалось ли мне сделать и выразить в моих вещах то, что я хотел: любовь к жизни, радость и бодрость, любовь к своему русскому. Это было всегда сюжетом моих картин».</a:t>
            </a:r>
            <a:endParaRPr lang="ru-RU" sz="22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5" grpId="0"/>
      <p:bldP spid="16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9"/>
          <p:cNvGrpSpPr>
            <a:grpSpLocks/>
          </p:cNvGrpSpPr>
          <p:nvPr/>
        </p:nvGrpSpPr>
        <p:grpSpPr bwMode="auto">
          <a:xfrm>
            <a:off x="3419871" y="1700808"/>
            <a:ext cx="2791569" cy="1412875"/>
            <a:chOff x="3596838" y="2928934"/>
            <a:chExt cx="2315205" cy="1214446"/>
          </a:xfrm>
        </p:grpSpPr>
        <p:sp>
          <p:nvSpPr>
            <p:cNvPr id="6" name="Овал 5"/>
            <p:cNvSpPr/>
            <p:nvPr/>
          </p:nvSpPr>
          <p:spPr>
            <a:xfrm>
              <a:off x="3596838" y="2928934"/>
              <a:ext cx="2163296" cy="1214446"/>
            </a:xfrm>
            <a:prstGeom prst="bevel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404" name="TextBox 7"/>
            <p:cNvSpPr>
              <a:spLocks noChangeArrowheads="1"/>
            </p:cNvSpPr>
            <p:nvPr/>
          </p:nvSpPr>
          <p:spPr bwMode="auto">
            <a:xfrm>
              <a:off x="3888928" y="3043916"/>
              <a:ext cx="1607456" cy="457004"/>
            </a:xfrm>
            <a:prstGeom prst="bevel">
              <a:avLst>
                <a:gd name="adj" fmla="val 12500"/>
              </a:avLst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Б.М.Кустодиев</a:t>
              </a:r>
              <a:endParaRPr lang="ru-RU" sz="2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405" name="TextBox 8"/>
            <p:cNvSpPr>
              <a:spLocks noChangeArrowheads="1"/>
            </p:cNvSpPr>
            <p:nvPr/>
          </p:nvSpPr>
          <p:spPr bwMode="auto">
            <a:xfrm>
              <a:off x="3597291" y="3355295"/>
              <a:ext cx="2314752" cy="457004"/>
            </a:xfrm>
            <a:prstGeom prst="bevel">
              <a:avLst>
                <a:gd name="adj" fmla="val 12500"/>
              </a:avLst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«Масленица»</a:t>
              </a:r>
              <a:endParaRPr lang="ru-RU" sz="2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" name="Группа 12"/>
          <p:cNvGrpSpPr>
            <a:grpSpLocks/>
          </p:cNvGrpSpPr>
          <p:nvPr/>
        </p:nvGrpSpPr>
        <p:grpSpPr bwMode="auto">
          <a:xfrm>
            <a:off x="6948264" y="764704"/>
            <a:ext cx="1863031" cy="1368153"/>
            <a:chOff x="6286156" y="1146469"/>
            <a:chExt cx="1682923" cy="1180005"/>
          </a:xfrm>
        </p:grpSpPr>
        <p:sp>
          <p:nvSpPr>
            <p:cNvPr id="11" name="Овал 10"/>
            <p:cNvSpPr/>
            <p:nvPr/>
          </p:nvSpPr>
          <p:spPr>
            <a:xfrm>
              <a:off x="6286156" y="1146469"/>
              <a:ext cx="1634456" cy="1180005"/>
            </a:xfrm>
            <a:prstGeom prst="round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402" name="TextBox 11"/>
            <p:cNvSpPr>
              <a:spLocks noChangeArrowheads="1"/>
            </p:cNvSpPr>
            <p:nvPr/>
          </p:nvSpPr>
          <p:spPr bwMode="auto">
            <a:xfrm>
              <a:off x="6286156" y="1208574"/>
              <a:ext cx="1682923" cy="969179"/>
            </a:xfrm>
            <a:prstGeom prst="round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Панорама заснеженного города</a:t>
              </a:r>
              <a:r>
                <a:rPr lang="ru-RU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endParaRPr lang="ru-RU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" name="Группа 15"/>
          <p:cNvGrpSpPr>
            <a:grpSpLocks/>
          </p:cNvGrpSpPr>
          <p:nvPr/>
        </p:nvGrpSpPr>
        <p:grpSpPr bwMode="auto">
          <a:xfrm>
            <a:off x="3491880" y="3501008"/>
            <a:ext cx="2417361" cy="571500"/>
            <a:chOff x="5857880" y="4429132"/>
            <a:chExt cx="2155870" cy="571504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5857880" y="4429132"/>
              <a:ext cx="2155870" cy="571504"/>
            </a:xfrm>
            <a:prstGeom prst="round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400" name="TextBox 14"/>
            <p:cNvSpPr txBox="1">
              <a:spLocks noChangeArrowheads="1"/>
            </p:cNvSpPr>
            <p:nvPr/>
          </p:nvSpPr>
          <p:spPr bwMode="auto">
            <a:xfrm>
              <a:off x="5857880" y="4429132"/>
              <a:ext cx="1419539" cy="4001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Архитектура</a:t>
              </a:r>
              <a:endParaRPr lang="ru-RU" sz="2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" name="Группа 18"/>
          <p:cNvGrpSpPr>
            <a:grpSpLocks/>
          </p:cNvGrpSpPr>
          <p:nvPr/>
        </p:nvGrpSpPr>
        <p:grpSpPr bwMode="auto">
          <a:xfrm>
            <a:off x="179511" y="836712"/>
            <a:ext cx="2915816" cy="927779"/>
            <a:chOff x="927974" y="2857647"/>
            <a:chExt cx="1357304" cy="929735"/>
          </a:xfrm>
        </p:grpSpPr>
        <p:sp>
          <p:nvSpPr>
            <p:cNvPr id="17" name="Овал 16"/>
            <p:cNvSpPr/>
            <p:nvPr/>
          </p:nvSpPr>
          <p:spPr>
            <a:xfrm>
              <a:off x="927974" y="2857647"/>
              <a:ext cx="1357304" cy="715881"/>
            </a:xfrm>
            <a:prstGeom prst="roundRect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cs typeface="Times New Roman" pitchFamily="18" charset="0"/>
              </a:endParaRPr>
            </a:p>
          </p:txBody>
        </p:sp>
        <p:sp>
          <p:nvSpPr>
            <p:cNvPr id="16398" name="TextBox 17"/>
            <p:cNvSpPr>
              <a:spLocks noChangeArrowheads="1"/>
            </p:cNvSpPr>
            <p:nvPr/>
          </p:nvSpPr>
          <p:spPr bwMode="auto">
            <a:xfrm>
              <a:off x="927974" y="3002538"/>
              <a:ext cx="1268800" cy="784844"/>
            </a:xfrm>
            <a:prstGeom prst="round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ru-RU" sz="2000" dirty="0" smtClean="0">
                  <a:latin typeface="Times New Roman" pitchFamily="18" charset="0"/>
                  <a:cs typeface="Times New Roman" pitchFamily="18" charset="0"/>
                </a:rPr>
                <a:t>Развлечения и забавы  </a:t>
              </a:r>
              <a:endParaRPr lang="ru-RU" sz="2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6473825" y="2276872"/>
            <a:ext cx="2670175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Холмистая местность </a:t>
            </a:r>
          </a:p>
          <a:p>
            <a:pPr algn="ctr">
              <a:buFont typeface="Arial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Березы в инее </a:t>
            </a:r>
          </a:p>
          <a:p>
            <a:pPr algn="ctr">
              <a:buFont typeface="Arial" charset="0"/>
              <a:buChar char="•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Цветовая гамма неба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2" name="Прямая со стрелкой 21"/>
          <p:cNvCxnSpPr>
            <a:stCxn id="6" idx="6"/>
            <a:endCxn id="11" idx="1"/>
          </p:cNvCxnSpPr>
          <p:nvPr/>
        </p:nvCxnSpPr>
        <p:spPr>
          <a:xfrm flipV="1">
            <a:off x="4724073" y="1448781"/>
            <a:ext cx="2224191" cy="252027"/>
          </a:xfrm>
          <a:prstGeom prst="straightConnector1">
            <a:avLst/>
          </a:prstGeom>
          <a:ln w="381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3491879" y="4149080"/>
            <a:ext cx="352839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Храмы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Деревянные и каменные дома Многоэтажные дома 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Торговые ряды </a:t>
            </a:r>
          </a:p>
          <a:p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Балаган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(уличный театр) </a:t>
            </a:r>
            <a:endParaRPr lang="ru-RU" sz="20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Карусель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5" name="Прямая со стрелкой 24"/>
          <p:cNvCxnSpPr>
            <a:stCxn id="11" idx="2"/>
            <a:endCxn id="14" idx="3"/>
          </p:cNvCxnSpPr>
          <p:nvPr/>
        </p:nvCxnSpPr>
        <p:spPr>
          <a:xfrm flipH="1">
            <a:off x="5909241" y="2132857"/>
            <a:ext cx="1943712" cy="1653901"/>
          </a:xfrm>
          <a:prstGeom prst="straightConnector1">
            <a:avLst/>
          </a:prstGeom>
          <a:ln w="381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0" y="1925390"/>
            <a:ext cx="313184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Катания на лошадях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Катание с гор на санках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Игра в снежки </a:t>
            </a:r>
          </a:p>
          <a:p>
            <a:pPr algn="ctr"/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Перетягивание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каната Кулачные бои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Взятие снежного городка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Катание на карусели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Песни под гармошку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9" name="Прямая со стрелкой 28"/>
          <p:cNvCxnSpPr>
            <a:stCxn id="14" idx="1"/>
            <a:endCxn id="17" idx="2"/>
          </p:cNvCxnSpPr>
          <p:nvPr/>
        </p:nvCxnSpPr>
        <p:spPr>
          <a:xfrm flipH="1" flipV="1">
            <a:off x="1637419" y="1551087"/>
            <a:ext cx="1854461" cy="2235671"/>
          </a:xfrm>
          <a:prstGeom prst="straightConnector1">
            <a:avLst/>
          </a:prstGeom>
          <a:ln w="381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stCxn id="17" idx="3"/>
            <a:endCxn id="6" idx="6"/>
          </p:cNvCxnSpPr>
          <p:nvPr/>
        </p:nvCxnSpPr>
        <p:spPr>
          <a:xfrm>
            <a:off x="3095327" y="1193900"/>
            <a:ext cx="1628746" cy="506908"/>
          </a:xfrm>
          <a:prstGeom prst="straightConnector1">
            <a:avLst/>
          </a:prstGeom>
          <a:ln w="38100">
            <a:solidFill>
              <a:schemeClr val="accent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1"/>
          <p:cNvSpPr>
            <a:spLocks noChangeArrowheads="1"/>
          </p:cNvSpPr>
          <p:nvPr/>
        </p:nvSpPr>
        <p:spPr bwMode="auto">
          <a:xfrm>
            <a:off x="148289" y="43934"/>
            <a:ext cx="884742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Время бежит – жизнь меняется, мы меняемся… а что же остается неизменным?</a:t>
            </a:r>
            <a:endParaRPr kumimoji="0" lang="ru-RU" b="0" i="1" u="sng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20" grpId="0"/>
      <p:bldP spid="23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148289" y="43934"/>
            <a:ext cx="884742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Время бежит – жизнь меняется, мы меняемся… а что же остается неизменным?</a:t>
            </a:r>
            <a:endParaRPr kumimoji="0" lang="ru-RU" b="0" i="1" u="sng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187624" y="4077072"/>
            <a:ext cx="6501408" cy="504056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Кустодиев Б.М. Масленица. 1916. </a:t>
            </a:r>
            <a:b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Х</a:t>
            </a:r>
            <a:r>
              <a: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олст, масло. 123х61</a:t>
            </a: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ГТГ Москва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9" name="Picture 4" descr="52722109_1261403219_Maslenica1_1916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259632" y="908720"/>
            <a:ext cx="6460655" cy="2966911"/>
          </a:xfrm>
          <a:prstGeom prst="rect">
            <a:avLst/>
          </a:prstGeom>
          <a:noFill/>
          <a:ln w="161925" cmpd="tri">
            <a:solidFill>
              <a:schemeClr val="bg2">
                <a:lumMod val="25000"/>
              </a:schemeClr>
            </a:solidFill>
            <a:prstDash val="solid"/>
          </a:ln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print"/>
          <a:srcRect l="47797" t="40892" r="26898" b="27847"/>
          <a:stretch>
            <a:fillRect/>
          </a:stretch>
        </p:blipFill>
        <p:spPr bwMode="auto">
          <a:xfrm>
            <a:off x="6084168" y="4023072"/>
            <a:ext cx="3059832" cy="28349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52722109_1261403219_Maslenica1_1916"/>
          <p:cNvPicPr>
            <a:picLocks noChangeAspect="1" noChangeArrowheads="1"/>
          </p:cNvPicPr>
          <p:nvPr/>
        </p:nvPicPr>
        <p:blipFill>
          <a:blip r:embed="rId2" cstate="print"/>
          <a:srcRect l="25763" r="58281" b="46675"/>
          <a:stretch>
            <a:fillRect/>
          </a:stretch>
        </p:blipFill>
        <p:spPr bwMode="auto">
          <a:xfrm>
            <a:off x="6660232" y="548680"/>
            <a:ext cx="2001594" cy="3071834"/>
          </a:xfrm>
          <a:prstGeom prst="rect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</p:pic>
      <p:pic>
        <p:nvPicPr>
          <p:cNvPr id="5" name="Picture 4" descr="52722109_1261403219_Maslenica1_1916"/>
          <p:cNvPicPr>
            <a:picLocks noChangeAspect="1" noChangeArrowheads="1"/>
          </p:cNvPicPr>
          <p:nvPr/>
        </p:nvPicPr>
        <p:blipFill>
          <a:blip r:embed="rId2" cstate="print"/>
          <a:srcRect l="81434" t="33891" r="7376" b="27119"/>
          <a:stretch>
            <a:fillRect/>
          </a:stretch>
        </p:blipFill>
        <p:spPr bwMode="auto">
          <a:xfrm>
            <a:off x="3563888" y="2204864"/>
            <a:ext cx="1919897" cy="3071834"/>
          </a:xfrm>
          <a:prstGeom prst="rect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</p:pic>
      <p:pic>
        <p:nvPicPr>
          <p:cNvPr id="6" name="Picture 4" descr="52722109_1261403219_Maslenica1_1916"/>
          <p:cNvPicPr>
            <a:picLocks noChangeAspect="1" noChangeArrowheads="1"/>
          </p:cNvPicPr>
          <p:nvPr/>
        </p:nvPicPr>
        <p:blipFill>
          <a:blip r:embed="rId2" cstate="print"/>
          <a:srcRect l="1772" r="84049" b="48544"/>
          <a:stretch>
            <a:fillRect/>
          </a:stretch>
        </p:blipFill>
        <p:spPr bwMode="auto">
          <a:xfrm>
            <a:off x="611560" y="548680"/>
            <a:ext cx="1843100" cy="3071834"/>
          </a:xfrm>
          <a:prstGeom prst="rect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</p:pic>
      <p:sp>
        <p:nvSpPr>
          <p:cNvPr id="7" name="Прямоугольник 6"/>
          <p:cNvSpPr/>
          <p:nvPr/>
        </p:nvSpPr>
        <p:spPr>
          <a:xfrm>
            <a:off x="0" y="3645024"/>
            <a:ext cx="350043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Природа 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071802" y="5357826"/>
            <a:ext cx="315410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Стремление  общаться друг с другом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444208" y="3645024"/>
            <a:ext cx="24288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Краски неба </a:t>
            </a:r>
            <a:endParaRPr lang="ru-RU" sz="2000" dirty="0"/>
          </a:p>
        </p:txBody>
      </p:sp>
      <p:pic>
        <p:nvPicPr>
          <p:cNvPr id="11" name="Picture 4" descr="52722109_1261403219_Maslenica1_1916"/>
          <p:cNvPicPr>
            <a:picLocks noChangeAspect="1" noChangeArrowheads="1"/>
          </p:cNvPicPr>
          <p:nvPr/>
        </p:nvPicPr>
        <p:blipFill>
          <a:blip r:embed="rId2" cstate="print"/>
          <a:srcRect t="43809" r="70225" b="26401"/>
          <a:stretch>
            <a:fillRect/>
          </a:stretch>
        </p:blipFill>
        <p:spPr bwMode="auto">
          <a:xfrm>
            <a:off x="395536" y="4293096"/>
            <a:ext cx="2643206" cy="1214446"/>
          </a:xfrm>
          <a:prstGeom prst="rect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</p:pic>
      <p:pic>
        <p:nvPicPr>
          <p:cNvPr id="12" name="Picture 4" descr="52722109_1261403219_Maslenica1_1916"/>
          <p:cNvPicPr>
            <a:picLocks noChangeAspect="1" noChangeArrowheads="1"/>
          </p:cNvPicPr>
          <p:nvPr/>
        </p:nvPicPr>
        <p:blipFill>
          <a:blip r:embed="rId2" cstate="print"/>
          <a:srcRect l="19206" t="24299" r="55043" b="45911"/>
          <a:stretch>
            <a:fillRect/>
          </a:stretch>
        </p:blipFill>
        <p:spPr bwMode="auto">
          <a:xfrm>
            <a:off x="3419872" y="548680"/>
            <a:ext cx="2286016" cy="1214446"/>
          </a:xfrm>
          <a:prstGeom prst="rect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</p:pic>
      <p:pic>
        <p:nvPicPr>
          <p:cNvPr id="13" name="Picture 4" descr="52722109_1261403219_Maslenica1_1916"/>
          <p:cNvPicPr>
            <a:picLocks noChangeAspect="1" noChangeArrowheads="1"/>
          </p:cNvPicPr>
          <p:nvPr/>
        </p:nvPicPr>
        <p:blipFill>
          <a:blip r:embed="rId2" cstate="print"/>
          <a:srcRect t="69627" r="69635"/>
          <a:stretch>
            <a:fillRect/>
          </a:stretch>
        </p:blipFill>
        <p:spPr bwMode="auto">
          <a:xfrm>
            <a:off x="5940152" y="4221088"/>
            <a:ext cx="2695596" cy="1238228"/>
          </a:xfrm>
          <a:prstGeom prst="rect">
            <a:avLst/>
          </a:prstGeom>
          <a:noFill/>
          <a:ln w="76200">
            <a:solidFill>
              <a:schemeClr val="bg1">
                <a:lumMod val="50000"/>
              </a:schemeClr>
            </a:solidFill>
          </a:ln>
        </p:spPr>
      </p:pic>
      <p:sp>
        <p:nvSpPr>
          <p:cNvPr id="14" name="Прямоугольник 13"/>
          <p:cNvSpPr/>
          <p:nvPr/>
        </p:nvSpPr>
        <p:spPr>
          <a:xfrm>
            <a:off x="2915816" y="1700808"/>
            <a:ext cx="32861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Памятники культуры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572132" y="5589240"/>
            <a:ext cx="35718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Традиции и обряды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1520" y="5661248"/>
            <a:ext cx="28438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Любовь  к праздникам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148289" y="43934"/>
            <a:ext cx="884742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Время бежит – жизнь меняется, мы меняемся… а что же остается неизменным?</a:t>
            </a:r>
            <a:endParaRPr kumimoji="0" lang="ru-RU" b="0" i="1" u="sng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4" grpId="0"/>
      <p:bldP spid="15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82792"/>
          </a:xfrm>
        </p:spPr>
        <p:txBody>
          <a:bodyPr>
            <a:normAutofit fontScale="90000"/>
          </a:bodyPr>
          <a:lstStyle/>
          <a:p>
            <a:pPr lvl="0"/>
            <a:r>
              <a:rPr lang="ru-RU" b="1" i="1" u="sng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Время бежит – жизнь меняется, мы меняемся… а что же остается неизменным?</a:t>
            </a:r>
            <a:r>
              <a:rPr lang="ru-RU" i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i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500034" y="2210037"/>
            <a:ext cx="82296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Сохранилось очень многое! Природа, архитектурные памятники, традиции,</a:t>
            </a:r>
            <a:r>
              <a:rPr kumimoji="0" lang="ru-RU" sz="2800" b="1" i="0" u="sng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ч</a:t>
            </a:r>
            <a:r>
              <a:rPr lang="ru-RU" sz="2800" b="1" u="sng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увства людей, такие как любовь близких, помощь и поддержка друзей, способность радоваться красоте мира природы, ощущение причастности к истории и культуре своей страны.</a:t>
            </a:r>
            <a:endParaRPr kumimoji="0" lang="ru-RU" sz="28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 настоящее богатство! Это наши вечные ценности! </a:t>
            </a:r>
            <a:endParaRPr kumimoji="0" lang="ru-RU" sz="28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5301208"/>
            <a:ext cx="26161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Файл:The State Tretyakov Gallery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571612"/>
            <a:ext cx="6197612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2" descr="http://abrikosov-sons.ru/d/71527/d/image_4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72264" y="1500174"/>
            <a:ext cx="2297112" cy="1657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6" descr="o_46528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72264" y="3214686"/>
            <a:ext cx="2262188" cy="169545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3078" name="Picture 5" descr="eeabbafcda6dc8aef6b6a5a12084d320"/>
          <p:cNvPicPr>
            <a:picLocks noChangeAspect="1" noChangeArrowheads="1"/>
          </p:cNvPicPr>
          <p:nvPr/>
        </p:nvPicPr>
        <p:blipFill>
          <a:blip r:embed="rId6" cstate="print">
            <a:lum bright="-6000" contrast="24000"/>
          </a:blip>
          <a:srcRect/>
          <a:stretch>
            <a:fillRect/>
          </a:stretch>
        </p:blipFill>
        <p:spPr bwMode="auto">
          <a:xfrm>
            <a:off x="6572264" y="5000636"/>
            <a:ext cx="2265362" cy="150653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8" name="Rectangle 1"/>
          <p:cNvSpPr txBox="1">
            <a:spLocks noChangeArrowheads="1"/>
          </p:cNvSpPr>
          <p:nvPr/>
        </p:nvSpPr>
        <p:spPr bwMode="auto">
          <a:xfrm>
            <a:off x="571472" y="214290"/>
            <a:ext cx="821533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Тема:</a:t>
            </a:r>
            <a:r>
              <a:rPr kumimoji="0" lang="ru-RU" sz="3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Сравниваем прошлое и настоящее. 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2" cstate="print"/>
          <a:srcRect t="4514" b="5051"/>
          <a:stretch>
            <a:fillRect/>
          </a:stretch>
        </p:blipFill>
        <p:spPr bwMode="auto">
          <a:xfrm>
            <a:off x="0" y="642918"/>
            <a:ext cx="9163225" cy="6215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51520" y="332656"/>
            <a:ext cx="554461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u="sng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Домашнее задание.</a:t>
            </a:r>
            <a:r>
              <a:rPr lang="ru-RU" sz="2400" u="sng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lvl="0"/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«Можно ли с помощью музыки создать впечатление народного гулянья, оживленных разговоров, катания на санях, зимних игр, веселья и смеха?»</a:t>
            </a:r>
          </a:p>
          <a:p>
            <a:pPr lvl="0"/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Используя материалы 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Фрагмент из балета И. Стравинского «Народные гуляния на Масленой»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Картина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Б.Кустодиева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«Масленица»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Учебник: ч. 2, с.145 – 147  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«Информационная карта» </a:t>
            </a:r>
          </a:p>
          <a:p>
            <a:pPr lvl="0"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«Лист эксперта»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Развитие речи с элементами культуры речи.  3 класс.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Сравниваем прошлое и настоящее. 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Работа с картиной Б.М.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Кустодиева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«Масленица»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566124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Цели: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Познакомить учащихся с творчеством Бориса Михайловича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Кустодиева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Показать разные смысловые оттенки одной главной идеи: </a:t>
            </a:r>
            <a:r>
              <a:rPr lang="ru-RU" sz="2000" u="sng" dirty="0" smtClean="0">
                <a:latin typeface="Times New Roman" pitchFamily="18" charset="0"/>
                <a:cs typeface="Times New Roman" pitchFamily="18" charset="0"/>
              </a:rPr>
              <a:t>время бежит – жизнь меняется, мы меняемся… а что же остается неизменным?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Донести до сознания школьников, что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история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– это не какой-то отвлеченный от жизни отдельный процесс; это как раз и есть те изменения, которые происходят с течением времени в жизни людей. </a:t>
            </a:r>
          </a:p>
          <a:p>
            <a:pPr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Задачи урока:</a:t>
            </a:r>
          </a:p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выяснить, что дети знают о Масленице;</a:t>
            </a:r>
          </a:p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организовать работу по выделению фрагментов картины, соответствующих разным темам, с помощью рамочки;</a:t>
            </a:r>
          </a:p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выяснить, за счет чего художнику удалось создать впечатление чудесного зимнего дня и атмосферу праздничных гуляний;</a:t>
            </a:r>
          </a:p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объяснить школьникам, что эту картину Б.Кустодиев написал 100 лет назад;</a:t>
            </a:r>
          </a:p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подвести детей к выводу, что сохранилось очень многое: природа, архитектура, традиции.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РП 3 кл ПНШ\Музейный дом\Рерих Н\Горы\Рисунок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2924944"/>
            <a:ext cx="3404958" cy="259228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077" name="Picture 5" descr="F:\РП 3 кл ПНШ\Музейный дом\Рерих Н\Горы\Рисунок1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188640"/>
            <a:ext cx="2057322" cy="241490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7984" y="188640"/>
            <a:ext cx="2160240" cy="52829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Н.К. Рерих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660232" y="5589240"/>
            <a:ext cx="13681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«Стражи ночи».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" y="5949280"/>
            <a:ext cx="2411760" cy="4494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В. Ван </a:t>
            </a:r>
            <a:r>
              <a:rPr kumimoji="0" lang="ru-RU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Гог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8" name="Picture 3" descr="F:\РП 3 кл ПНШ\Музейный дом\Ван ГОГ\Башмаки_ОТДЫХ ПОСЛЕ РАБОТЫ\image0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4221088"/>
            <a:ext cx="2121835" cy="17281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1" descr="File:L'église d'Auvers-sur-Ois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548680"/>
            <a:ext cx="1773654" cy="22322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Прямоугольник 9"/>
          <p:cNvSpPr/>
          <p:nvPr/>
        </p:nvSpPr>
        <p:spPr>
          <a:xfrm>
            <a:off x="395536" y="2996952"/>
            <a:ext cx="16561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«Церковь в Овере»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26"/>
          <p:cNvSpPr txBox="1">
            <a:spLocks noChangeArrowheads="1"/>
          </p:cNvSpPr>
          <p:nvPr/>
        </p:nvSpPr>
        <p:spPr bwMode="auto">
          <a:xfrm>
            <a:off x="2843808" y="3645024"/>
            <a:ext cx="158753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«Подсолнухи».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2" name="Рисунок 11" descr="Прикрепленное изображение"/>
          <p:cNvPicPr/>
          <p:nvPr/>
        </p:nvPicPr>
        <p:blipFill>
          <a:blip r:embed="rId6" cstate="print"/>
          <a:stretch>
            <a:fillRect/>
          </a:stretch>
        </p:blipFill>
        <p:spPr bwMode="auto">
          <a:xfrm>
            <a:off x="2771800" y="1196752"/>
            <a:ext cx="1872208" cy="23722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TextBox 26"/>
          <p:cNvSpPr txBox="1">
            <a:spLocks noChangeArrowheads="1"/>
          </p:cNvSpPr>
          <p:nvPr/>
        </p:nvSpPr>
        <p:spPr bwMode="auto">
          <a:xfrm>
            <a:off x="3059832" y="6165304"/>
            <a:ext cx="100234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«Ботинки».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14" name="Picture 7" descr="C:\Documents and Settings\Света\Мои документы\первое сентября\портфолио\я\5.jpg"/>
          <p:cNvPicPr>
            <a:picLocks noChangeAspect="1" noChangeArrowheads="1"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179512" y="3429000"/>
            <a:ext cx="2162598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99992" y="1412776"/>
            <a:ext cx="4214842" cy="3214710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МИР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Бориса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Михайловича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Кустодиева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(1878-1927)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64ea7af77e4f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642910" y="500042"/>
            <a:ext cx="3786214" cy="516732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1187624" y="5805264"/>
            <a:ext cx="2802498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Автопортрет. 1916.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Приложение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8572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27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2555776" y="1844824"/>
            <a:ext cx="3816424" cy="1800200"/>
          </a:xfrm>
          <a:prstGeom prst="rect">
            <a:avLst/>
          </a:prstGeom>
          <a:solidFill>
            <a:schemeClr val="bg1">
              <a:lumMod val="75000"/>
            </a:schemeClr>
          </a:solidFill>
          <a:ln w="76200" cmpd="tri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6" name="Picture 7" descr="E:\РП 2 кл\Музейный дом\Размеры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8548"/>
          <a:stretch>
            <a:fillRect/>
          </a:stretch>
        </p:blipFill>
        <p:spPr bwMode="auto">
          <a:xfrm>
            <a:off x="6654939" y="2107316"/>
            <a:ext cx="2489061" cy="4750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43" name="TextBox 26"/>
          <p:cNvSpPr txBox="1">
            <a:spLocks noChangeArrowheads="1"/>
          </p:cNvSpPr>
          <p:nvPr/>
        </p:nvSpPr>
        <p:spPr bwMode="auto">
          <a:xfrm>
            <a:off x="231775" y="0"/>
            <a:ext cx="86947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</a:rPr>
              <a:t>Хотите представить, на сколько картины различаются по размеру и соотносятся с вашим ростом?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1763688" y="3789040"/>
            <a:ext cx="53285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Кустодиев Б.М. </a:t>
            </a:r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МАСЛЕНИЦА.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1916 г. 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kern="0" dirty="0" smtClean="0">
                <a:latin typeface="Times New Roman" pitchFamily="18" charset="0"/>
                <a:cs typeface="Times New Roman" pitchFamily="18" charset="0"/>
              </a:rPr>
              <a:t>олст, масло. 123х61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Государственная Третьяковская галерея, Москва</a:t>
            </a:r>
            <a:endParaRPr lang="ru-RU" dirty="0"/>
          </a:p>
        </p:txBody>
      </p:sp>
      <p:grpSp>
        <p:nvGrpSpPr>
          <p:cNvPr id="28" name="Группа 27"/>
          <p:cNvGrpSpPr>
            <a:grpSpLocks/>
          </p:cNvGrpSpPr>
          <p:nvPr/>
        </p:nvGrpSpPr>
        <p:grpSpPr bwMode="auto">
          <a:xfrm>
            <a:off x="251520" y="5157192"/>
            <a:ext cx="2664296" cy="1512170"/>
            <a:chOff x="3214752" y="-3237243"/>
            <a:chExt cx="12294285" cy="13073196"/>
          </a:xfrm>
        </p:grpSpPr>
        <p:pic>
          <p:nvPicPr>
            <p:cNvPr id="29" name="Picture 11" descr="C:\Users\Оля\Desktop\Лупа копия.gi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5400000">
              <a:off x="1979747" y="5874150"/>
              <a:ext cx="5196808" cy="27267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" name="Rectangle 9"/>
            <p:cNvSpPr>
              <a:spLocks noChangeArrowheads="1"/>
            </p:cNvSpPr>
            <p:nvPr/>
          </p:nvSpPr>
          <p:spPr bwMode="auto">
            <a:xfrm rot="10800000">
              <a:off x="4876142" y="-3237243"/>
              <a:ext cx="1261916" cy="2998042"/>
            </a:xfrm>
            <a:prstGeom prst="rect">
              <a:avLst/>
            </a:prstGeom>
            <a:noFill/>
            <a:ln w="76200">
              <a:solidFill>
                <a:schemeClr val="tx1">
                  <a:lumMod val="75000"/>
                  <a:lumOff val="25000"/>
                </a:schemeClr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36" name="Oval 15"/>
            <p:cNvSpPr>
              <a:spLocks noChangeAspect="1" noChangeArrowheads="1"/>
            </p:cNvSpPr>
            <p:nvPr/>
          </p:nvSpPr>
          <p:spPr bwMode="auto">
            <a:xfrm>
              <a:off x="6205254" y="4233145"/>
              <a:ext cx="1433726" cy="2170702"/>
            </a:xfrm>
            <a:prstGeom prst="ellipse">
              <a:avLst/>
            </a:prstGeom>
            <a:noFill/>
            <a:ln w="76200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 sz="1400"/>
            </a:p>
          </p:txBody>
        </p:sp>
        <p:sp>
          <p:nvSpPr>
            <p:cNvPr id="32" name="AutoShape 24"/>
            <p:cNvSpPr>
              <a:spLocks/>
            </p:cNvSpPr>
            <p:nvPr/>
          </p:nvSpPr>
          <p:spPr bwMode="auto">
            <a:xfrm>
              <a:off x="6774134" y="7968339"/>
              <a:ext cx="2889911" cy="1867588"/>
            </a:xfrm>
            <a:prstGeom prst="accentCallout2">
              <a:avLst>
                <a:gd name="adj1" fmla="val 34977"/>
                <a:gd name="adj2" fmla="val -5111"/>
                <a:gd name="adj3" fmla="val 34977"/>
                <a:gd name="adj4" fmla="val -22602"/>
                <a:gd name="adj5" fmla="val 59331"/>
                <a:gd name="adj6" fmla="val -42871"/>
              </a:avLst>
            </a:prstGeom>
            <a:solidFill>
              <a:srgbClr val="3366FF">
                <a:alpha val="50195"/>
              </a:srgbClr>
            </a:solidFill>
            <a:ln w="44450">
              <a:solidFill>
                <a:srgbClr val="333399"/>
              </a:solidFill>
              <a:miter lim="800000"/>
              <a:headEnd type="none" w="sm" len="sm"/>
              <a:tailEnd type="oval" w="sm" len="sm"/>
            </a:ln>
          </p:spPr>
          <p:txBody>
            <a:bodyPr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  <a:buFont typeface="Wingdings" pitchFamily="2" charset="2"/>
                <a:buNone/>
                <a:defRPr/>
              </a:pP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Лупа</a:t>
              </a:r>
              <a:r>
                <a:rPr lang="ru-RU" sz="1400" b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endParaRPr lang="ru-RU" sz="14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3" name="AutoShape 17"/>
            <p:cNvSpPr>
              <a:spLocks/>
            </p:cNvSpPr>
            <p:nvPr/>
          </p:nvSpPr>
          <p:spPr bwMode="auto">
            <a:xfrm>
              <a:off x="7570460" y="497951"/>
              <a:ext cx="7077759" cy="2490129"/>
            </a:xfrm>
            <a:prstGeom prst="accentCallout2">
              <a:avLst>
                <a:gd name="adj1" fmla="val 17648"/>
                <a:gd name="adj2" fmla="val -5111"/>
                <a:gd name="adj3" fmla="val 31864"/>
                <a:gd name="adj4" fmla="val -13865"/>
                <a:gd name="adj5" fmla="val 9402"/>
                <a:gd name="adj6" fmla="val -27935"/>
              </a:avLst>
            </a:prstGeom>
            <a:solidFill>
              <a:srgbClr val="3366FF">
                <a:alpha val="50195"/>
              </a:srgbClr>
            </a:solidFill>
            <a:ln w="44450">
              <a:solidFill>
                <a:srgbClr val="333399"/>
              </a:solidFill>
              <a:miter lim="800000"/>
              <a:headEnd type="none" w="sm" len="sm"/>
              <a:tailEnd type="oval" w="sm" len="sm"/>
            </a:ln>
          </p:spPr>
          <p:txBody>
            <a:bodyPr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  <a:buFont typeface="Wingdings" pitchFamily="2" charset="2"/>
                <a:buNone/>
                <a:defRPr/>
              </a:pP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Прямоугольные рамки</a:t>
              </a:r>
              <a:endParaRPr lang="ru-RU" sz="10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4" name="AutoShape 8"/>
            <p:cNvSpPr>
              <a:spLocks/>
            </p:cNvSpPr>
            <p:nvPr/>
          </p:nvSpPr>
          <p:spPr bwMode="auto">
            <a:xfrm rot="10800000" flipV="1">
              <a:off x="9693988" y="4639146"/>
              <a:ext cx="5815049" cy="2706660"/>
            </a:xfrm>
            <a:prstGeom prst="accentCallout2">
              <a:avLst>
                <a:gd name="adj1" fmla="val 29352"/>
                <a:gd name="adj2" fmla="val 104005"/>
                <a:gd name="adj3" fmla="val 29352"/>
                <a:gd name="adj4" fmla="val 113208"/>
                <a:gd name="adj5" fmla="val 25581"/>
                <a:gd name="adj6" fmla="val 134928"/>
              </a:avLst>
            </a:prstGeom>
            <a:solidFill>
              <a:srgbClr val="3366FF">
                <a:alpha val="50195"/>
              </a:srgbClr>
            </a:solidFill>
            <a:ln w="44450">
              <a:solidFill>
                <a:srgbClr val="333399"/>
              </a:solidFill>
              <a:miter lim="800000"/>
              <a:headEnd type="none" w="sm" len="sm"/>
              <a:tailEnd type="oval" w="sm" len="sm"/>
            </a:ln>
          </p:spPr>
          <p:txBody>
            <a:bodyPr/>
            <a:lstStyle/>
            <a:p>
              <a:pPr algn="ctr">
                <a:spcBef>
                  <a:spcPct val="20000"/>
                </a:spcBef>
                <a:buClr>
                  <a:schemeClr val="accent2"/>
                </a:buClr>
                <a:buFont typeface="Wingdings" pitchFamily="2" charset="2"/>
                <a:buNone/>
                <a:defRPr/>
              </a:pPr>
              <a:r>
                <a:rPr lang="ru-RU" sz="1000" b="1" dirty="0" smtClean="0">
                  <a:latin typeface="Times New Roman" pitchFamily="18" charset="0"/>
                  <a:cs typeface="Times New Roman" pitchFamily="18" charset="0"/>
                </a:rPr>
                <a:t>Круглая рамка</a:t>
              </a:r>
              <a:endParaRPr lang="ru-RU" sz="10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8" name="Заголовок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Время бежит –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жизнь меняется, мы меняемся…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а что же остается неизменным?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 rot="10800000">
            <a:off x="251520" y="5373216"/>
            <a:ext cx="460190" cy="547152"/>
          </a:xfrm>
          <a:prstGeom prst="rect">
            <a:avLst/>
          </a:prstGeom>
          <a:noFill/>
          <a:ln w="762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 sz="1400"/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3206128" y="5400857"/>
            <a:ext cx="1080120" cy="145714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286248" y="5417840"/>
            <a:ext cx="1080120" cy="144016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438376" y="5445224"/>
            <a:ext cx="1012138" cy="141277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6" grpId="0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Масленица 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23528" y="1052736"/>
            <a:ext cx="4244280" cy="362900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en-US" dirty="0" smtClean="0">
                <a:latin typeface="Times New Roman" pitchFamily="18" charset="0"/>
                <a:cs typeface="Vrinda"/>
              </a:rPr>
              <a:t>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СЛЕНИЦА, -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ж.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Старинный славянский праздник проводов зимы, от которого сохранился обычай печь блины и устраивать увеселения. </a:t>
            </a:r>
          </a:p>
          <a:p>
            <a:pPr>
              <a:buNone/>
            </a:pP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Ма′сленичный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, -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 -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ое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556792"/>
            <a:ext cx="4172272" cy="3556992"/>
          </a:xfrm>
        </p:spPr>
        <p:txBody>
          <a:bodyPr/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Гулянье на масленице.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Широкая масленица.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Не жизнь, а масленица.</a:t>
            </a:r>
          </a:p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Не все коту масленица.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 cstate="print"/>
          <a:srcRect l="38460" t="26203" r="36636" b="13751"/>
          <a:stretch>
            <a:fillRect/>
          </a:stretch>
        </p:blipFill>
        <p:spPr bwMode="auto">
          <a:xfrm>
            <a:off x="5508104" y="3821044"/>
            <a:ext cx="2240376" cy="3036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148289" y="43934"/>
            <a:ext cx="884742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Время бежит – жизнь меняется, мы меняемся… а что же остается неизменным?</a:t>
            </a:r>
            <a:endParaRPr kumimoji="0" lang="ru-RU" b="0" i="1" u="sng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869160"/>
            <a:ext cx="8229600" cy="1143000"/>
          </a:xfrm>
        </p:spPr>
        <p:txBody>
          <a:bodyPr>
            <a:no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Кустодиев Б.М. Масленица. 1916. 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1600" b="1" kern="0" dirty="0" smtClean="0">
                <a:latin typeface="Times New Roman" pitchFamily="18" charset="0"/>
                <a:cs typeface="Times New Roman" pitchFamily="18" charset="0"/>
              </a:rPr>
              <a:t>олст, масло. 123х61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Государственная Третьяковская галерея, Москва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52722109_1261403219_Maslenica1_1916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467544" y="980728"/>
            <a:ext cx="8178014" cy="3755569"/>
          </a:xfrm>
          <a:prstGeom prst="rect">
            <a:avLst/>
          </a:prstGeom>
          <a:noFill/>
          <a:ln w="161925" cmpd="tri">
            <a:solidFill>
              <a:schemeClr val="bg2">
                <a:lumMod val="25000"/>
              </a:schemeClr>
            </a:solidFill>
            <a:prstDash val="solid"/>
          </a:ln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48289" y="43934"/>
            <a:ext cx="884742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Время бежит – жизнь меняется, мы меняемся… а что же остается неизменным?</a:t>
            </a:r>
            <a:endParaRPr kumimoji="0" lang="ru-RU" b="0" i="1" u="sng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Овал 36"/>
          <p:cNvSpPr/>
          <p:nvPr/>
        </p:nvSpPr>
        <p:spPr>
          <a:xfrm>
            <a:off x="3923928" y="5517232"/>
            <a:ext cx="1152128" cy="108012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251520" y="5517232"/>
            <a:ext cx="1152128" cy="108012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2267744" y="5589240"/>
            <a:ext cx="1152128" cy="108012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>
            <a:off x="8100392" y="548680"/>
            <a:ext cx="648072" cy="64807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>
            <a:off x="6876256" y="548680"/>
            <a:ext cx="648072" cy="64807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5652120" y="476672"/>
            <a:ext cx="648072" cy="64807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4427984" y="548680"/>
            <a:ext cx="648072" cy="64807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3275856" y="548680"/>
            <a:ext cx="648072" cy="64807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4" descr="52722109_1261403219_Maslenica1_1916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1196752"/>
            <a:ext cx="9178114" cy="4214842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20" descr="C:\Users\Оля\Desktop\Для НА\!!!Reprod\!!!_MAKET\014 copy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lum bright="-20000" contrast="10000"/>
          </a:blip>
          <a:srcRect l="40588" t="75000" r="43200" b="3125"/>
          <a:stretch>
            <a:fillRect/>
          </a:stretch>
        </p:blipFill>
        <p:spPr bwMode="auto">
          <a:xfrm>
            <a:off x="1714480" y="1982570"/>
            <a:ext cx="598719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0" descr="C:\Users\Оля\Desktop\Для НА\!!!Reprod\!!!_MAKET\014 copy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-20000" contrast="10000"/>
          </a:blip>
          <a:srcRect l="23541" t="75903" r="60247" b="2222"/>
          <a:stretch>
            <a:fillRect/>
          </a:stretch>
        </p:blipFill>
        <p:spPr bwMode="auto">
          <a:xfrm>
            <a:off x="2350616" y="4411462"/>
            <a:ext cx="898092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20" descr="C:\Users\Оля\Desktop\Для НА\!!!Reprod\!!!_MAKET\014 copy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-20000" contrast="10000"/>
          </a:blip>
          <a:srcRect l="6493" t="75764" r="78032" b="1319"/>
          <a:stretch>
            <a:fillRect/>
          </a:stretch>
        </p:blipFill>
        <p:spPr bwMode="auto">
          <a:xfrm>
            <a:off x="5857884" y="4625776"/>
            <a:ext cx="818290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20" descr="C:\Users\Оля\Desktop\Для НА\!!!Reprod\!!!_MAKET\014 copy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DFB"/>
              </a:clrFrom>
              <a:clrTo>
                <a:srgbClr val="FEFDFB">
                  <a:alpha val="0"/>
                </a:srgbClr>
              </a:clrTo>
            </a:clrChange>
            <a:lum bright="-10000" contrast="10000"/>
          </a:blip>
          <a:srcRect l="83771" t="4791" r="6649" b="81667"/>
          <a:stretch>
            <a:fillRect/>
          </a:stretch>
        </p:blipFill>
        <p:spPr bwMode="auto">
          <a:xfrm>
            <a:off x="2143108" y="1411066"/>
            <a:ext cx="642942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20" descr="C:\Users\Оля\Desktop\Для НА\!!!Reprod\!!!_MAKET\014 copy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lum bright="-10000" contrast="10000"/>
          </a:blip>
          <a:srcRect l="71882" t="5694" r="17064" b="81806"/>
          <a:stretch>
            <a:fillRect/>
          </a:stretch>
        </p:blipFill>
        <p:spPr bwMode="auto">
          <a:xfrm>
            <a:off x="6072198" y="2696950"/>
            <a:ext cx="1071570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20" descr="C:\Users\Оля\Desktop\Для НА\!!!Reprod\!!!_MAKET\014 copy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10000"/>
          </a:blip>
          <a:srcRect l="60730" t="4514" r="28953" b="80903"/>
          <a:stretch>
            <a:fillRect/>
          </a:stretch>
        </p:blipFill>
        <p:spPr bwMode="auto">
          <a:xfrm>
            <a:off x="7929586" y="4268586"/>
            <a:ext cx="1000132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20" descr="C:\Users\Оля\Desktop\Для НА\!!!Reprod\!!!_MAKET\014 copy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FFF"/>
              </a:clrFrom>
              <a:clrTo>
                <a:srgbClr val="FCFFFF">
                  <a:alpha val="0"/>
                </a:srgbClr>
              </a:clrTo>
            </a:clrChange>
            <a:lum bright="-10000" contrast="10000"/>
          </a:blip>
          <a:srcRect l="38426" t="5278" r="52731" b="82222"/>
          <a:stretch>
            <a:fillRect/>
          </a:stretch>
        </p:blipFill>
        <p:spPr bwMode="auto">
          <a:xfrm>
            <a:off x="928662" y="3697082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20" descr="C:\Users\Оля\Desktop\Для НА\!!!Reprod\!!!_MAKET\014 copy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10000"/>
          </a:blip>
          <a:srcRect l="49578" t="5416" r="40842" b="82084"/>
          <a:stretch>
            <a:fillRect/>
          </a:stretch>
        </p:blipFill>
        <p:spPr bwMode="auto">
          <a:xfrm>
            <a:off x="6929454" y="1482504"/>
            <a:ext cx="928694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20" descr="C:\Users\Оля\Desktop\Для НА\!!!Reprod\!!!_MAKET\014 copy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DFB"/>
              </a:clrFrom>
              <a:clrTo>
                <a:srgbClr val="FEFDFB">
                  <a:alpha val="0"/>
                </a:srgbClr>
              </a:clrTo>
            </a:clrChange>
            <a:lum bright="-10000" contrast="10000"/>
          </a:blip>
          <a:srcRect l="83771" t="4791" r="6649" b="81667"/>
          <a:stretch>
            <a:fillRect/>
          </a:stretch>
        </p:blipFill>
        <p:spPr bwMode="auto">
          <a:xfrm>
            <a:off x="7956376" y="324652"/>
            <a:ext cx="1187624" cy="1187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20" descr="C:\Users\Оля\Desktop\Для НА\!!!Reprod\!!!_MAKET\014 copy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lum bright="-10000" contrast="10000"/>
          </a:blip>
          <a:srcRect l="71882" t="5694" r="17064" b="81806"/>
          <a:stretch>
            <a:fillRect/>
          </a:stretch>
        </p:blipFill>
        <p:spPr bwMode="auto">
          <a:xfrm>
            <a:off x="6660233" y="390047"/>
            <a:ext cx="1278412" cy="1022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Рисунок 20" descr="C:\Users\Оля\Desktop\Для НА\!!!Reprod\!!!_MAKET\014 copy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10000"/>
          </a:blip>
          <a:srcRect l="60730" t="4514" r="28953" b="80903"/>
          <a:stretch>
            <a:fillRect/>
          </a:stretch>
        </p:blipFill>
        <p:spPr bwMode="auto">
          <a:xfrm>
            <a:off x="5436096" y="260648"/>
            <a:ext cx="1143578" cy="11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 descr="C:\Users\Оля\Desktop\Для НА\!!!Reprod\!!!_MAKET\014 copy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10000"/>
          </a:blip>
          <a:srcRect l="49578" t="5416" r="40842" b="82084"/>
          <a:stretch>
            <a:fillRect/>
          </a:stretch>
        </p:blipFill>
        <p:spPr bwMode="auto">
          <a:xfrm>
            <a:off x="4243685" y="404664"/>
            <a:ext cx="1092121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Рисунок 20" descr="C:\Users\Оля\Desktop\Для НА\!!!Reprod\!!!_MAKET\014 copy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-20000" contrast="10000"/>
          </a:blip>
          <a:srcRect l="6493" t="75764" r="78032" b="1319"/>
          <a:stretch>
            <a:fillRect/>
          </a:stretch>
        </p:blipFill>
        <p:spPr bwMode="auto">
          <a:xfrm>
            <a:off x="0" y="5093156"/>
            <a:ext cx="1835696" cy="1923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Рисунок 20" descr="C:\Users\Оля\Desktop\Для НА\!!!Reprod\!!!_MAKET\014 copy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-20000" contrast="10000"/>
          </a:blip>
          <a:srcRect l="23541" t="75903" r="60247" b="2222"/>
          <a:stretch>
            <a:fillRect/>
          </a:stretch>
        </p:blipFill>
        <p:spPr bwMode="auto">
          <a:xfrm>
            <a:off x="1835696" y="5070920"/>
            <a:ext cx="1872208" cy="1787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Рисунок 20" descr="C:\Users\Оля\Desktop\Для НА\!!!Reprod\!!!_MAKET\014 copy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lum bright="-20000" contrast="10000"/>
          </a:blip>
          <a:srcRect l="40588" t="75000" r="43200" b="3125"/>
          <a:stretch>
            <a:fillRect/>
          </a:stretch>
        </p:blipFill>
        <p:spPr bwMode="auto">
          <a:xfrm>
            <a:off x="3563888" y="5080144"/>
            <a:ext cx="1862519" cy="1777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Rectangle 1"/>
          <p:cNvSpPr>
            <a:spLocks noChangeArrowheads="1"/>
          </p:cNvSpPr>
          <p:nvPr/>
        </p:nvSpPr>
        <p:spPr bwMode="auto">
          <a:xfrm>
            <a:off x="148289" y="43934"/>
            <a:ext cx="884742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1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Время бежит – жизнь меняется, мы меняемся… а что же остается неизменным?</a:t>
            </a:r>
            <a:endParaRPr kumimoji="0" lang="ru-RU" b="0" i="1" u="sng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2" name="Рисунок 20" descr="C:\Users\Оля\Desktop\Для НА\!!!Reprod\!!!_MAKET\014 copy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FFF"/>
              </a:clrFrom>
              <a:clrTo>
                <a:srgbClr val="FCFFFF">
                  <a:alpha val="0"/>
                </a:srgbClr>
              </a:clrTo>
            </a:clrChange>
            <a:lum bright="-10000" contrast="10000"/>
          </a:blip>
          <a:srcRect l="38426" t="5278" r="52731" b="82222"/>
          <a:stretch>
            <a:fillRect/>
          </a:stretch>
        </p:blipFill>
        <p:spPr bwMode="auto">
          <a:xfrm>
            <a:off x="3131840" y="404664"/>
            <a:ext cx="1008112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1773</TotalTime>
  <Words>1126</Words>
  <Application>Microsoft Office PowerPoint</Application>
  <PresentationFormat>Экран (4:3)</PresentationFormat>
  <Paragraphs>138</Paragraphs>
  <Slides>21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Н.К. Рерих</vt:lpstr>
      <vt:lpstr>МИР Бориса  Михайловича  Кустодиева   (1878-1927)</vt:lpstr>
      <vt:lpstr>Слайд 5</vt:lpstr>
      <vt:lpstr>Слайд 6</vt:lpstr>
      <vt:lpstr>Масленица  </vt:lpstr>
      <vt:lpstr>Кустодиев Б.М. Масленица. 1916.  Холст, масло. 123х61  Государственная Третьяковская галерея, Москва</vt:lpstr>
      <vt:lpstr>Слайд 9</vt:lpstr>
      <vt:lpstr>Кустодиев Б.М. Масленица. 1916.  Холст, масло. 123х61 Государственная Третьяковская галерея, Москва</vt:lpstr>
      <vt:lpstr>Кустодиев Б.М. Масленица. 1916. Холст, масло. 123х61  Государственная Третьяковская галерея, Москва</vt:lpstr>
      <vt:lpstr>Кустодиев Б.М. Масленица. 1916. Холст, масло. 123х61  Государственная Третьяковская галерея, Москва</vt:lpstr>
      <vt:lpstr>Кустодиев Б.М. Масленица. 1916. Холст, масло. 123х61  Государственная Третьяковская галерея, Москва</vt:lpstr>
      <vt:lpstr>Слайд 14</vt:lpstr>
      <vt:lpstr>Слайд 15</vt:lpstr>
      <vt:lpstr>Слайд 16</vt:lpstr>
      <vt:lpstr>Слайд 17</vt:lpstr>
      <vt:lpstr>Слайд 18</vt:lpstr>
      <vt:lpstr>Время бежит – жизнь меняется, мы меняемся… а что же остается неизменным? </vt:lpstr>
      <vt:lpstr>Слайд 20</vt:lpstr>
      <vt:lpstr>Развитие речи с элементами культуры речи.  3 класс. Сравниваем прошлое и настоящее.  Работа с картиной Б.М. Кустодиева «Масленица»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Елена Валентиновна</cp:lastModifiedBy>
  <cp:revision>162</cp:revision>
  <dcterms:modified xsi:type="dcterms:W3CDTF">2014-01-27T08:48:55Z</dcterms:modified>
</cp:coreProperties>
</file>