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6" r:id="rId2"/>
    <p:sldId id="279" r:id="rId3"/>
    <p:sldId id="280" r:id="rId4"/>
    <p:sldId id="281" r:id="rId5"/>
    <p:sldId id="282" r:id="rId6"/>
    <p:sldId id="283" r:id="rId7"/>
    <p:sldId id="268" r:id="rId8"/>
    <p:sldId id="269" r:id="rId9"/>
    <p:sldId id="271" r:id="rId10"/>
    <p:sldId id="273" r:id="rId11"/>
    <p:sldId id="274" r:id="rId12"/>
    <p:sldId id="275" r:id="rId13"/>
    <p:sldId id="276" r:id="rId14"/>
    <p:sldId id="277" r:id="rId15"/>
    <p:sldId id="27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84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9D7B25-3046-49A9-AEAA-34AF731F6A9E}" type="datetimeFigureOut">
              <a:rPr lang="ru-RU" smtClean="0"/>
              <a:t>25.01.2014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6559A7-88C7-46AE-8D87-4E5ABDFF38A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63837-30F6-4B7F-B789-515A91454564}" type="datetime1">
              <a:rPr lang="ru-RU" smtClean="0"/>
              <a:t>25.01.2014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F0A13-E1F5-45FD-8C1A-0F61D292EBCC}" type="datetime1">
              <a:rPr lang="ru-RU" smtClean="0"/>
              <a:t>25.01.2014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AAC1-1CB8-47A0-8D2F-DA16C50D6FAE}" type="datetime1">
              <a:rPr lang="ru-RU" smtClean="0"/>
              <a:t>25.01.2014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C9A76-DF3D-4FF5-86D0-A6620A5375B5}" type="datetime1">
              <a:rPr lang="ru-RU" smtClean="0"/>
              <a:t>25.01.2014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3AF85-6BD5-4DDF-B207-9C3BA97D8632}" type="datetime1">
              <a:rPr lang="ru-RU" smtClean="0"/>
              <a:t>25.01.2014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F7827-1862-48E2-B764-047ED0328ECE}" type="datetime1">
              <a:rPr lang="ru-RU" smtClean="0"/>
              <a:t>25.01.2014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7CC57-DC9F-4FB6-976C-87A222DE9FBD}" type="datetime1">
              <a:rPr lang="ru-RU" smtClean="0"/>
              <a:t>25.01.2014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9E5A1D-6202-4390-ADEB-0C62DAC616A7}" type="datetime1">
              <a:rPr lang="ru-RU" smtClean="0"/>
              <a:t>25.01.2014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0522F-C1F2-4FCC-9A3B-2BCCCCE1DEF4}" type="datetime1">
              <a:rPr lang="ru-RU" smtClean="0"/>
              <a:t>25.01.2014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C5516-C1F3-4906-8F21-54397464B348}" type="datetime1">
              <a:rPr lang="ru-RU" smtClean="0"/>
              <a:t>25.01.2014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DD58F-8DD8-45BC-A161-71AEB31576D9}" type="datetime1">
              <a:rPr lang="ru-RU" smtClean="0"/>
              <a:t>25.01.2014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629E80F-8DF8-4FD1-A3AE-11C6C0FB5075}" type="datetime1">
              <a:rPr lang="ru-RU" smtClean="0"/>
              <a:t>25.01.2014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7_168&#1076;&#1072;&#1074;&#1083;.%20%20&#1074;&#1085;&#1091;&#1090;&#1088;&#1080;%20&#1078;&#1080;&#1076;&#1082;&#1086;&#1089;&#1090;&#1080;.avi" TargetMode="External"/><Relationship Id="rId2" Type="http://schemas.openxmlformats.org/officeDocument/2006/relationships/hyperlink" Target="&#1083;&#1072;&#1075;,%20&#1083;&#1086;&#1078;%20&#1074;%20&#1082;&#1086;&#1088;&#1085;&#1077;.oms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88;&#1072;&#1073;&#1086;&#1090;&#1072;%20&#1074;%20&#1073;&#1083;&#1086;&#1082;&#1085;&#1086;&#1090;&#1077;%20(&#1087;&#1088;&#1072;&#1082;&#1090;&#1080;&#1082;&#1072;).oms" TargetMode="External"/><Relationship Id="rId2" Type="http://schemas.openxmlformats.org/officeDocument/2006/relationships/hyperlink" Target="&#1088;&#1072;&#1073;&#1086;&#1090;&#1072;%20&#1089;%20&#1090;&#1072;&#1073;&#1083;&#1080;&#1094;&#1077;&#1081;%20&#1082;&#1072;&#1082;%20&#1089;%20&#1073;&#1072;&#1079;&#1086;&#1081;%20&#1076;&#1072;&#1085;&#1085;&#1099;&#1093;.om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1086;&#1089;&#1085;&#1086;&#1074;&#1085;&#1086;&#1077;%20&#1089;&#1074;&#1086;&#1081;&#1089;&#1090;&#1074;&#1086;%20&#1076;&#1088;&#1086;&#1073;&#1080;.oms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500042"/>
            <a:ext cx="7851648" cy="37004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Компьютерные средства обучения как способ активизации познавательной деятельности обучающихся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4500570"/>
            <a:ext cx="7854696" cy="1752600"/>
          </a:xfrm>
        </p:spPr>
        <p:txBody>
          <a:bodyPr/>
          <a:lstStyle/>
          <a:p>
            <a:r>
              <a:rPr lang="ru-RU" dirty="0" smtClean="0"/>
              <a:t>Электронные образовательные ресурсы и Цифровые образовательные ресурсы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Бахтина Ю.А., учитель информатики и ИКТ МБОУ СОШ №5 г. Охи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9001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285728"/>
            <a:ext cx="8814998" cy="6429396"/>
          </a:xfr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8479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357166"/>
            <a:ext cx="8644890" cy="6357958"/>
          </a:xfr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073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44" y="285728"/>
            <a:ext cx="8572528" cy="6331928"/>
          </a:xfr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4117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5"/>
            <a:ext cx="9144000" cy="6667895"/>
          </a:xfr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573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214290"/>
            <a:ext cx="8643966" cy="6429204"/>
          </a:xfr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982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517232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 </a:t>
            </a:r>
            <a:r>
              <a:rPr lang="en-US" dirty="0">
                <a:solidFill>
                  <a:srgbClr val="DE8400"/>
                </a:solidFill>
              </a:rPr>
              <a:t>http://www.eorhelp.ru</a:t>
            </a:r>
            <a:r>
              <a:rPr lang="en-US" dirty="0" smtClean="0">
                <a:solidFill>
                  <a:srgbClr val="DE8400"/>
                </a:solidFill>
              </a:rPr>
              <a:t>/</a:t>
            </a:r>
            <a:endParaRPr lang="ru-RU" dirty="0">
              <a:solidFill>
                <a:srgbClr val="DE84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60"/>
            <a:ext cx="9105891" cy="5805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48771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1000108"/>
            <a:ext cx="8229600" cy="4389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Расскажи мне, и я забуду</a:t>
            </a:r>
          </a:p>
          <a:p>
            <a:pPr marL="0" indent="0"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Покажи мне, и я запомню</a:t>
            </a:r>
          </a:p>
          <a:p>
            <a:pPr marL="0" indent="0" algn="ctr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Дай мне попробовать, и я научусь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1552" t="21839" r="23132" b="16092"/>
          <a:stretch>
            <a:fillRect/>
          </a:stretch>
        </p:blipFill>
        <p:spPr bwMode="auto">
          <a:xfrm>
            <a:off x="214282" y="4071942"/>
            <a:ext cx="3643338" cy="2555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1930" t="20466" r="23245" b="28364"/>
          <a:stretch>
            <a:fillRect/>
          </a:stretch>
        </p:blipFill>
        <p:spPr bwMode="auto">
          <a:xfrm>
            <a:off x="4857752" y="3357562"/>
            <a:ext cx="404135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5892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Плюсы ЭОР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Демонстрируются максимально реалистично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Включают активно –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деятельностные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формы обучения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Решают проблему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межпредметных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связей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1599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Отличие от ЦОР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Наличие  компонента интерактивности</a:t>
            </a:r>
            <a:endParaRPr lang="ru-RU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0668" t="22486" r="18981" b="6085"/>
          <a:stretch>
            <a:fillRect/>
          </a:stretch>
        </p:blipFill>
        <p:spPr bwMode="auto">
          <a:xfrm>
            <a:off x="3714744" y="3071810"/>
            <a:ext cx="5214974" cy="3786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7471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314394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Типы ЭОР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615680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Текстографические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Элементарные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аудивизуальные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Мультимедийные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5-конечная звезда 3">
            <a:hlinkClick r:id="rId2" action="ppaction://hlinkfile"/>
          </p:cNvPr>
          <p:cNvSpPr/>
          <p:nvPr/>
        </p:nvSpPr>
        <p:spPr>
          <a:xfrm>
            <a:off x="4071934" y="2786058"/>
            <a:ext cx="757824" cy="434328"/>
          </a:xfrm>
          <a:prstGeom prst="star5">
            <a:avLst/>
          </a:prstGeom>
          <a:solidFill>
            <a:srgbClr val="FFFF00"/>
          </a:solidFill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>
            <a:hlinkClick r:id="rId3" action="ppaction://hlinkfile"/>
          </p:cNvPr>
          <p:cNvSpPr/>
          <p:nvPr/>
        </p:nvSpPr>
        <p:spPr>
          <a:xfrm>
            <a:off x="3857620" y="4786322"/>
            <a:ext cx="978408" cy="484632"/>
          </a:xfrm>
          <a:prstGeom prst="rightArrow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055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Типы учебных модулей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 (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информационнные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 (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практические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 (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контролирующие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7931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Направления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ü"/>
            </a:pPr>
            <a:r>
              <a:rPr lang="ru-RU" dirty="0"/>
              <a:t> контроль 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самообразование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иллюстративность и наглядность;        </a:t>
            </a:r>
            <a:endParaRPr lang="ru-RU" dirty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доступ к </a:t>
            </a:r>
            <a:r>
              <a:rPr lang="ru-RU" dirty="0"/>
              <a:t>методическим </a:t>
            </a:r>
            <a:r>
              <a:rPr lang="ru-RU" dirty="0" smtClean="0"/>
              <a:t>разработкам и коллекциям;           </a:t>
            </a:r>
            <a:endParaRPr lang="ru-RU" dirty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</a:t>
            </a:r>
            <a:r>
              <a:rPr lang="ru-RU" dirty="0"/>
              <a:t>увеличение доли практических </a:t>
            </a:r>
            <a:r>
              <a:rPr lang="ru-RU" dirty="0" smtClean="0"/>
              <a:t>занятий</a:t>
            </a:r>
            <a:endParaRPr lang="ru-RU" dirty="0"/>
          </a:p>
          <a:p>
            <a:pPr>
              <a:buFont typeface="Wingdings" pitchFamily="2" charset="2"/>
              <a:buChar char="ü"/>
            </a:pPr>
            <a:r>
              <a:rPr lang="ru-RU" dirty="0"/>
              <a:t> </a:t>
            </a:r>
            <a:r>
              <a:rPr lang="ru-RU" dirty="0" smtClean="0"/>
              <a:t>обучение </a:t>
            </a:r>
            <a:r>
              <a:rPr lang="ru-RU" dirty="0"/>
              <a:t>с помощью автоматизированных </a:t>
            </a:r>
            <a:r>
              <a:rPr lang="ru-RU" dirty="0" smtClean="0"/>
              <a:t>систем</a:t>
            </a:r>
            <a:endParaRPr lang="ru-RU" dirty="0"/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постановка </a:t>
            </a:r>
            <a:r>
              <a:rPr lang="ru-RU" dirty="0"/>
              <a:t>и </a:t>
            </a:r>
            <a:r>
              <a:rPr lang="ru-RU" dirty="0" smtClean="0"/>
              <a:t>решение </a:t>
            </a:r>
            <a:r>
              <a:rPr lang="ru-RU" dirty="0"/>
              <a:t>прикладных задач с использованием ИКТ;     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 </a:t>
            </a:r>
            <a:r>
              <a:rPr lang="ru-RU" dirty="0" smtClean="0"/>
              <a:t>обучение применению ИКТ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86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8" y="0"/>
            <a:ext cx="9142572" cy="6818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7104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3470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Преимущества использования ЭОР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824536"/>
          </a:xfrm>
        </p:spPr>
        <p:txBody>
          <a:bodyPr>
            <a:normAutofit/>
          </a:bodyPr>
          <a:lstStyle/>
          <a:p>
            <a:r>
              <a:rPr lang="ru-RU" dirty="0" smtClean="0"/>
              <a:t>Целостное восприятие;</a:t>
            </a:r>
            <a:endParaRPr lang="ru-RU" dirty="0"/>
          </a:p>
          <a:p>
            <a:r>
              <a:rPr lang="ru-RU" dirty="0" smtClean="0"/>
              <a:t>возможность </a:t>
            </a:r>
            <a:r>
              <a:rPr lang="ru-RU" dirty="0"/>
              <a:t>возвращаться к пройденным </a:t>
            </a:r>
            <a:r>
              <a:rPr lang="ru-RU" dirty="0" smtClean="0"/>
              <a:t>частям;</a:t>
            </a:r>
            <a:endParaRPr lang="ru-RU" dirty="0"/>
          </a:p>
          <a:p>
            <a:r>
              <a:rPr lang="ru-RU" dirty="0"/>
              <a:t>развивает навыки устной </a:t>
            </a:r>
            <a:r>
              <a:rPr lang="ru-RU" dirty="0" smtClean="0"/>
              <a:t>речи, </a:t>
            </a:r>
            <a:r>
              <a:rPr lang="ru-RU" dirty="0"/>
              <a:t>образное </a:t>
            </a:r>
            <a:r>
              <a:rPr lang="ru-RU" dirty="0" smtClean="0"/>
              <a:t>мышление, </a:t>
            </a:r>
            <a:r>
              <a:rPr lang="ru-RU" dirty="0"/>
              <a:t>мысленные </a:t>
            </a:r>
            <a:r>
              <a:rPr lang="ru-RU" dirty="0" smtClean="0"/>
              <a:t>операции;</a:t>
            </a:r>
            <a:endParaRPr lang="ru-RU" dirty="0"/>
          </a:p>
          <a:p>
            <a:r>
              <a:rPr lang="ru-RU" dirty="0" smtClean="0"/>
              <a:t>снижается утомляемость;</a:t>
            </a:r>
            <a:endParaRPr lang="ru-RU" dirty="0"/>
          </a:p>
          <a:p>
            <a:r>
              <a:rPr lang="ru-RU" dirty="0" smtClean="0"/>
              <a:t>воспитывается  самостоятельность;</a:t>
            </a:r>
            <a:endParaRPr lang="ru-RU" dirty="0"/>
          </a:p>
          <a:p>
            <a:r>
              <a:rPr lang="ru-RU" dirty="0"/>
              <a:t>о</a:t>
            </a:r>
            <a:r>
              <a:rPr lang="ru-RU" dirty="0" smtClean="0"/>
              <a:t>трабатывается  </a:t>
            </a:r>
            <a:r>
              <a:rPr lang="ru-RU" dirty="0"/>
              <a:t>устойчивые навыки в решении типовых </a:t>
            </a:r>
            <a:r>
              <a:rPr lang="ru-RU" dirty="0" smtClean="0"/>
              <a:t>задач;      </a:t>
            </a:r>
            <a:endParaRPr lang="ru-RU" dirty="0"/>
          </a:p>
          <a:p>
            <a:r>
              <a:rPr lang="ru-RU" dirty="0" smtClean="0"/>
              <a:t>автономность </a:t>
            </a:r>
            <a:r>
              <a:rPr lang="ru-RU" dirty="0"/>
              <a:t>учебного </a:t>
            </a:r>
            <a:r>
              <a:rPr lang="ru-RU" dirty="0" smtClean="0"/>
              <a:t>модуля.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Бахтина Ю.А., учитель информатики и ИКТ МБОУ СОШ №5 г. Охи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129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128</TotalTime>
  <Words>373</Words>
  <Application>Microsoft Office PowerPoint</Application>
  <PresentationFormat>Экран (4:3)</PresentationFormat>
  <Paragraphs>56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Компьютерные средства обучения как способ активизации познавательной деятельности обучающихся</vt:lpstr>
      <vt:lpstr>Слайд 2</vt:lpstr>
      <vt:lpstr>Плюсы ЭОР</vt:lpstr>
      <vt:lpstr>Отличие от ЦОР</vt:lpstr>
      <vt:lpstr>Типы ЭОР </vt:lpstr>
      <vt:lpstr>Типы учебных модулей</vt:lpstr>
      <vt:lpstr>Направления </vt:lpstr>
      <vt:lpstr>Слайд 8</vt:lpstr>
      <vt:lpstr>Преимущества использования ЭОР</vt:lpstr>
      <vt:lpstr>Слайд 10</vt:lpstr>
      <vt:lpstr>Слайд 11</vt:lpstr>
      <vt:lpstr>Слайд 12</vt:lpstr>
      <vt:lpstr>Слайд 13</vt:lpstr>
      <vt:lpstr>Слайд 14</vt:lpstr>
      <vt:lpstr> http://www.eorhelp.ru/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Administrator</dc:creator>
  <cp:lastModifiedBy>User</cp:lastModifiedBy>
  <cp:revision>14</cp:revision>
  <dcterms:created xsi:type="dcterms:W3CDTF">2012-02-15T02:06:29Z</dcterms:created>
  <dcterms:modified xsi:type="dcterms:W3CDTF">2014-01-24T23:54:05Z</dcterms:modified>
</cp:coreProperties>
</file>