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7" r:id="rId2"/>
  </p:sldMasterIdLst>
  <p:notesMasterIdLst>
    <p:notesMasterId r:id="rId27"/>
  </p:notesMasterIdLst>
  <p:sldIdLst>
    <p:sldId id="275" r:id="rId3"/>
    <p:sldId id="264" r:id="rId4"/>
    <p:sldId id="263" r:id="rId5"/>
    <p:sldId id="313" r:id="rId6"/>
    <p:sldId id="260" r:id="rId7"/>
    <p:sldId id="276" r:id="rId8"/>
    <p:sldId id="297" r:id="rId9"/>
    <p:sldId id="318" r:id="rId10"/>
    <p:sldId id="272" r:id="rId11"/>
    <p:sldId id="273" r:id="rId12"/>
    <p:sldId id="266" r:id="rId13"/>
    <p:sldId id="267" r:id="rId14"/>
    <p:sldId id="304" r:id="rId15"/>
    <p:sldId id="303" r:id="rId16"/>
    <p:sldId id="299" r:id="rId17"/>
    <p:sldId id="277" r:id="rId18"/>
    <p:sldId id="300" r:id="rId19"/>
    <p:sldId id="258" r:id="rId20"/>
    <p:sldId id="316" r:id="rId21"/>
    <p:sldId id="282" r:id="rId22"/>
    <p:sldId id="289" r:id="rId23"/>
    <p:sldId id="301" r:id="rId24"/>
    <p:sldId id="315" r:id="rId25"/>
    <p:sldId id="314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B45C"/>
    <a:srgbClr val="927B26"/>
    <a:srgbClr val="996600"/>
    <a:srgbClr val="DF9E29"/>
    <a:srgbClr val="DB690B"/>
    <a:srgbClr val="E39F25"/>
    <a:srgbClr val="FAC812"/>
    <a:srgbClr val="760000"/>
    <a:srgbClr val="CC9900"/>
    <a:srgbClr val="A896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5" autoAdjust="0"/>
    <p:restoredTop sz="94660"/>
  </p:normalViewPr>
  <p:slideViewPr>
    <p:cSldViewPr snapToGrid="0">
      <p:cViewPr varScale="1">
        <p:scale>
          <a:sx n="50" d="100"/>
          <a:sy n="50" d="100"/>
        </p:scale>
        <p:origin x="60" y="57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06/relationships/vbaProject" Target="vbaProject.bin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image" Target="../media/image90.jpe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image" Target="../media/image9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E8F471-90B6-43E5-B126-846FBA4CE300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8C496051-887F-4F7D-A875-FC9F608113B5}">
      <dgm:prSet phldrT="[Текст]" custT="1"/>
      <dgm:spPr>
        <a:gradFill flip="none" rotWithShape="0">
          <a:gsLst>
            <a:gs pos="0">
              <a:schemeClr val="accent4">
                <a:lumMod val="60000"/>
                <a:lumOff val="40000"/>
                <a:shade val="30000"/>
                <a:satMod val="115000"/>
              </a:schemeClr>
            </a:gs>
            <a:gs pos="50000">
              <a:schemeClr val="accent4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4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r="100000" b="100000"/>
          </a:path>
          <a:tileRect l="-100000" t="-100000"/>
        </a:gradFill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ru-RU" sz="2000" b="1" dirty="0" smtClean="0"/>
            <a:t>знать</a:t>
          </a:r>
          <a:endParaRPr lang="ru-RU" sz="2000" b="1" dirty="0"/>
        </a:p>
      </dgm:t>
    </dgm:pt>
    <dgm:pt modelId="{4DB8544B-C0A3-4135-AFAA-017219A8DAB7}" type="parTrans" cxnId="{848EC775-8A88-49BA-BFE1-3D17E209C9F1}">
      <dgm:prSet/>
      <dgm:spPr/>
      <dgm:t>
        <a:bodyPr/>
        <a:lstStyle/>
        <a:p>
          <a:endParaRPr lang="ru-RU"/>
        </a:p>
      </dgm:t>
    </dgm:pt>
    <dgm:pt modelId="{26B1B1DE-4F9A-4F0F-A027-5BE989AD2529}" type="sibTrans" cxnId="{848EC775-8A88-49BA-BFE1-3D17E209C9F1}">
      <dgm:prSet/>
      <dgm:spPr/>
      <dgm:t>
        <a:bodyPr/>
        <a:lstStyle/>
        <a:p>
          <a:endParaRPr lang="ru-RU"/>
        </a:p>
      </dgm:t>
    </dgm:pt>
    <dgm:pt modelId="{9A51CB95-B2FE-4F8A-A79F-E1EB758F1F92}">
      <dgm:prSet phldrT="[Текст]" custT="1"/>
      <dgm:spPr>
        <a:gradFill flip="none" rotWithShape="0">
          <a:gsLst>
            <a:gs pos="0">
              <a:schemeClr val="accent4">
                <a:lumMod val="75000"/>
                <a:shade val="30000"/>
                <a:satMod val="115000"/>
              </a:schemeClr>
            </a:gs>
            <a:gs pos="50000">
              <a:schemeClr val="accent4">
                <a:lumMod val="75000"/>
                <a:shade val="67500"/>
                <a:satMod val="115000"/>
              </a:schemeClr>
            </a:gs>
            <a:gs pos="100000">
              <a:schemeClr val="accent4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ru-RU" sz="2400" b="1" dirty="0" smtClean="0"/>
            <a:t>холопы</a:t>
          </a:r>
          <a:endParaRPr lang="ru-RU" sz="2400" b="1" dirty="0"/>
        </a:p>
      </dgm:t>
    </dgm:pt>
    <dgm:pt modelId="{808FD01F-993A-4DFA-A84C-111E2C626D5F}" type="parTrans" cxnId="{65BAE3E5-57A8-44BE-8BF2-CA6EBF57D330}">
      <dgm:prSet/>
      <dgm:spPr/>
      <dgm:t>
        <a:bodyPr/>
        <a:lstStyle/>
        <a:p>
          <a:endParaRPr lang="ru-RU"/>
        </a:p>
      </dgm:t>
    </dgm:pt>
    <dgm:pt modelId="{441614EC-5729-411A-B4F1-CAC0757983AF}" type="sibTrans" cxnId="{65BAE3E5-57A8-44BE-8BF2-CA6EBF57D330}">
      <dgm:prSet/>
      <dgm:spPr/>
      <dgm:t>
        <a:bodyPr/>
        <a:lstStyle/>
        <a:p>
          <a:endParaRPr lang="ru-RU"/>
        </a:p>
      </dgm:t>
    </dgm:pt>
    <dgm:pt modelId="{2620C5B1-2324-4D79-9C82-CD2CE682A33A}" type="pres">
      <dgm:prSet presAssocID="{51E8F471-90B6-43E5-B126-846FBA4CE300}" presName="Name0" presStyleCnt="0">
        <dgm:presLayoutVars>
          <dgm:dir/>
          <dgm:animLvl val="lvl"/>
          <dgm:resizeHandles val="exact"/>
        </dgm:presLayoutVars>
      </dgm:prSet>
      <dgm:spPr/>
    </dgm:pt>
    <dgm:pt modelId="{8BB566EC-4A3F-4A06-BFD1-E4A92F8FBACB}" type="pres">
      <dgm:prSet presAssocID="{8C496051-887F-4F7D-A875-FC9F608113B5}" presName="Name8" presStyleCnt="0"/>
      <dgm:spPr/>
    </dgm:pt>
    <dgm:pt modelId="{FA45171A-56CD-4310-884F-C706548AB5E7}" type="pres">
      <dgm:prSet presAssocID="{8C496051-887F-4F7D-A875-FC9F608113B5}" presName="level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A01112-A49C-4F6A-B5BC-2BF4B304C693}" type="pres">
      <dgm:prSet presAssocID="{8C496051-887F-4F7D-A875-FC9F608113B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E261A9-D9DB-4D0A-A738-404FCCC53EDC}" type="pres">
      <dgm:prSet presAssocID="{9A51CB95-B2FE-4F8A-A79F-E1EB758F1F92}" presName="Name8" presStyleCnt="0"/>
      <dgm:spPr/>
    </dgm:pt>
    <dgm:pt modelId="{95069949-0A3C-4162-AE5C-D3A3E1E44463}" type="pres">
      <dgm:prSet presAssocID="{9A51CB95-B2FE-4F8A-A79F-E1EB758F1F92}" presName="level" presStyleLbl="node1" presStyleIdx="1" presStyleCnt="2" custLinFactNeighborX="907" custLinFactNeighborY="1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9E0F79-5A54-41A8-AF11-D8E78271B212}" type="pres">
      <dgm:prSet presAssocID="{9A51CB95-B2FE-4F8A-A79F-E1EB758F1F9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8EC775-8A88-49BA-BFE1-3D17E209C9F1}" srcId="{51E8F471-90B6-43E5-B126-846FBA4CE300}" destId="{8C496051-887F-4F7D-A875-FC9F608113B5}" srcOrd="0" destOrd="0" parTransId="{4DB8544B-C0A3-4135-AFAA-017219A8DAB7}" sibTransId="{26B1B1DE-4F9A-4F0F-A027-5BE989AD2529}"/>
    <dgm:cxn modelId="{2F285B63-CE1C-45B7-BD88-D999C74134C4}" type="presOf" srcId="{8C496051-887F-4F7D-A875-FC9F608113B5}" destId="{4AA01112-A49C-4F6A-B5BC-2BF4B304C693}" srcOrd="1" destOrd="0" presId="urn:microsoft.com/office/officeart/2005/8/layout/pyramid1"/>
    <dgm:cxn modelId="{65BAE3E5-57A8-44BE-8BF2-CA6EBF57D330}" srcId="{51E8F471-90B6-43E5-B126-846FBA4CE300}" destId="{9A51CB95-B2FE-4F8A-A79F-E1EB758F1F92}" srcOrd="1" destOrd="0" parTransId="{808FD01F-993A-4DFA-A84C-111E2C626D5F}" sibTransId="{441614EC-5729-411A-B4F1-CAC0757983AF}"/>
    <dgm:cxn modelId="{AB0AB9ED-6E4E-419E-A375-A7D9F6C7E269}" type="presOf" srcId="{9A51CB95-B2FE-4F8A-A79F-E1EB758F1F92}" destId="{449E0F79-5A54-41A8-AF11-D8E78271B212}" srcOrd="1" destOrd="0" presId="urn:microsoft.com/office/officeart/2005/8/layout/pyramid1"/>
    <dgm:cxn modelId="{1AB3A559-58AC-492A-9FC9-DFF0FDC25DE2}" type="presOf" srcId="{8C496051-887F-4F7D-A875-FC9F608113B5}" destId="{FA45171A-56CD-4310-884F-C706548AB5E7}" srcOrd="0" destOrd="0" presId="urn:microsoft.com/office/officeart/2005/8/layout/pyramid1"/>
    <dgm:cxn modelId="{19675C89-4245-47EE-A286-D5C992550BC6}" type="presOf" srcId="{9A51CB95-B2FE-4F8A-A79F-E1EB758F1F92}" destId="{95069949-0A3C-4162-AE5C-D3A3E1E44463}" srcOrd="0" destOrd="0" presId="urn:microsoft.com/office/officeart/2005/8/layout/pyramid1"/>
    <dgm:cxn modelId="{9DA35E7D-ED47-4424-980F-6ED0393C36F1}" type="presOf" srcId="{51E8F471-90B6-43E5-B126-846FBA4CE300}" destId="{2620C5B1-2324-4D79-9C82-CD2CE682A33A}" srcOrd="0" destOrd="0" presId="urn:microsoft.com/office/officeart/2005/8/layout/pyramid1"/>
    <dgm:cxn modelId="{AA56E1F9-488E-4C5E-A123-47AE85C2D65E}" type="presParOf" srcId="{2620C5B1-2324-4D79-9C82-CD2CE682A33A}" destId="{8BB566EC-4A3F-4A06-BFD1-E4A92F8FBACB}" srcOrd="0" destOrd="0" presId="urn:microsoft.com/office/officeart/2005/8/layout/pyramid1"/>
    <dgm:cxn modelId="{6A9DADE7-5A30-4D89-8CDF-18B3776109A6}" type="presParOf" srcId="{8BB566EC-4A3F-4A06-BFD1-E4A92F8FBACB}" destId="{FA45171A-56CD-4310-884F-C706548AB5E7}" srcOrd="0" destOrd="0" presId="urn:microsoft.com/office/officeart/2005/8/layout/pyramid1"/>
    <dgm:cxn modelId="{DAC9FA07-E154-4F63-BF0D-948433C2D0B4}" type="presParOf" srcId="{8BB566EC-4A3F-4A06-BFD1-E4A92F8FBACB}" destId="{4AA01112-A49C-4F6A-B5BC-2BF4B304C693}" srcOrd="1" destOrd="0" presId="urn:microsoft.com/office/officeart/2005/8/layout/pyramid1"/>
    <dgm:cxn modelId="{AE22A250-0790-48AD-9ABA-B4333497A3CE}" type="presParOf" srcId="{2620C5B1-2324-4D79-9C82-CD2CE682A33A}" destId="{8BE261A9-D9DB-4D0A-A738-404FCCC53EDC}" srcOrd="1" destOrd="0" presId="urn:microsoft.com/office/officeart/2005/8/layout/pyramid1"/>
    <dgm:cxn modelId="{10952046-A64A-48F7-8FD8-A4988CDFD52D}" type="presParOf" srcId="{8BE261A9-D9DB-4D0A-A738-404FCCC53EDC}" destId="{95069949-0A3C-4162-AE5C-D3A3E1E44463}" srcOrd="0" destOrd="0" presId="urn:microsoft.com/office/officeart/2005/8/layout/pyramid1"/>
    <dgm:cxn modelId="{F8ACD7F2-D333-49A2-9BDC-283A8032B3FC}" type="presParOf" srcId="{8BE261A9-D9DB-4D0A-A738-404FCCC53EDC}" destId="{449E0F79-5A54-41A8-AF11-D8E78271B212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BDDF45-657A-4933-B825-6B3114686EE8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907A9B9-3969-4CC2-BD98-9333BB465A8A}">
      <dgm:prSet phldrT="[Текст]" custT="1"/>
      <dgm:spPr>
        <a:gradFill flip="none" rotWithShape="0">
          <a:gsLst>
            <a:gs pos="0">
              <a:srgbClr val="DB690B">
                <a:shade val="30000"/>
                <a:satMod val="115000"/>
              </a:srgbClr>
            </a:gs>
            <a:gs pos="50000">
              <a:srgbClr val="DB690B">
                <a:shade val="67500"/>
                <a:satMod val="115000"/>
              </a:srgbClr>
            </a:gs>
            <a:gs pos="100000">
              <a:srgbClr val="DB690B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ru-RU" sz="2800" dirty="0" smtClean="0"/>
            <a:t>Укрепление государственной власти</a:t>
          </a:r>
          <a:endParaRPr lang="ru-RU" sz="2800" dirty="0"/>
        </a:p>
      </dgm:t>
    </dgm:pt>
    <dgm:pt modelId="{6E6C8D6D-38A4-4BAD-BC10-A4107E9473CE}" type="parTrans" cxnId="{F5568CF4-630B-4175-B6F2-6C1ABB83E058}">
      <dgm:prSet/>
      <dgm:spPr/>
      <dgm:t>
        <a:bodyPr/>
        <a:lstStyle/>
        <a:p>
          <a:endParaRPr lang="ru-RU"/>
        </a:p>
      </dgm:t>
    </dgm:pt>
    <dgm:pt modelId="{8EFFFF93-CC20-4905-AE1F-09FC1B81D6D9}" type="sibTrans" cxnId="{F5568CF4-630B-4175-B6F2-6C1ABB83E058}">
      <dgm:prSet/>
      <dgm:spPr/>
      <dgm:t>
        <a:bodyPr/>
        <a:lstStyle/>
        <a:p>
          <a:endParaRPr lang="ru-RU"/>
        </a:p>
      </dgm:t>
    </dgm:pt>
    <dgm:pt modelId="{6526A7E8-ECB7-4A05-80FE-8D09A9F65B4C}">
      <dgm:prSet phldrT="[Текст]" custT="1"/>
      <dgm:spPr>
        <a:gradFill flip="none" rotWithShape="0">
          <a:gsLst>
            <a:gs pos="0">
              <a:srgbClr val="DB690B">
                <a:shade val="30000"/>
                <a:satMod val="115000"/>
              </a:srgbClr>
            </a:gs>
            <a:gs pos="50000">
              <a:srgbClr val="DB690B">
                <a:shade val="67500"/>
                <a:satMod val="115000"/>
              </a:srgbClr>
            </a:gs>
            <a:gs pos="100000">
              <a:srgbClr val="DB690B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ru-RU" sz="2400" dirty="0" smtClean="0"/>
            <a:t>Русь встала в общий ряд христианских государств Европы </a:t>
          </a:r>
        </a:p>
        <a:p>
          <a:r>
            <a:rPr lang="ru-RU" sz="2400" dirty="0" smtClean="0"/>
            <a:t>Установились более тесные связи с Византией</a:t>
          </a:r>
          <a:endParaRPr lang="ru-RU" sz="2400" dirty="0"/>
        </a:p>
      </dgm:t>
    </dgm:pt>
    <dgm:pt modelId="{83AC6C57-2945-4698-9B00-E7849D3BAB43}" type="parTrans" cxnId="{9842843C-C35F-457E-97A1-507D8E3A6931}">
      <dgm:prSet/>
      <dgm:spPr/>
      <dgm:t>
        <a:bodyPr/>
        <a:lstStyle/>
        <a:p>
          <a:endParaRPr lang="ru-RU"/>
        </a:p>
      </dgm:t>
    </dgm:pt>
    <dgm:pt modelId="{10B8D842-F78F-4AC1-8AF2-AE29AD4039AF}" type="sibTrans" cxnId="{9842843C-C35F-457E-97A1-507D8E3A6931}">
      <dgm:prSet/>
      <dgm:spPr/>
      <dgm:t>
        <a:bodyPr/>
        <a:lstStyle/>
        <a:p>
          <a:endParaRPr lang="ru-RU"/>
        </a:p>
      </dgm:t>
    </dgm:pt>
    <dgm:pt modelId="{3F89BFF6-77F2-4841-AA49-06A3D9C16389}">
      <dgm:prSet phldrT="[Текст]" custT="1"/>
      <dgm:spPr>
        <a:gradFill flip="none" rotWithShape="0">
          <a:gsLst>
            <a:gs pos="0">
              <a:srgbClr val="DB690B">
                <a:shade val="30000"/>
                <a:satMod val="115000"/>
              </a:srgbClr>
            </a:gs>
            <a:gs pos="50000">
              <a:srgbClr val="DB690B">
                <a:shade val="67500"/>
                <a:satMod val="115000"/>
              </a:srgbClr>
            </a:gs>
            <a:gs pos="100000">
              <a:srgbClr val="DB690B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ru-RU" sz="2100" dirty="0" smtClean="0"/>
            <a:t>Запрещены жертвоприношения, многоженство, кровная вражда</a:t>
          </a:r>
        </a:p>
        <a:p>
          <a:r>
            <a:rPr lang="ru-RU" sz="2100" dirty="0" smtClean="0"/>
            <a:t>Духовенство призывало оказывать помощь убогим и нищим</a:t>
          </a:r>
          <a:endParaRPr lang="ru-RU" sz="2100" dirty="0"/>
        </a:p>
      </dgm:t>
    </dgm:pt>
    <dgm:pt modelId="{F93B937A-E323-4E2D-BF56-3AF0A14F3A1D}" type="parTrans" cxnId="{30B93A86-9651-46AB-8FAD-D4FCAB5BCE18}">
      <dgm:prSet/>
      <dgm:spPr/>
      <dgm:t>
        <a:bodyPr/>
        <a:lstStyle/>
        <a:p>
          <a:endParaRPr lang="ru-RU"/>
        </a:p>
      </dgm:t>
    </dgm:pt>
    <dgm:pt modelId="{44F71F22-C7FC-4354-9D8D-4060FFBC2513}" type="sibTrans" cxnId="{30B93A86-9651-46AB-8FAD-D4FCAB5BCE18}">
      <dgm:prSet/>
      <dgm:spPr/>
      <dgm:t>
        <a:bodyPr/>
        <a:lstStyle/>
        <a:p>
          <a:endParaRPr lang="ru-RU"/>
        </a:p>
      </dgm:t>
    </dgm:pt>
    <dgm:pt modelId="{AFAD5B80-1521-4C82-84FF-B9FA5862E2ED}">
      <dgm:prSet custT="1"/>
      <dgm:spPr>
        <a:gradFill flip="none" rotWithShape="0">
          <a:gsLst>
            <a:gs pos="0">
              <a:srgbClr val="DB690B">
                <a:shade val="30000"/>
                <a:satMod val="115000"/>
              </a:srgbClr>
            </a:gs>
            <a:gs pos="50000">
              <a:srgbClr val="DB690B">
                <a:shade val="67500"/>
                <a:satMod val="115000"/>
              </a:srgbClr>
            </a:gs>
            <a:gs pos="100000">
              <a:srgbClr val="DB690B">
                <a:shade val="100000"/>
                <a:satMod val="115000"/>
              </a:srgbClr>
            </a:gs>
          </a:gsLst>
          <a:lin ang="16200000" scaled="1"/>
          <a:tileRect/>
        </a:gradFill>
      </dgm:spPr>
      <dgm:t>
        <a:bodyPr/>
        <a:lstStyle/>
        <a:p>
          <a:r>
            <a:rPr lang="ru-RU" sz="2400" dirty="0" smtClean="0"/>
            <a:t>На Русь пришли письменность, образование, церковное искусство </a:t>
          </a:r>
          <a:endParaRPr lang="ru-RU" sz="2400" dirty="0"/>
        </a:p>
      </dgm:t>
    </dgm:pt>
    <dgm:pt modelId="{B9C24730-4C41-44FB-8CB5-23411284313D}" type="sibTrans" cxnId="{AFEB1E59-C460-4A21-82B8-DFB62CBC4566}">
      <dgm:prSet/>
      <dgm:spPr/>
      <dgm:t>
        <a:bodyPr/>
        <a:lstStyle/>
        <a:p>
          <a:endParaRPr lang="ru-RU"/>
        </a:p>
      </dgm:t>
    </dgm:pt>
    <dgm:pt modelId="{A43196AE-8E54-4FA4-8CA7-9D90D434A408}" type="parTrans" cxnId="{AFEB1E59-C460-4A21-82B8-DFB62CBC4566}">
      <dgm:prSet/>
      <dgm:spPr/>
      <dgm:t>
        <a:bodyPr/>
        <a:lstStyle/>
        <a:p>
          <a:endParaRPr lang="ru-RU"/>
        </a:p>
      </dgm:t>
    </dgm:pt>
    <dgm:pt modelId="{BFF6528F-A7E5-433B-BDA0-16ECDAC287E1}" type="pres">
      <dgm:prSet presAssocID="{FABDDF45-657A-4933-B825-6B3114686EE8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34B8A44-4448-4382-A1E3-D0C930876D6F}" type="pres">
      <dgm:prSet presAssocID="{4907A9B9-3969-4CC2-BD98-9333BB465A8A}" presName="comp" presStyleCnt="0"/>
      <dgm:spPr/>
    </dgm:pt>
    <dgm:pt modelId="{6512AA75-8DD8-44AF-97A1-8AE75866E66E}" type="pres">
      <dgm:prSet presAssocID="{4907A9B9-3969-4CC2-BD98-9333BB465A8A}" presName="box" presStyleLbl="node1" presStyleIdx="0" presStyleCnt="4" custLinFactNeighborX="170"/>
      <dgm:spPr/>
      <dgm:t>
        <a:bodyPr/>
        <a:lstStyle/>
        <a:p>
          <a:endParaRPr lang="ru-RU"/>
        </a:p>
      </dgm:t>
    </dgm:pt>
    <dgm:pt modelId="{6822EB05-2E8D-4B7F-95DB-B6EDCC92BA2E}" type="pres">
      <dgm:prSet presAssocID="{4907A9B9-3969-4CC2-BD98-9333BB465A8A}" presName="img" presStyleLbl="f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  <dgm:pt modelId="{290D7FC5-F82A-4D71-AED6-EB04D940E071}" type="pres">
      <dgm:prSet presAssocID="{4907A9B9-3969-4CC2-BD98-9333BB465A8A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68C206-8731-4B54-B1A4-FFF0C01BAC7C}" type="pres">
      <dgm:prSet presAssocID="{8EFFFF93-CC20-4905-AE1F-09FC1B81D6D9}" presName="spacer" presStyleCnt="0"/>
      <dgm:spPr/>
    </dgm:pt>
    <dgm:pt modelId="{F62FA880-148F-48E6-8002-81C1C74BCCCC}" type="pres">
      <dgm:prSet presAssocID="{6526A7E8-ECB7-4A05-80FE-8D09A9F65B4C}" presName="comp" presStyleCnt="0"/>
      <dgm:spPr/>
    </dgm:pt>
    <dgm:pt modelId="{81A0F1E3-0A2F-4747-9BA3-A0380629D4B3}" type="pres">
      <dgm:prSet presAssocID="{6526A7E8-ECB7-4A05-80FE-8D09A9F65B4C}" presName="box" presStyleLbl="node1" presStyleIdx="1" presStyleCnt="4"/>
      <dgm:spPr/>
      <dgm:t>
        <a:bodyPr/>
        <a:lstStyle/>
        <a:p>
          <a:endParaRPr lang="ru-RU"/>
        </a:p>
      </dgm:t>
    </dgm:pt>
    <dgm:pt modelId="{30CFBD4E-F169-4975-8BE3-CB22293ABCCB}" type="pres">
      <dgm:prSet presAssocID="{6526A7E8-ECB7-4A05-80FE-8D09A9F65B4C}" presName="img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3CB560D7-DDFF-4D30-9373-85EB29F3D89B}" type="pres">
      <dgm:prSet presAssocID="{6526A7E8-ECB7-4A05-80FE-8D09A9F65B4C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270456-C0AF-436C-8E8A-1EA5B4D17837}" type="pres">
      <dgm:prSet presAssocID="{10B8D842-F78F-4AC1-8AF2-AE29AD4039AF}" presName="spacer" presStyleCnt="0"/>
      <dgm:spPr/>
    </dgm:pt>
    <dgm:pt modelId="{35AE842B-253E-4AA3-A0DF-1742DE9E6841}" type="pres">
      <dgm:prSet presAssocID="{3F89BFF6-77F2-4841-AA49-06A3D9C16389}" presName="comp" presStyleCnt="0"/>
      <dgm:spPr/>
    </dgm:pt>
    <dgm:pt modelId="{5F3A9863-442F-4FFE-82D9-7956C109512A}" type="pres">
      <dgm:prSet presAssocID="{3F89BFF6-77F2-4841-AA49-06A3D9C16389}" presName="box" presStyleLbl="node1" presStyleIdx="2" presStyleCnt="4"/>
      <dgm:spPr/>
      <dgm:t>
        <a:bodyPr/>
        <a:lstStyle/>
        <a:p>
          <a:endParaRPr lang="ru-RU"/>
        </a:p>
      </dgm:t>
    </dgm:pt>
    <dgm:pt modelId="{F6752C70-1346-4B30-8B2F-54E7F3D25E26}" type="pres">
      <dgm:prSet presAssocID="{3F89BFF6-77F2-4841-AA49-06A3D9C16389}" presName="img" presStyleLbl="fgImgPlace1" presStyleIdx="2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AFFD817C-7DEF-4AE3-B1D8-33095A7D4D7A}" type="pres">
      <dgm:prSet presAssocID="{3F89BFF6-77F2-4841-AA49-06A3D9C16389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4BC016-C8D7-414B-95C6-104308D4F848}" type="pres">
      <dgm:prSet presAssocID="{44F71F22-C7FC-4354-9D8D-4060FFBC2513}" presName="spacer" presStyleCnt="0"/>
      <dgm:spPr/>
    </dgm:pt>
    <dgm:pt modelId="{3B177FE5-7B8E-44A7-99DF-426B8F074392}" type="pres">
      <dgm:prSet presAssocID="{AFAD5B80-1521-4C82-84FF-B9FA5862E2ED}" presName="comp" presStyleCnt="0"/>
      <dgm:spPr/>
    </dgm:pt>
    <dgm:pt modelId="{0427A7F1-D0CB-4480-B6B9-E29AE4AB4685}" type="pres">
      <dgm:prSet presAssocID="{AFAD5B80-1521-4C82-84FF-B9FA5862E2ED}" presName="box" presStyleLbl="node1" presStyleIdx="3" presStyleCnt="4"/>
      <dgm:spPr/>
      <dgm:t>
        <a:bodyPr/>
        <a:lstStyle/>
        <a:p>
          <a:endParaRPr lang="ru-RU"/>
        </a:p>
      </dgm:t>
    </dgm:pt>
    <dgm:pt modelId="{97A54750-F07E-47A5-B8DB-CC491D52B069}" type="pres">
      <dgm:prSet presAssocID="{AFAD5B80-1521-4C82-84FF-B9FA5862E2ED}" presName="img" presStyleLbl="fgImgPlace1" presStyleIdx="3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E82FCC52-F40C-4DD4-A2F7-F33657C61465}" type="pres">
      <dgm:prSet presAssocID="{AFAD5B80-1521-4C82-84FF-B9FA5862E2ED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BFF69D-38B7-4C5F-8320-AB8E64084348}" type="presOf" srcId="{AFAD5B80-1521-4C82-84FF-B9FA5862E2ED}" destId="{0427A7F1-D0CB-4480-B6B9-E29AE4AB4685}" srcOrd="0" destOrd="0" presId="urn:microsoft.com/office/officeart/2005/8/layout/vList4"/>
    <dgm:cxn modelId="{9842843C-C35F-457E-97A1-507D8E3A6931}" srcId="{FABDDF45-657A-4933-B825-6B3114686EE8}" destId="{6526A7E8-ECB7-4A05-80FE-8D09A9F65B4C}" srcOrd="1" destOrd="0" parTransId="{83AC6C57-2945-4698-9B00-E7849D3BAB43}" sibTransId="{10B8D842-F78F-4AC1-8AF2-AE29AD4039AF}"/>
    <dgm:cxn modelId="{F70CC2D9-2B1C-4E24-B4EF-02967CF3DAEF}" type="presOf" srcId="{6526A7E8-ECB7-4A05-80FE-8D09A9F65B4C}" destId="{81A0F1E3-0A2F-4747-9BA3-A0380629D4B3}" srcOrd="0" destOrd="0" presId="urn:microsoft.com/office/officeart/2005/8/layout/vList4"/>
    <dgm:cxn modelId="{4D7AEA8A-0A2C-41C9-856D-0658E9D55316}" type="presOf" srcId="{3F89BFF6-77F2-4841-AA49-06A3D9C16389}" destId="{AFFD817C-7DEF-4AE3-B1D8-33095A7D4D7A}" srcOrd="1" destOrd="0" presId="urn:microsoft.com/office/officeart/2005/8/layout/vList4"/>
    <dgm:cxn modelId="{44EFABD4-6643-404B-997F-84B8DF3B9737}" type="presOf" srcId="{FABDDF45-657A-4933-B825-6B3114686EE8}" destId="{BFF6528F-A7E5-433B-BDA0-16ECDAC287E1}" srcOrd="0" destOrd="0" presId="urn:microsoft.com/office/officeart/2005/8/layout/vList4"/>
    <dgm:cxn modelId="{589E9910-372A-4485-9EF4-0A44F9729B1E}" type="presOf" srcId="{4907A9B9-3969-4CC2-BD98-9333BB465A8A}" destId="{6512AA75-8DD8-44AF-97A1-8AE75866E66E}" srcOrd="0" destOrd="0" presId="urn:microsoft.com/office/officeart/2005/8/layout/vList4"/>
    <dgm:cxn modelId="{F5568CF4-630B-4175-B6F2-6C1ABB83E058}" srcId="{FABDDF45-657A-4933-B825-6B3114686EE8}" destId="{4907A9B9-3969-4CC2-BD98-9333BB465A8A}" srcOrd="0" destOrd="0" parTransId="{6E6C8D6D-38A4-4BAD-BC10-A4107E9473CE}" sibTransId="{8EFFFF93-CC20-4905-AE1F-09FC1B81D6D9}"/>
    <dgm:cxn modelId="{E1C14116-E940-4DEF-BF11-A38C9E1F85AF}" type="presOf" srcId="{3F89BFF6-77F2-4841-AA49-06A3D9C16389}" destId="{5F3A9863-442F-4FFE-82D9-7956C109512A}" srcOrd="0" destOrd="0" presId="urn:microsoft.com/office/officeart/2005/8/layout/vList4"/>
    <dgm:cxn modelId="{D3AE73AF-9505-4F2C-8747-DFD69AEE0CE9}" type="presOf" srcId="{6526A7E8-ECB7-4A05-80FE-8D09A9F65B4C}" destId="{3CB560D7-DDFF-4D30-9373-85EB29F3D89B}" srcOrd="1" destOrd="0" presId="urn:microsoft.com/office/officeart/2005/8/layout/vList4"/>
    <dgm:cxn modelId="{30B93A86-9651-46AB-8FAD-D4FCAB5BCE18}" srcId="{FABDDF45-657A-4933-B825-6B3114686EE8}" destId="{3F89BFF6-77F2-4841-AA49-06A3D9C16389}" srcOrd="2" destOrd="0" parTransId="{F93B937A-E323-4E2D-BF56-3AF0A14F3A1D}" sibTransId="{44F71F22-C7FC-4354-9D8D-4060FFBC2513}"/>
    <dgm:cxn modelId="{3DC114B7-67ED-4C86-8E90-4CAD36436FFB}" type="presOf" srcId="{4907A9B9-3969-4CC2-BD98-9333BB465A8A}" destId="{290D7FC5-F82A-4D71-AED6-EB04D940E071}" srcOrd="1" destOrd="0" presId="urn:microsoft.com/office/officeart/2005/8/layout/vList4"/>
    <dgm:cxn modelId="{5920612C-1D57-4F68-993D-01869D68F740}" type="presOf" srcId="{AFAD5B80-1521-4C82-84FF-B9FA5862E2ED}" destId="{E82FCC52-F40C-4DD4-A2F7-F33657C61465}" srcOrd="1" destOrd="0" presId="urn:microsoft.com/office/officeart/2005/8/layout/vList4"/>
    <dgm:cxn modelId="{AFEB1E59-C460-4A21-82B8-DFB62CBC4566}" srcId="{FABDDF45-657A-4933-B825-6B3114686EE8}" destId="{AFAD5B80-1521-4C82-84FF-B9FA5862E2ED}" srcOrd="3" destOrd="0" parTransId="{A43196AE-8E54-4FA4-8CA7-9D90D434A408}" sibTransId="{B9C24730-4C41-44FB-8CB5-23411284313D}"/>
    <dgm:cxn modelId="{5E29CF66-95E6-454D-9B00-E8D681B42C79}" type="presParOf" srcId="{BFF6528F-A7E5-433B-BDA0-16ECDAC287E1}" destId="{034B8A44-4448-4382-A1E3-D0C930876D6F}" srcOrd="0" destOrd="0" presId="urn:microsoft.com/office/officeart/2005/8/layout/vList4"/>
    <dgm:cxn modelId="{3BBFECBE-6901-495E-BBD9-4762855E1AB0}" type="presParOf" srcId="{034B8A44-4448-4382-A1E3-D0C930876D6F}" destId="{6512AA75-8DD8-44AF-97A1-8AE75866E66E}" srcOrd="0" destOrd="0" presId="urn:microsoft.com/office/officeart/2005/8/layout/vList4"/>
    <dgm:cxn modelId="{F304B151-CD73-47D0-BEA6-179651AACE7F}" type="presParOf" srcId="{034B8A44-4448-4382-A1E3-D0C930876D6F}" destId="{6822EB05-2E8D-4B7F-95DB-B6EDCC92BA2E}" srcOrd="1" destOrd="0" presId="urn:microsoft.com/office/officeart/2005/8/layout/vList4"/>
    <dgm:cxn modelId="{78F3AD78-A737-4AED-A41F-C7331592239A}" type="presParOf" srcId="{034B8A44-4448-4382-A1E3-D0C930876D6F}" destId="{290D7FC5-F82A-4D71-AED6-EB04D940E071}" srcOrd="2" destOrd="0" presId="urn:microsoft.com/office/officeart/2005/8/layout/vList4"/>
    <dgm:cxn modelId="{F8BD320E-06E3-4128-B55B-1E1771D669C0}" type="presParOf" srcId="{BFF6528F-A7E5-433B-BDA0-16ECDAC287E1}" destId="{BC68C206-8731-4B54-B1A4-FFF0C01BAC7C}" srcOrd="1" destOrd="0" presId="urn:microsoft.com/office/officeart/2005/8/layout/vList4"/>
    <dgm:cxn modelId="{12CC63D2-E0CB-4555-959F-A0A01CE16AF9}" type="presParOf" srcId="{BFF6528F-A7E5-433B-BDA0-16ECDAC287E1}" destId="{F62FA880-148F-48E6-8002-81C1C74BCCCC}" srcOrd="2" destOrd="0" presId="urn:microsoft.com/office/officeart/2005/8/layout/vList4"/>
    <dgm:cxn modelId="{52A07519-34E8-4663-BB5A-CDBB55F3D61D}" type="presParOf" srcId="{F62FA880-148F-48E6-8002-81C1C74BCCCC}" destId="{81A0F1E3-0A2F-4747-9BA3-A0380629D4B3}" srcOrd="0" destOrd="0" presId="urn:microsoft.com/office/officeart/2005/8/layout/vList4"/>
    <dgm:cxn modelId="{7C528D51-A4AF-4D04-A55D-5AB8C0F3D3FB}" type="presParOf" srcId="{F62FA880-148F-48E6-8002-81C1C74BCCCC}" destId="{30CFBD4E-F169-4975-8BE3-CB22293ABCCB}" srcOrd="1" destOrd="0" presId="urn:microsoft.com/office/officeart/2005/8/layout/vList4"/>
    <dgm:cxn modelId="{52B121C3-5C9C-4558-BAD5-36109BE6A846}" type="presParOf" srcId="{F62FA880-148F-48E6-8002-81C1C74BCCCC}" destId="{3CB560D7-DDFF-4D30-9373-85EB29F3D89B}" srcOrd="2" destOrd="0" presId="urn:microsoft.com/office/officeart/2005/8/layout/vList4"/>
    <dgm:cxn modelId="{6EF378FB-84DA-4C22-B45A-0A1B71B7CEB7}" type="presParOf" srcId="{BFF6528F-A7E5-433B-BDA0-16ECDAC287E1}" destId="{56270456-C0AF-436C-8E8A-1EA5B4D17837}" srcOrd="3" destOrd="0" presId="urn:microsoft.com/office/officeart/2005/8/layout/vList4"/>
    <dgm:cxn modelId="{2CC18D90-155C-45B4-9CA0-7FAAF085A655}" type="presParOf" srcId="{BFF6528F-A7E5-433B-BDA0-16ECDAC287E1}" destId="{35AE842B-253E-4AA3-A0DF-1742DE9E6841}" srcOrd="4" destOrd="0" presId="urn:microsoft.com/office/officeart/2005/8/layout/vList4"/>
    <dgm:cxn modelId="{11600003-CF13-4271-9DD8-B9A567B1947C}" type="presParOf" srcId="{35AE842B-253E-4AA3-A0DF-1742DE9E6841}" destId="{5F3A9863-442F-4FFE-82D9-7956C109512A}" srcOrd="0" destOrd="0" presId="urn:microsoft.com/office/officeart/2005/8/layout/vList4"/>
    <dgm:cxn modelId="{58800BD8-F9C5-4168-9A1E-83A8563BA456}" type="presParOf" srcId="{35AE842B-253E-4AA3-A0DF-1742DE9E6841}" destId="{F6752C70-1346-4B30-8B2F-54E7F3D25E26}" srcOrd="1" destOrd="0" presId="urn:microsoft.com/office/officeart/2005/8/layout/vList4"/>
    <dgm:cxn modelId="{DE2EF3CA-0461-4B19-9C45-763D594123C4}" type="presParOf" srcId="{35AE842B-253E-4AA3-A0DF-1742DE9E6841}" destId="{AFFD817C-7DEF-4AE3-B1D8-33095A7D4D7A}" srcOrd="2" destOrd="0" presId="urn:microsoft.com/office/officeart/2005/8/layout/vList4"/>
    <dgm:cxn modelId="{8F39FE65-A50A-401D-A33E-3058FB430385}" type="presParOf" srcId="{BFF6528F-A7E5-433B-BDA0-16ECDAC287E1}" destId="{1B4BC016-C8D7-414B-95C6-104308D4F848}" srcOrd="5" destOrd="0" presId="urn:microsoft.com/office/officeart/2005/8/layout/vList4"/>
    <dgm:cxn modelId="{344AE5AB-B831-4675-9B9F-A70FF62A3709}" type="presParOf" srcId="{BFF6528F-A7E5-433B-BDA0-16ECDAC287E1}" destId="{3B177FE5-7B8E-44A7-99DF-426B8F074392}" srcOrd="6" destOrd="0" presId="urn:microsoft.com/office/officeart/2005/8/layout/vList4"/>
    <dgm:cxn modelId="{18C7301A-DD72-451F-B9C0-3C9CA60976E6}" type="presParOf" srcId="{3B177FE5-7B8E-44A7-99DF-426B8F074392}" destId="{0427A7F1-D0CB-4480-B6B9-E29AE4AB4685}" srcOrd="0" destOrd="0" presId="urn:microsoft.com/office/officeart/2005/8/layout/vList4"/>
    <dgm:cxn modelId="{12DC128F-585A-4481-9AD8-11B1156041F7}" type="presParOf" srcId="{3B177FE5-7B8E-44A7-99DF-426B8F074392}" destId="{97A54750-F07E-47A5-B8DB-CC491D52B069}" srcOrd="1" destOrd="0" presId="urn:microsoft.com/office/officeart/2005/8/layout/vList4"/>
    <dgm:cxn modelId="{50FE0FE7-E03D-4AFD-98FE-722BECB164BA}" type="presParOf" srcId="{3B177FE5-7B8E-44A7-99DF-426B8F074392}" destId="{E82FCC52-F40C-4DD4-A2F7-F33657C61465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5171A-56CD-4310-884F-C706548AB5E7}">
      <dsp:nvSpPr>
        <dsp:cNvPr id="0" name=""/>
        <dsp:cNvSpPr/>
      </dsp:nvSpPr>
      <dsp:spPr>
        <a:xfrm>
          <a:off x="640651" y="0"/>
          <a:ext cx="1281303" cy="790361"/>
        </a:xfrm>
        <a:prstGeom prst="trapezoid">
          <a:avLst>
            <a:gd name="adj" fmla="val 81058"/>
          </a:avLst>
        </a:prstGeom>
        <a:gradFill flip="none" rotWithShape="0">
          <a:gsLst>
            <a:gs pos="0">
              <a:schemeClr val="accent4">
                <a:lumMod val="60000"/>
                <a:lumOff val="40000"/>
                <a:shade val="30000"/>
                <a:satMod val="115000"/>
              </a:schemeClr>
            </a:gs>
            <a:gs pos="50000">
              <a:schemeClr val="accent4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4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r="100000" b="100000"/>
          </a:path>
          <a:tileRect l="-100000" t="-100000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знать</a:t>
          </a:r>
          <a:endParaRPr lang="ru-RU" sz="2000" b="1" kern="1200" dirty="0"/>
        </a:p>
      </dsp:txBody>
      <dsp:txXfrm>
        <a:off x="640651" y="0"/>
        <a:ext cx="1281303" cy="790361"/>
      </dsp:txXfrm>
    </dsp:sp>
    <dsp:sp modelId="{95069949-0A3C-4162-AE5C-D3A3E1E44463}">
      <dsp:nvSpPr>
        <dsp:cNvPr id="0" name=""/>
        <dsp:cNvSpPr/>
      </dsp:nvSpPr>
      <dsp:spPr>
        <a:xfrm>
          <a:off x="0" y="790361"/>
          <a:ext cx="2562607" cy="790361"/>
        </a:xfrm>
        <a:prstGeom prst="trapezoid">
          <a:avLst>
            <a:gd name="adj" fmla="val 81058"/>
          </a:avLst>
        </a:prstGeom>
        <a:gradFill flip="none" rotWithShape="0">
          <a:gsLst>
            <a:gs pos="0">
              <a:schemeClr val="accent4">
                <a:lumMod val="75000"/>
                <a:shade val="30000"/>
                <a:satMod val="115000"/>
              </a:schemeClr>
            </a:gs>
            <a:gs pos="50000">
              <a:schemeClr val="accent4">
                <a:lumMod val="75000"/>
                <a:shade val="67500"/>
                <a:satMod val="115000"/>
              </a:schemeClr>
            </a:gs>
            <a:gs pos="100000">
              <a:schemeClr val="accent4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холопы</a:t>
          </a:r>
          <a:endParaRPr lang="ru-RU" sz="2400" b="1" kern="1200" dirty="0"/>
        </a:p>
      </dsp:txBody>
      <dsp:txXfrm>
        <a:off x="448456" y="790361"/>
        <a:ext cx="1665694" cy="79036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12AA75-8DD8-44AF-97A1-8AE75866E66E}">
      <dsp:nvSpPr>
        <dsp:cNvPr id="0" name=""/>
        <dsp:cNvSpPr/>
      </dsp:nvSpPr>
      <dsp:spPr>
        <a:xfrm>
          <a:off x="0" y="0"/>
          <a:ext cx="9108830" cy="116072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DB690B">
                <a:shade val="30000"/>
                <a:satMod val="115000"/>
              </a:srgbClr>
            </a:gs>
            <a:gs pos="50000">
              <a:srgbClr val="DB690B">
                <a:shade val="67500"/>
                <a:satMod val="115000"/>
              </a:srgbClr>
            </a:gs>
            <a:gs pos="100000">
              <a:srgbClr val="DB690B">
                <a:shade val="100000"/>
                <a:satMod val="115000"/>
              </a:srgbClr>
            </a:gs>
          </a:gsLst>
          <a:lin ang="162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Укрепление государственной власти</a:t>
          </a:r>
          <a:endParaRPr lang="ru-RU" sz="2800" kern="1200" dirty="0"/>
        </a:p>
      </dsp:txBody>
      <dsp:txXfrm>
        <a:off x="1937838" y="0"/>
        <a:ext cx="7170991" cy="1160722"/>
      </dsp:txXfrm>
    </dsp:sp>
    <dsp:sp modelId="{6822EB05-2E8D-4B7F-95DB-B6EDCC92BA2E}">
      <dsp:nvSpPr>
        <dsp:cNvPr id="0" name=""/>
        <dsp:cNvSpPr/>
      </dsp:nvSpPr>
      <dsp:spPr>
        <a:xfrm>
          <a:off x="116072" y="116072"/>
          <a:ext cx="1821766" cy="92857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A0F1E3-0A2F-4747-9BA3-A0380629D4B3}">
      <dsp:nvSpPr>
        <dsp:cNvPr id="0" name=""/>
        <dsp:cNvSpPr/>
      </dsp:nvSpPr>
      <dsp:spPr>
        <a:xfrm>
          <a:off x="0" y="1276794"/>
          <a:ext cx="9108830" cy="116072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DB690B">
                <a:shade val="30000"/>
                <a:satMod val="115000"/>
              </a:srgbClr>
            </a:gs>
            <a:gs pos="50000">
              <a:srgbClr val="DB690B">
                <a:shade val="67500"/>
                <a:satMod val="115000"/>
              </a:srgbClr>
            </a:gs>
            <a:gs pos="100000">
              <a:srgbClr val="DB690B">
                <a:shade val="100000"/>
                <a:satMod val="115000"/>
              </a:srgbClr>
            </a:gs>
          </a:gsLst>
          <a:lin ang="162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Русь встала в общий ряд христианских государств Европы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Установились более тесные связи с Византией</a:t>
          </a:r>
          <a:endParaRPr lang="ru-RU" sz="2400" kern="1200" dirty="0"/>
        </a:p>
      </dsp:txBody>
      <dsp:txXfrm>
        <a:off x="1937838" y="1276794"/>
        <a:ext cx="7170991" cy="1160722"/>
      </dsp:txXfrm>
    </dsp:sp>
    <dsp:sp modelId="{30CFBD4E-F169-4975-8BE3-CB22293ABCCB}">
      <dsp:nvSpPr>
        <dsp:cNvPr id="0" name=""/>
        <dsp:cNvSpPr/>
      </dsp:nvSpPr>
      <dsp:spPr>
        <a:xfrm>
          <a:off x="116072" y="1392866"/>
          <a:ext cx="1821766" cy="92857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3A9863-442F-4FFE-82D9-7956C109512A}">
      <dsp:nvSpPr>
        <dsp:cNvPr id="0" name=""/>
        <dsp:cNvSpPr/>
      </dsp:nvSpPr>
      <dsp:spPr>
        <a:xfrm>
          <a:off x="0" y="2553588"/>
          <a:ext cx="9108830" cy="116072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DB690B">
                <a:shade val="30000"/>
                <a:satMod val="115000"/>
              </a:srgbClr>
            </a:gs>
            <a:gs pos="50000">
              <a:srgbClr val="DB690B">
                <a:shade val="67500"/>
                <a:satMod val="115000"/>
              </a:srgbClr>
            </a:gs>
            <a:gs pos="100000">
              <a:srgbClr val="DB690B">
                <a:shade val="100000"/>
                <a:satMod val="115000"/>
              </a:srgbClr>
            </a:gs>
          </a:gsLst>
          <a:lin ang="162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Запрещены жертвоприношения, многоженство, кровная вражда</a:t>
          </a: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Духовенство призывало оказывать помощь убогим и нищим</a:t>
          </a:r>
          <a:endParaRPr lang="ru-RU" sz="2100" kern="1200" dirty="0"/>
        </a:p>
      </dsp:txBody>
      <dsp:txXfrm>
        <a:off x="1937838" y="2553588"/>
        <a:ext cx="7170991" cy="1160722"/>
      </dsp:txXfrm>
    </dsp:sp>
    <dsp:sp modelId="{F6752C70-1346-4B30-8B2F-54E7F3D25E26}">
      <dsp:nvSpPr>
        <dsp:cNvPr id="0" name=""/>
        <dsp:cNvSpPr/>
      </dsp:nvSpPr>
      <dsp:spPr>
        <a:xfrm>
          <a:off x="116072" y="2669660"/>
          <a:ext cx="1821766" cy="92857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27A7F1-D0CB-4480-B6B9-E29AE4AB4685}">
      <dsp:nvSpPr>
        <dsp:cNvPr id="0" name=""/>
        <dsp:cNvSpPr/>
      </dsp:nvSpPr>
      <dsp:spPr>
        <a:xfrm>
          <a:off x="0" y="3830382"/>
          <a:ext cx="9108830" cy="1160722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DB690B">
                <a:shade val="30000"/>
                <a:satMod val="115000"/>
              </a:srgbClr>
            </a:gs>
            <a:gs pos="50000">
              <a:srgbClr val="DB690B">
                <a:shade val="67500"/>
                <a:satMod val="115000"/>
              </a:srgbClr>
            </a:gs>
            <a:gs pos="100000">
              <a:srgbClr val="DB690B">
                <a:shade val="100000"/>
                <a:satMod val="115000"/>
              </a:srgbClr>
            </a:gs>
          </a:gsLst>
          <a:lin ang="162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На Русь пришли письменность, образование, церковное искусство </a:t>
          </a:r>
          <a:endParaRPr lang="ru-RU" sz="2400" kern="1200" dirty="0"/>
        </a:p>
      </dsp:txBody>
      <dsp:txXfrm>
        <a:off x="1937838" y="3830382"/>
        <a:ext cx="7170991" cy="1160722"/>
      </dsp:txXfrm>
    </dsp:sp>
    <dsp:sp modelId="{97A54750-F07E-47A5-B8DB-CC491D52B069}">
      <dsp:nvSpPr>
        <dsp:cNvPr id="0" name=""/>
        <dsp:cNvSpPr/>
      </dsp:nvSpPr>
      <dsp:spPr>
        <a:xfrm>
          <a:off x="116072" y="3946454"/>
          <a:ext cx="1821766" cy="92857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image" Target="../media/image22.wmf"/><Relationship Id="rId18" Type="http://schemas.openxmlformats.org/officeDocument/2006/relationships/image" Target="../media/image27.wmf"/><Relationship Id="rId26" Type="http://schemas.openxmlformats.org/officeDocument/2006/relationships/image" Target="../media/image35.wmf"/><Relationship Id="rId3" Type="http://schemas.openxmlformats.org/officeDocument/2006/relationships/image" Target="../media/image12.wmf"/><Relationship Id="rId21" Type="http://schemas.openxmlformats.org/officeDocument/2006/relationships/image" Target="../media/image30.wmf"/><Relationship Id="rId34" Type="http://schemas.openxmlformats.org/officeDocument/2006/relationships/image" Target="../media/image43.wmf"/><Relationship Id="rId7" Type="http://schemas.openxmlformats.org/officeDocument/2006/relationships/image" Target="../media/image16.wmf"/><Relationship Id="rId12" Type="http://schemas.openxmlformats.org/officeDocument/2006/relationships/image" Target="../media/image21.wmf"/><Relationship Id="rId17" Type="http://schemas.openxmlformats.org/officeDocument/2006/relationships/image" Target="../media/image26.wmf"/><Relationship Id="rId25" Type="http://schemas.openxmlformats.org/officeDocument/2006/relationships/image" Target="../media/image34.wmf"/><Relationship Id="rId33" Type="http://schemas.openxmlformats.org/officeDocument/2006/relationships/image" Target="../media/image42.wmf"/><Relationship Id="rId2" Type="http://schemas.openxmlformats.org/officeDocument/2006/relationships/image" Target="../media/image11.wmf"/><Relationship Id="rId16" Type="http://schemas.openxmlformats.org/officeDocument/2006/relationships/image" Target="../media/image25.wmf"/><Relationship Id="rId20" Type="http://schemas.openxmlformats.org/officeDocument/2006/relationships/image" Target="../media/image29.wmf"/><Relationship Id="rId29" Type="http://schemas.openxmlformats.org/officeDocument/2006/relationships/image" Target="../media/image38.wmf"/><Relationship Id="rId1" Type="http://schemas.openxmlformats.org/officeDocument/2006/relationships/image" Target="../media/image10.wmf"/><Relationship Id="rId6" Type="http://schemas.openxmlformats.org/officeDocument/2006/relationships/image" Target="../media/image15.wmf"/><Relationship Id="rId11" Type="http://schemas.openxmlformats.org/officeDocument/2006/relationships/image" Target="../media/image20.wmf"/><Relationship Id="rId24" Type="http://schemas.openxmlformats.org/officeDocument/2006/relationships/image" Target="../media/image33.wmf"/><Relationship Id="rId32" Type="http://schemas.openxmlformats.org/officeDocument/2006/relationships/image" Target="../media/image41.wmf"/><Relationship Id="rId5" Type="http://schemas.openxmlformats.org/officeDocument/2006/relationships/image" Target="../media/image14.wmf"/><Relationship Id="rId15" Type="http://schemas.openxmlformats.org/officeDocument/2006/relationships/image" Target="../media/image24.wmf"/><Relationship Id="rId23" Type="http://schemas.openxmlformats.org/officeDocument/2006/relationships/image" Target="../media/image32.wmf"/><Relationship Id="rId28" Type="http://schemas.openxmlformats.org/officeDocument/2006/relationships/image" Target="../media/image37.wmf"/><Relationship Id="rId10" Type="http://schemas.openxmlformats.org/officeDocument/2006/relationships/image" Target="../media/image19.wmf"/><Relationship Id="rId19" Type="http://schemas.openxmlformats.org/officeDocument/2006/relationships/image" Target="../media/image28.wmf"/><Relationship Id="rId31" Type="http://schemas.openxmlformats.org/officeDocument/2006/relationships/image" Target="../media/image40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Relationship Id="rId14" Type="http://schemas.openxmlformats.org/officeDocument/2006/relationships/image" Target="../media/image23.wmf"/><Relationship Id="rId22" Type="http://schemas.openxmlformats.org/officeDocument/2006/relationships/image" Target="../media/image31.wmf"/><Relationship Id="rId27" Type="http://schemas.openxmlformats.org/officeDocument/2006/relationships/image" Target="../media/image36.wmf"/><Relationship Id="rId30" Type="http://schemas.openxmlformats.org/officeDocument/2006/relationships/image" Target="../media/image3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E2107A-B285-4912-8BCB-A173DEE44165}" type="datetimeFigureOut">
              <a:rPr lang="ru-RU" smtClean="0"/>
              <a:t>27.02.2014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64BA6A-AABD-4A9E-8EE2-4EF469CA25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358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3242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1C1F7-4F5E-40BC-A2B3-11003BA3F186}" type="datetimeFigureOut">
              <a:rPr lang="ru-RU" smtClean="0"/>
              <a:t>27.02.2014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2986A-1DAF-4331-979E-5472A87B6B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03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1C1F7-4F5E-40BC-A2B3-11003BA3F186}" type="datetimeFigureOut">
              <a:rPr lang="ru-RU" smtClean="0"/>
              <a:t>27.02.2014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2986A-1DAF-4331-979E-5472A87B6B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90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1C1F7-4F5E-40BC-A2B3-11003BA3F186}" type="datetimeFigureOut">
              <a:rPr lang="ru-RU" smtClean="0"/>
              <a:t>27.02.2014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2986A-1DAF-4331-979E-5472A87B6B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04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1C1F7-4F5E-40BC-A2B3-11003BA3F186}" type="datetimeFigureOut">
              <a:rPr lang="ru-RU" smtClean="0"/>
              <a:t>27.02.2014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2986A-1DAF-4331-979E-5472A87B6B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476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1C1F7-4F5E-40BC-A2B3-11003BA3F186}" type="datetimeFigureOut">
              <a:rPr lang="ru-RU" smtClean="0"/>
              <a:t>27.02.2014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2986A-1DAF-4331-979E-5472A87B6B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53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1C1F7-4F5E-40BC-A2B3-11003BA3F186}" type="datetimeFigureOut">
              <a:rPr lang="ru-RU" smtClean="0"/>
              <a:t>27.02.2014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2986A-1DAF-4331-979E-5472A87B6B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28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1C1F7-4F5E-40BC-A2B3-11003BA3F186}" type="datetimeFigureOut">
              <a:rPr lang="ru-RU" smtClean="0"/>
              <a:t>27.02.2014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2986A-1DAF-4331-979E-5472A87B6B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07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1C1F7-4F5E-40BC-A2B3-11003BA3F186}" type="datetimeFigureOut">
              <a:rPr lang="ru-RU" smtClean="0"/>
              <a:t>27.02.2014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2986A-1DAF-4331-979E-5472A87B6B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10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1C1F7-4F5E-40BC-A2B3-11003BA3F186}" type="datetimeFigureOut">
              <a:rPr lang="ru-RU" smtClean="0"/>
              <a:t>27.02.2014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2986A-1DAF-4331-979E-5472A87B6B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422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1C1F7-4F5E-40BC-A2B3-11003BA3F186}" type="datetimeFigureOut">
              <a:rPr lang="ru-RU" smtClean="0"/>
              <a:t>27.02.2014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2986A-1DAF-4331-979E-5472A87B6B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64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1C1F7-4F5E-40BC-A2B3-11003BA3F186}" type="datetimeFigureOut">
              <a:rPr lang="ru-RU" smtClean="0"/>
              <a:t>27.02.2014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2986A-1DAF-4331-979E-5472A87B6B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423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A13CBB-87F1-4BDC-829B-973C6FD564F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43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11EC2-882D-450E-A24A-F8E0D819FCC0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6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8B8932-4239-408E-82F2-BD3553926375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06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659EEC-5C50-4841-8FEE-9DEA2E661453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19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07A737-5322-47C5-B61B-3DE3C84C3B87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69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5A25B7-CB4D-4177-9D75-21CE5CC284DC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03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427985-90B1-4A89-BEEA-D0E677B664A9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83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F3A67A-43FF-4FEC-A54D-AD209E8D5FE1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41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B18F74-F025-42C5-AF7D-AE81B1E93024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46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561EFD-002A-4809-9D20-195A7FA8F6BF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23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3D1101-93CE-46B6-A264-FA0CCA579E64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64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CD9ADC-F1FB-456F-B5D0-E0A266BB41ED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8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7CE7BA-1960-4C54-BC71-EDB2D0B028CC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59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779E5B-3F88-4150-9A61-10DE2E654589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49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1C1F7-4F5E-40BC-A2B3-11003BA3F186}" type="datetimeFigureOut">
              <a:rPr lang="ru-RU" smtClean="0"/>
              <a:t>27.02.2014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2986A-1DAF-4331-979E-5472A87B6B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965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27C96CC-DE18-467E-A6B2-369703F8BD67}" type="slidenum">
              <a:rPr lang="ru-RU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61139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control" Target="../activeX/activeX12.xml"/><Relationship Id="rId18" Type="http://schemas.openxmlformats.org/officeDocument/2006/relationships/control" Target="../activeX/activeX17.xml"/><Relationship Id="rId26" Type="http://schemas.openxmlformats.org/officeDocument/2006/relationships/control" Target="../activeX/activeX25.xml"/><Relationship Id="rId39" Type="http://schemas.openxmlformats.org/officeDocument/2006/relationships/control" Target="../activeX/activeX38.xml"/><Relationship Id="rId21" Type="http://schemas.openxmlformats.org/officeDocument/2006/relationships/control" Target="../activeX/activeX20.xml"/><Relationship Id="rId34" Type="http://schemas.openxmlformats.org/officeDocument/2006/relationships/control" Target="../activeX/activeX33.xml"/><Relationship Id="rId42" Type="http://schemas.openxmlformats.org/officeDocument/2006/relationships/control" Target="../activeX/activeX41.xml"/><Relationship Id="rId47" Type="http://schemas.openxmlformats.org/officeDocument/2006/relationships/image" Target="../media/image10.wmf"/><Relationship Id="rId50" Type="http://schemas.openxmlformats.org/officeDocument/2006/relationships/image" Target="../media/image13.wmf"/><Relationship Id="rId55" Type="http://schemas.openxmlformats.org/officeDocument/2006/relationships/image" Target="../media/image18.wmf"/><Relationship Id="rId63" Type="http://schemas.openxmlformats.org/officeDocument/2006/relationships/image" Target="../media/image26.wmf"/><Relationship Id="rId68" Type="http://schemas.openxmlformats.org/officeDocument/2006/relationships/image" Target="../media/image31.wmf"/><Relationship Id="rId76" Type="http://schemas.openxmlformats.org/officeDocument/2006/relationships/image" Target="../media/image39.wmf"/><Relationship Id="rId7" Type="http://schemas.openxmlformats.org/officeDocument/2006/relationships/control" Target="../activeX/activeX6.xml"/><Relationship Id="rId71" Type="http://schemas.openxmlformats.org/officeDocument/2006/relationships/image" Target="../media/image34.wmf"/><Relationship Id="rId2" Type="http://schemas.openxmlformats.org/officeDocument/2006/relationships/control" Target="../activeX/activeX1.xml"/><Relationship Id="rId16" Type="http://schemas.openxmlformats.org/officeDocument/2006/relationships/control" Target="../activeX/activeX15.xml"/><Relationship Id="rId29" Type="http://schemas.openxmlformats.org/officeDocument/2006/relationships/control" Target="../activeX/activeX28.xml"/><Relationship Id="rId11" Type="http://schemas.openxmlformats.org/officeDocument/2006/relationships/control" Target="../activeX/activeX10.xml"/><Relationship Id="rId24" Type="http://schemas.openxmlformats.org/officeDocument/2006/relationships/control" Target="../activeX/activeX23.xml"/><Relationship Id="rId32" Type="http://schemas.openxmlformats.org/officeDocument/2006/relationships/control" Target="../activeX/activeX31.xml"/><Relationship Id="rId37" Type="http://schemas.openxmlformats.org/officeDocument/2006/relationships/control" Target="../activeX/activeX36.xml"/><Relationship Id="rId40" Type="http://schemas.openxmlformats.org/officeDocument/2006/relationships/control" Target="../activeX/activeX39.xml"/><Relationship Id="rId45" Type="http://schemas.openxmlformats.org/officeDocument/2006/relationships/image" Target="../media/image44.png"/><Relationship Id="rId53" Type="http://schemas.openxmlformats.org/officeDocument/2006/relationships/image" Target="../media/image16.wmf"/><Relationship Id="rId58" Type="http://schemas.openxmlformats.org/officeDocument/2006/relationships/image" Target="../media/image21.wmf"/><Relationship Id="rId66" Type="http://schemas.openxmlformats.org/officeDocument/2006/relationships/image" Target="../media/image29.wmf"/><Relationship Id="rId74" Type="http://schemas.openxmlformats.org/officeDocument/2006/relationships/image" Target="../media/image37.wmf"/><Relationship Id="rId79" Type="http://schemas.openxmlformats.org/officeDocument/2006/relationships/image" Target="../media/image42.wmf"/><Relationship Id="rId5" Type="http://schemas.openxmlformats.org/officeDocument/2006/relationships/control" Target="../activeX/activeX4.xml"/><Relationship Id="rId61" Type="http://schemas.openxmlformats.org/officeDocument/2006/relationships/image" Target="../media/image24.wmf"/><Relationship Id="rId10" Type="http://schemas.openxmlformats.org/officeDocument/2006/relationships/control" Target="../activeX/activeX9.xml"/><Relationship Id="rId19" Type="http://schemas.openxmlformats.org/officeDocument/2006/relationships/control" Target="../activeX/activeX18.xml"/><Relationship Id="rId31" Type="http://schemas.openxmlformats.org/officeDocument/2006/relationships/control" Target="../activeX/activeX30.xml"/><Relationship Id="rId44" Type="http://schemas.openxmlformats.org/officeDocument/2006/relationships/slideLayout" Target="../slideLayouts/slideLayout7.xml"/><Relationship Id="rId52" Type="http://schemas.openxmlformats.org/officeDocument/2006/relationships/image" Target="../media/image15.wmf"/><Relationship Id="rId60" Type="http://schemas.openxmlformats.org/officeDocument/2006/relationships/image" Target="../media/image23.wmf"/><Relationship Id="rId65" Type="http://schemas.openxmlformats.org/officeDocument/2006/relationships/image" Target="../media/image28.wmf"/><Relationship Id="rId73" Type="http://schemas.openxmlformats.org/officeDocument/2006/relationships/image" Target="../media/image36.wmf"/><Relationship Id="rId78" Type="http://schemas.openxmlformats.org/officeDocument/2006/relationships/image" Target="../media/image41.wmf"/><Relationship Id="rId4" Type="http://schemas.openxmlformats.org/officeDocument/2006/relationships/control" Target="../activeX/activeX3.xml"/><Relationship Id="rId9" Type="http://schemas.openxmlformats.org/officeDocument/2006/relationships/control" Target="../activeX/activeX8.xml"/><Relationship Id="rId14" Type="http://schemas.openxmlformats.org/officeDocument/2006/relationships/control" Target="../activeX/activeX13.xml"/><Relationship Id="rId22" Type="http://schemas.openxmlformats.org/officeDocument/2006/relationships/control" Target="../activeX/activeX21.xml"/><Relationship Id="rId27" Type="http://schemas.openxmlformats.org/officeDocument/2006/relationships/control" Target="../activeX/activeX26.xml"/><Relationship Id="rId30" Type="http://schemas.openxmlformats.org/officeDocument/2006/relationships/control" Target="../activeX/activeX29.xml"/><Relationship Id="rId35" Type="http://schemas.openxmlformats.org/officeDocument/2006/relationships/control" Target="../activeX/activeX34.xml"/><Relationship Id="rId43" Type="http://schemas.openxmlformats.org/officeDocument/2006/relationships/control" Target="../activeX/activeX42.xml"/><Relationship Id="rId48" Type="http://schemas.openxmlformats.org/officeDocument/2006/relationships/image" Target="../media/image11.wmf"/><Relationship Id="rId56" Type="http://schemas.openxmlformats.org/officeDocument/2006/relationships/image" Target="../media/image19.wmf"/><Relationship Id="rId64" Type="http://schemas.openxmlformats.org/officeDocument/2006/relationships/image" Target="../media/image27.wmf"/><Relationship Id="rId69" Type="http://schemas.openxmlformats.org/officeDocument/2006/relationships/image" Target="../media/image32.wmf"/><Relationship Id="rId77" Type="http://schemas.openxmlformats.org/officeDocument/2006/relationships/image" Target="../media/image40.wmf"/><Relationship Id="rId8" Type="http://schemas.openxmlformats.org/officeDocument/2006/relationships/control" Target="../activeX/activeX7.xml"/><Relationship Id="rId51" Type="http://schemas.openxmlformats.org/officeDocument/2006/relationships/image" Target="../media/image14.wmf"/><Relationship Id="rId72" Type="http://schemas.openxmlformats.org/officeDocument/2006/relationships/image" Target="../media/image35.wmf"/><Relationship Id="rId80" Type="http://schemas.openxmlformats.org/officeDocument/2006/relationships/image" Target="../media/image43.wmf"/><Relationship Id="rId3" Type="http://schemas.openxmlformats.org/officeDocument/2006/relationships/control" Target="../activeX/activeX2.xml"/><Relationship Id="rId12" Type="http://schemas.openxmlformats.org/officeDocument/2006/relationships/control" Target="../activeX/activeX11.xml"/><Relationship Id="rId17" Type="http://schemas.openxmlformats.org/officeDocument/2006/relationships/control" Target="../activeX/activeX16.xml"/><Relationship Id="rId25" Type="http://schemas.openxmlformats.org/officeDocument/2006/relationships/control" Target="../activeX/activeX24.xml"/><Relationship Id="rId33" Type="http://schemas.openxmlformats.org/officeDocument/2006/relationships/control" Target="../activeX/activeX32.xml"/><Relationship Id="rId38" Type="http://schemas.openxmlformats.org/officeDocument/2006/relationships/control" Target="../activeX/activeX37.xml"/><Relationship Id="rId46" Type="http://schemas.openxmlformats.org/officeDocument/2006/relationships/image" Target="../media/image45.png"/><Relationship Id="rId59" Type="http://schemas.openxmlformats.org/officeDocument/2006/relationships/image" Target="../media/image22.wmf"/><Relationship Id="rId67" Type="http://schemas.openxmlformats.org/officeDocument/2006/relationships/image" Target="../media/image30.wmf"/><Relationship Id="rId20" Type="http://schemas.openxmlformats.org/officeDocument/2006/relationships/control" Target="../activeX/activeX19.xml"/><Relationship Id="rId41" Type="http://schemas.openxmlformats.org/officeDocument/2006/relationships/control" Target="../activeX/activeX40.xml"/><Relationship Id="rId54" Type="http://schemas.openxmlformats.org/officeDocument/2006/relationships/image" Target="../media/image17.wmf"/><Relationship Id="rId62" Type="http://schemas.openxmlformats.org/officeDocument/2006/relationships/image" Target="../media/image25.wmf"/><Relationship Id="rId70" Type="http://schemas.openxmlformats.org/officeDocument/2006/relationships/image" Target="../media/image33.wmf"/><Relationship Id="rId75" Type="http://schemas.openxmlformats.org/officeDocument/2006/relationships/image" Target="../media/image38.wmf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5" Type="http://schemas.openxmlformats.org/officeDocument/2006/relationships/control" Target="../activeX/activeX14.xml"/><Relationship Id="rId23" Type="http://schemas.openxmlformats.org/officeDocument/2006/relationships/control" Target="../activeX/activeX22.xml"/><Relationship Id="rId28" Type="http://schemas.openxmlformats.org/officeDocument/2006/relationships/control" Target="../activeX/activeX27.xml"/><Relationship Id="rId36" Type="http://schemas.openxmlformats.org/officeDocument/2006/relationships/control" Target="../activeX/activeX35.xml"/><Relationship Id="rId49" Type="http://schemas.openxmlformats.org/officeDocument/2006/relationships/image" Target="../media/image12.wmf"/><Relationship Id="rId57" Type="http://schemas.openxmlformats.org/officeDocument/2006/relationships/image" Target="../media/image20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13" Type="http://schemas.openxmlformats.org/officeDocument/2006/relationships/image" Target="../media/image4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4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Relationship Id="rId14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image" Target="../media/image64.png"/><Relationship Id="rId3" Type="http://schemas.openxmlformats.org/officeDocument/2006/relationships/image" Target="../media/image61.jpeg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6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57.png"/><Relationship Id="rId5" Type="http://schemas.openxmlformats.org/officeDocument/2006/relationships/diagramData" Target="../diagrams/data1.xml"/><Relationship Id="rId10" Type="http://schemas.openxmlformats.org/officeDocument/2006/relationships/image" Target="../media/image62.png"/><Relationship Id="rId4" Type="http://schemas.openxmlformats.org/officeDocument/2006/relationships/image" Target="../media/image60.png"/><Relationship Id="rId9" Type="http://schemas.microsoft.com/office/2007/relationships/diagramDrawing" Target="../diagrams/drawing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65.gif"/><Relationship Id="rId7" Type="http://schemas.openxmlformats.org/officeDocument/2006/relationships/image" Target="../media/image5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gif"/><Relationship Id="rId11" Type="http://schemas.openxmlformats.org/officeDocument/2006/relationships/image" Target="../media/image69.png"/><Relationship Id="rId5" Type="http://schemas.openxmlformats.org/officeDocument/2006/relationships/image" Target="../media/image67.gif"/><Relationship Id="rId10" Type="http://schemas.openxmlformats.org/officeDocument/2006/relationships/image" Target="../media/image45.png"/><Relationship Id="rId4" Type="http://schemas.openxmlformats.org/officeDocument/2006/relationships/image" Target="../media/image66.gif"/><Relationship Id="rId9" Type="http://schemas.openxmlformats.org/officeDocument/2006/relationships/image" Target="../media/image6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jpeg"/><Relationship Id="rId5" Type="http://schemas.openxmlformats.org/officeDocument/2006/relationships/image" Target="../media/image71.gif"/><Relationship Id="rId4" Type="http://schemas.openxmlformats.org/officeDocument/2006/relationships/image" Target="../media/image7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7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45.png"/><Relationship Id="rId4" Type="http://schemas.openxmlformats.org/officeDocument/2006/relationships/image" Target="../media/image5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gif"/><Relationship Id="rId3" Type="http://schemas.openxmlformats.org/officeDocument/2006/relationships/image" Target="../media/image76.jpeg"/><Relationship Id="rId7" Type="http://schemas.openxmlformats.org/officeDocument/2006/relationships/image" Target="../media/image65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80.png"/><Relationship Id="rId7" Type="http://schemas.openxmlformats.org/officeDocument/2006/relationships/image" Target="../media/image8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eg"/><Relationship Id="rId11" Type="http://schemas.openxmlformats.org/officeDocument/2006/relationships/image" Target="../media/image86.png"/><Relationship Id="rId5" Type="http://schemas.openxmlformats.org/officeDocument/2006/relationships/image" Target="../media/image81.jpeg"/><Relationship Id="rId10" Type="http://schemas.openxmlformats.org/officeDocument/2006/relationships/slide" Target="slide15.xml"/><Relationship Id="rId4" Type="http://schemas.openxmlformats.org/officeDocument/2006/relationships/image" Target="../media/image60.png"/><Relationship Id="rId9" Type="http://schemas.openxmlformats.org/officeDocument/2006/relationships/image" Target="../media/image8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54.png"/><Relationship Id="rId7" Type="http://schemas.openxmlformats.org/officeDocument/2006/relationships/image" Target="../media/image5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61.jpeg"/><Relationship Id="rId10" Type="http://schemas.openxmlformats.org/officeDocument/2006/relationships/image" Target="../media/image62.png"/><Relationship Id="rId4" Type="http://schemas.openxmlformats.org/officeDocument/2006/relationships/image" Target="../media/image87.jpeg"/><Relationship Id="rId9" Type="http://schemas.openxmlformats.org/officeDocument/2006/relationships/image" Target="../media/image8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93.png"/><Relationship Id="rId7" Type="http://schemas.openxmlformats.org/officeDocument/2006/relationships/image" Target="../media/image9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10" Type="http://schemas.openxmlformats.org/officeDocument/2006/relationships/image" Target="../media/image77.png"/><Relationship Id="rId4" Type="http://schemas.openxmlformats.org/officeDocument/2006/relationships/image" Target="../media/image57.png"/><Relationship Id="rId9" Type="http://schemas.openxmlformats.org/officeDocument/2006/relationships/image" Target="../media/image9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10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10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oshkolu.ru/user/nina150662/file/840067/" TargetMode="External"/><Relationship Id="rId3" Type="http://schemas.openxmlformats.org/officeDocument/2006/relationships/hyperlink" Target="http://www.pravmir.ru/kreshhenie-rusi-fakty-istorii/" TargetMode="External"/><Relationship Id="rId7" Type="http://schemas.openxmlformats.org/officeDocument/2006/relationships/hyperlink" Target="http://modernlib.ru/books/sergey_solovev/polniy_kurs_russkoy_istorii_v_odnoy_knige/read_6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tfond.ru/articles.htm?id=9752" TargetMode="External"/><Relationship Id="rId5" Type="http://schemas.openxmlformats.org/officeDocument/2006/relationships/hyperlink" Target="http://img15.nnm.ru/3/e/2/8/e/22b80aef9ec9c9f279360782487_prev.jpghttp:/sunfriend.ucoz.ru/index/vozniknovenie_khristianstva_na_rusi/0-46" TargetMode="External"/><Relationship Id="rId4" Type="http://schemas.openxmlformats.org/officeDocument/2006/relationships/hyperlink" Target="http://storyo.ru/munchaev/08.htm" TargetMode="External"/><Relationship Id="rId9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5725079" y="6396335"/>
            <a:ext cx="13837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kern="0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2014 </a:t>
            </a:r>
            <a:r>
              <a:rPr lang="ru-RU" sz="2400" b="1" i="1" kern="0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год</a:t>
            </a:r>
            <a:endParaRPr lang="ru-RU" dirty="0"/>
          </a:p>
        </p:txBody>
      </p:sp>
      <p:grpSp>
        <p:nvGrpSpPr>
          <p:cNvPr id="17" name="Группа 16"/>
          <p:cNvGrpSpPr/>
          <p:nvPr/>
        </p:nvGrpSpPr>
        <p:grpSpPr>
          <a:xfrm>
            <a:off x="502587" y="367352"/>
            <a:ext cx="11127294" cy="6259815"/>
            <a:chOff x="488732" y="285823"/>
            <a:chExt cx="11127294" cy="6259815"/>
          </a:xfrm>
        </p:grpSpPr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8732" y="1242646"/>
              <a:ext cx="6004298" cy="5153689"/>
            </a:xfrm>
            <a:prstGeom prst="rect">
              <a:avLst/>
            </a:prstGeom>
          </p:spPr>
        </p:pic>
        <p:sp>
          <p:nvSpPr>
            <p:cNvPr id="10" name="Прямоугольник 9"/>
            <p:cNvSpPr/>
            <p:nvPr/>
          </p:nvSpPr>
          <p:spPr>
            <a:xfrm>
              <a:off x="7073164" y="4395784"/>
              <a:ext cx="3338286" cy="1631216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1" u="none" strike="noStrike" kern="0" cap="none" spc="50" normalizeH="0" baseline="0" noProof="0" dirty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</a:rPr>
                <a:t>Бабина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1" u="none" strike="noStrike" kern="0" cap="none" spc="50" normalizeH="0" baseline="0" noProof="0" dirty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</a:rPr>
                <a:t>Людмила Владимировна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1" u="none" strike="noStrike" kern="0" cap="none" spc="50" normalizeH="0" baseline="0" noProof="0" dirty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</a:rPr>
                <a:t>учитель истории </a:t>
              </a:r>
              <a:endParaRPr kumimoji="0" lang="ru-RU" sz="2000" b="1" i="1" u="none" strike="noStrike" kern="0" cap="none" spc="50" normalizeH="0" baseline="0" noProof="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000" b="1" i="1" kern="0" spc="50" dirty="0" smtClean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г. Екатеринбург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1" u="none" strike="noStrike" kern="0" cap="none" spc="50" normalizeH="0" baseline="0" noProof="0" dirty="0" smtClean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</a:rPr>
                <a:t>МАОУ СОШ №91</a:t>
              </a:r>
              <a:endParaRPr kumimoji="0" lang="ru-RU" sz="2000" b="1" i="0" u="none" strike="noStrike" kern="0" cap="none" spc="50" normalizeH="0" baseline="0" noProof="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5725079" y="1873000"/>
              <a:ext cx="5735757" cy="2185214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square">
              <a:spAutoFit/>
            </a:bodyPr>
            <a:lstStyle/>
            <a:p>
              <a:pPr>
                <a:spcAft>
                  <a:spcPts val="0"/>
                </a:spcAft>
                <a:tabLst>
                  <a:tab pos="152400" algn="l"/>
                  <a:tab pos="2630805" algn="l"/>
                  <a:tab pos="5939790" algn="r"/>
                </a:tabLst>
              </a:pPr>
              <a:r>
                <a:rPr lang="ru-RU" sz="24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       И </a:t>
              </a:r>
              <a:r>
                <a:rPr lang="ru-RU" sz="24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на берег вышел, душой </a:t>
              </a:r>
              <a:r>
                <a:rPr lang="ru-RU" sz="24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возрожден,</a:t>
              </a:r>
            </a:p>
            <a:p>
              <a:pPr algn="r">
                <a:spcAft>
                  <a:spcPts val="0"/>
                </a:spcAft>
                <a:tabLst>
                  <a:tab pos="2630805" algn="l"/>
                  <a:tab pos="5939790" algn="r"/>
                </a:tabLst>
              </a:pPr>
              <a:r>
                <a:rPr lang="ru-RU" sz="24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Владимир для новой державы,</a:t>
              </a:r>
            </a:p>
            <a:p>
              <a:pPr algn="r">
                <a:spcAft>
                  <a:spcPts val="0"/>
                </a:spcAft>
                <a:tabLst>
                  <a:tab pos="2630805" algn="l"/>
                  <a:tab pos="5939790" algn="r"/>
                </a:tabLst>
              </a:pPr>
              <a:r>
                <a:rPr lang="ru-RU" sz="24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И </a:t>
              </a:r>
              <a:r>
                <a:rPr lang="ru-RU" sz="24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в Русь милосердия внес он закон —</a:t>
              </a:r>
            </a:p>
            <a:p>
              <a:pPr algn="r">
                <a:spcAft>
                  <a:spcPts val="0"/>
                </a:spcAft>
                <a:tabLst>
                  <a:tab pos="2630805" algn="l"/>
                  <a:tab pos="5939790" algn="r"/>
                </a:tabLst>
              </a:pPr>
              <a:r>
                <a:rPr lang="ru-RU" sz="24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Дела стародавних, далеких времен,</a:t>
              </a:r>
            </a:p>
            <a:p>
              <a:pPr algn="r">
                <a:spcAft>
                  <a:spcPts val="0"/>
                </a:spcAft>
                <a:tabLst>
                  <a:tab pos="2630805" algn="l"/>
                  <a:tab pos="5939790" algn="r"/>
                </a:tabLst>
              </a:pPr>
              <a:r>
                <a:rPr lang="ru-RU" sz="24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Преданья невянущей славы</a:t>
              </a:r>
              <a:r>
                <a:rPr lang="ru-RU" sz="24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!</a:t>
              </a:r>
            </a:p>
            <a:p>
              <a:pPr algn="r">
                <a:spcAft>
                  <a:spcPts val="0"/>
                </a:spcAft>
                <a:tabLst>
                  <a:tab pos="2630805" algn="l"/>
                  <a:tab pos="5939790" algn="r"/>
                </a:tabLst>
              </a:pPr>
              <a:r>
                <a:rPr lang="ru-RU" sz="16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(</a:t>
              </a:r>
              <a:r>
                <a:rPr lang="ru-RU" sz="16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А.К. Толстой)</a:t>
              </a: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2118045" y="285823"/>
              <a:ext cx="7894725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4400" b="1" dirty="0" smtClean="0">
                  <a:ln w="22225">
                    <a:solidFill>
                      <a:srgbClr val="C00000"/>
                    </a:solidFill>
                    <a:prstDash val="solid"/>
                  </a:ln>
                  <a:solidFill>
                    <a:schemeClr val="accent4">
                      <a:lumMod val="75000"/>
                    </a:schemeClr>
                  </a:solidFill>
                </a:rPr>
                <a:t>Принятие христианства на Руси</a:t>
              </a:r>
              <a:endParaRPr lang="ru-RU" sz="4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</a:endParaRPr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4"/>
            <a:srcRect l="24629" t="3445" r="24070" b="6315"/>
            <a:stretch/>
          </p:blipFill>
          <p:spPr>
            <a:xfrm flipH="1">
              <a:off x="10414512" y="3629026"/>
              <a:ext cx="1201514" cy="2916612"/>
            </a:xfrm>
            <a:prstGeom prst="rect">
              <a:avLst/>
            </a:prstGeom>
            <a:effectLst>
              <a:softEdge rad="317500"/>
            </a:effectLst>
          </p:spPr>
        </p:pic>
        <p:grpSp>
          <p:nvGrpSpPr>
            <p:cNvPr id="11" name="Группа 10"/>
            <p:cNvGrpSpPr/>
            <p:nvPr/>
          </p:nvGrpSpPr>
          <p:grpSpPr>
            <a:xfrm>
              <a:off x="6155815" y="942761"/>
              <a:ext cx="5172984" cy="892552"/>
              <a:chOff x="6155815" y="942761"/>
              <a:chExt cx="5172984" cy="892552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6155815" y="942761"/>
                <a:ext cx="5172984" cy="892552"/>
              </a:xfrm>
              <a:prstGeom prst="rect">
                <a:avLst/>
              </a:prstGeom>
              <a:solidFill>
                <a:srgbClr val="F79646">
                  <a:lumMod val="20000"/>
                  <a:lumOff val="80000"/>
                </a:srgbClr>
              </a:solidFill>
              <a:scene3d>
                <a:camera prst="orthographicFront"/>
                <a:lightRig rig="soft" dir="tl">
                  <a:rot lat="0" lon="0" rev="0"/>
                </a:lightRig>
              </a:scene3d>
              <a:sp3d>
                <a:bevelT prst="relaxedInset"/>
              </a:sp3d>
            </p:spPr>
            <p:txBody>
              <a:bodyPr wrap="square">
                <a:spAutoFit/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1" i="0" u="none" strike="noStrike" kern="10" cap="none" spc="50" normalizeH="0" baseline="0" noProof="0" dirty="0">
                    <a:ln w="11430"/>
                    <a:gradFill>
                      <a:gsLst>
                        <a:gs pos="25000">
                          <a:srgbClr val="C0504D">
                            <a:satMod val="155000"/>
                          </a:srgbClr>
                        </a:gs>
                        <a:gs pos="100000">
                          <a:srgbClr val="C0504D">
                            <a:shade val="45000"/>
                            <a:satMod val="165000"/>
                          </a:srgb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Impact"/>
                  </a:rPr>
                  <a:t>История    </a:t>
                </a:r>
                <a:r>
                  <a:rPr kumimoji="0" lang="ru-RU" sz="2800" b="1" i="1" u="none" strike="noStrike" kern="10" cap="none" spc="50" normalizeH="0" baseline="0" noProof="0" dirty="0" smtClean="0">
                    <a:ln w="11430"/>
                    <a:gradFill>
                      <a:gsLst>
                        <a:gs pos="25000">
                          <a:srgbClr val="C0504D">
                            <a:satMod val="155000"/>
                          </a:srgbClr>
                        </a:gs>
                        <a:gs pos="100000">
                          <a:srgbClr val="C0504D">
                            <a:shade val="45000"/>
                            <a:satMod val="165000"/>
                          </a:srgb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Impact"/>
                  </a:rPr>
                  <a:t>10класс</a:t>
                </a:r>
                <a:endParaRPr kumimoji="0" lang="ru-RU" sz="2800" b="1" i="1" u="none" strike="noStrike" kern="10" cap="none" spc="50" normalizeH="0" baseline="0" noProof="0" dirty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Impact"/>
                </a:endParaRPr>
              </a:p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400" b="1" i="1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Урок </a:t>
                </a:r>
                <a:r>
                  <a:rPr lang="ru-RU" sz="2400" b="1" i="1" kern="0" dirty="0" smtClean="0">
                    <a:solidFill>
                      <a:prstClr val="black"/>
                    </a:solidFill>
                  </a:rPr>
                  <a:t>лекция-гипертекст</a:t>
                </a:r>
                <a:endParaRPr kumimoji="0" lang="ru-RU" sz="2400" b="1" i="1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9" name="Рисунок 8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300627" y="953135"/>
                <a:ext cx="1335140" cy="871804"/>
              </a:xfrm>
              <a:prstGeom prst="rect">
                <a:avLst/>
              </a:prstGeom>
            </p:spPr>
          </p:pic>
        </p:grpSp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6"/>
            <a:srcRect l="28690" t="15151" r="27492" b="11108"/>
            <a:stretch/>
          </p:blipFill>
          <p:spPr>
            <a:xfrm>
              <a:off x="488732" y="441436"/>
              <a:ext cx="961696" cy="115088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6539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06450" y="1068752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Г</a:t>
            </a:r>
            <a:endParaRPr lang="ru-RU" sz="2800" b="1" dirty="0"/>
          </a:p>
        </p:txBody>
      </p:sp>
      <p:sp>
        <p:nvSpPr>
          <p:cNvPr id="3" name="Овал 2"/>
          <p:cNvSpPr/>
          <p:nvPr/>
        </p:nvSpPr>
        <p:spPr>
          <a:xfrm>
            <a:off x="2906134" y="1062228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В</a:t>
            </a:r>
          </a:p>
        </p:txBody>
      </p:sp>
      <p:sp>
        <p:nvSpPr>
          <p:cNvPr id="4" name="Овал 3"/>
          <p:cNvSpPr/>
          <p:nvPr/>
        </p:nvSpPr>
        <p:spPr>
          <a:xfrm>
            <a:off x="2961132" y="5009388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Р</a:t>
            </a:r>
            <a:endParaRPr lang="ru-RU" sz="2800" b="1" dirty="0"/>
          </a:p>
        </p:txBody>
      </p:sp>
      <p:sp>
        <p:nvSpPr>
          <p:cNvPr id="5" name="Овал 4"/>
          <p:cNvSpPr/>
          <p:nvPr/>
        </p:nvSpPr>
        <p:spPr>
          <a:xfrm>
            <a:off x="2917980" y="1611375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Л</a:t>
            </a:r>
            <a:endParaRPr lang="ru-RU" sz="2800" b="1" dirty="0"/>
          </a:p>
        </p:txBody>
      </p:sp>
      <p:sp>
        <p:nvSpPr>
          <p:cNvPr id="6" name="Овал 5"/>
          <p:cNvSpPr/>
          <p:nvPr/>
        </p:nvSpPr>
        <p:spPr>
          <a:xfrm>
            <a:off x="2921508" y="2173224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А</a:t>
            </a:r>
            <a:endParaRPr lang="ru-RU" sz="2800" b="1" dirty="0"/>
          </a:p>
        </p:txBody>
      </p:sp>
      <p:sp>
        <p:nvSpPr>
          <p:cNvPr id="7" name="Овал 6"/>
          <p:cNvSpPr/>
          <p:nvPr/>
        </p:nvSpPr>
        <p:spPr>
          <a:xfrm>
            <a:off x="2941320" y="2735580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Д</a:t>
            </a:r>
            <a:endParaRPr lang="ru-RU" sz="2800" b="1" dirty="0"/>
          </a:p>
        </p:txBody>
      </p:sp>
      <p:sp>
        <p:nvSpPr>
          <p:cNvPr id="8" name="Овал 7"/>
          <p:cNvSpPr/>
          <p:nvPr/>
        </p:nvSpPr>
        <p:spPr>
          <a:xfrm>
            <a:off x="2941320" y="3297936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И</a:t>
            </a:r>
            <a:endParaRPr lang="ru-RU" sz="2800" b="1" dirty="0"/>
          </a:p>
        </p:txBody>
      </p:sp>
      <p:sp>
        <p:nvSpPr>
          <p:cNvPr id="9" name="Овал 8"/>
          <p:cNvSpPr/>
          <p:nvPr/>
        </p:nvSpPr>
        <p:spPr>
          <a:xfrm>
            <a:off x="2929890" y="3872484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М</a:t>
            </a:r>
            <a:endParaRPr lang="ru-RU" sz="2800" b="1" dirty="0"/>
          </a:p>
        </p:txBody>
      </p:sp>
      <p:sp>
        <p:nvSpPr>
          <p:cNvPr id="10" name="Овал 9"/>
          <p:cNvSpPr/>
          <p:nvPr/>
        </p:nvSpPr>
        <p:spPr>
          <a:xfrm>
            <a:off x="2937510" y="4434840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И</a:t>
            </a:r>
            <a:endParaRPr lang="ru-RU" sz="2800" b="1" dirty="0"/>
          </a:p>
        </p:txBody>
      </p:sp>
      <p:sp>
        <p:nvSpPr>
          <p:cNvPr id="11" name="Овал 10"/>
          <p:cNvSpPr/>
          <p:nvPr/>
        </p:nvSpPr>
        <p:spPr>
          <a:xfrm>
            <a:off x="1683277" y="1049274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Р</a:t>
            </a:r>
            <a:endParaRPr lang="ru-RU" sz="2800" b="1" dirty="0"/>
          </a:p>
        </p:txBody>
      </p:sp>
      <p:sp>
        <p:nvSpPr>
          <p:cNvPr id="12" name="Овал 11"/>
          <p:cNvSpPr/>
          <p:nvPr/>
        </p:nvSpPr>
        <p:spPr>
          <a:xfrm>
            <a:off x="2287524" y="1051560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И</a:t>
            </a:r>
            <a:endParaRPr lang="ru-RU" sz="2800" b="1" dirty="0"/>
          </a:p>
        </p:txBody>
      </p:sp>
      <p:sp>
        <p:nvSpPr>
          <p:cNvPr id="13" name="Овал 12"/>
          <p:cNvSpPr/>
          <p:nvPr/>
        </p:nvSpPr>
        <p:spPr>
          <a:xfrm>
            <a:off x="4064508" y="1036320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А</a:t>
            </a:r>
            <a:endParaRPr lang="ru-RU" sz="2800" b="1" dirty="0"/>
          </a:p>
        </p:txBody>
      </p:sp>
      <p:sp>
        <p:nvSpPr>
          <p:cNvPr id="14" name="Овал 13"/>
          <p:cNvSpPr/>
          <p:nvPr/>
        </p:nvSpPr>
        <p:spPr>
          <a:xfrm>
            <a:off x="3466338" y="1036320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Н</a:t>
            </a:r>
            <a:endParaRPr lang="ru-RU" sz="2800" b="1" dirty="0"/>
          </a:p>
        </p:txBody>
      </p:sp>
      <p:sp>
        <p:nvSpPr>
          <p:cNvPr id="15" name="Овал 14"/>
          <p:cNvSpPr/>
          <p:nvPr/>
        </p:nvSpPr>
        <p:spPr>
          <a:xfrm>
            <a:off x="1062990" y="1615440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И</a:t>
            </a:r>
            <a:endParaRPr lang="ru-RU" sz="2800" b="1" dirty="0"/>
          </a:p>
        </p:txBody>
      </p:sp>
      <p:sp>
        <p:nvSpPr>
          <p:cNvPr id="16" name="Овал 15"/>
          <p:cNvSpPr/>
          <p:nvPr/>
        </p:nvSpPr>
        <p:spPr>
          <a:xfrm>
            <a:off x="1689354" y="1600200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Д</a:t>
            </a:r>
            <a:endParaRPr lang="ru-RU" sz="2800" b="1" dirty="0"/>
          </a:p>
        </p:txBody>
      </p:sp>
      <p:sp>
        <p:nvSpPr>
          <p:cNvPr id="17" name="Овал 16"/>
          <p:cNvSpPr/>
          <p:nvPr/>
        </p:nvSpPr>
        <p:spPr>
          <a:xfrm>
            <a:off x="2278380" y="1618488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О</a:t>
            </a:r>
            <a:endParaRPr lang="ru-RU" sz="2800" b="1" dirty="0"/>
          </a:p>
        </p:txBody>
      </p:sp>
      <p:sp>
        <p:nvSpPr>
          <p:cNvPr id="18" name="Овал 17"/>
          <p:cNvSpPr/>
          <p:nvPr/>
        </p:nvSpPr>
        <p:spPr>
          <a:xfrm>
            <a:off x="1048512" y="2188464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К</a:t>
            </a:r>
            <a:endParaRPr lang="ru-RU" sz="2800" b="1" dirty="0"/>
          </a:p>
        </p:txBody>
      </p:sp>
      <p:sp>
        <p:nvSpPr>
          <p:cNvPr id="19" name="Овал 18"/>
          <p:cNvSpPr/>
          <p:nvPr/>
        </p:nvSpPr>
        <p:spPr>
          <a:xfrm>
            <a:off x="2298192" y="2167128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Г</a:t>
            </a:r>
            <a:endParaRPr lang="ru-RU" sz="2800" b="1" dirty="0"/>
          </a:p>
        </p:txBody>
      </p:sp>
      <p:sp>
        <p:nvSpPr>
          <p:cNvPr id="20" name="Овал 19"/>
          <p:cNvSpPr/>
          <p:nvPr/>
        </p:nvSpPr>
        <p:spPr>
          <a:xfrm>
            <a:off x="1663446" y="2197608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А</a:t>
            </a:r>
            <a:endParaRPr lang="ru-RU" sz="2800" b="1" dirty="0"/>
          </a:p>
        </p:txBody>
      </p:sp>
      <p:sp>
        <p:nvSpPr>
          <p:cNvPr id="21" name="Овал 20"/>
          <p:cNvSpPr/>
          <p:nvPr/>
        </p:nvSpPr>
        <p:spPr>
          <a:xfrm>
            <a:off x="3533394" y="2136648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Н</a:t>
            </a:r>
            <a:endParaRPr lang="ru-RU" sz="2800" b="1" dirty="0"/>
          </a:p>
        </p:txBody>
      </p:sp>
      <p:sp>
        <p:nvSpPr>
          <p:cNvPr id="22" name="Овал 21"/>
          <p:cNvSpPr/>
          <p:nvPr/>
        </p:nvSpPr>
        <p:spPr>
          <a:xfrm>
            <a:off x="4170998" y="3304847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Е</a:t>
            </a:r>
            <a:endParaRPr lang="ru-RU" sz="2800" b="1" dirty="0"/>
          </a:p>
        </p:txBody>
      </p:sp>
      <p:sp>
        <p:nvSpPr>
          <p:cNvPr id="23" name="Овал 22"/>
          <p:cNvSpPr/>
          <p:nvPr/>
        </p:nvSpPr>
        <p:spPr>
          <a:xfrm>
            <a:off x="1084326" y="2770632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Г</a:t>
            </a:r>
            <a:endParaRPr lang="ru-RU" sz="2800" b="1" dirty="0"/>
          </a:p>
        </p:txBody>
      </p:sp>
      <p:sp>
        <p:nvSpPr>
          <p:cNvPr id="24" name="Овал 23"/>
          <p:cNvSpPr/>
          <p:nvPr/>
        </p:nvSpPr>
        <p:spPr>
          <a:xfrm>
            <a:off x="1694688" y="2761488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Р</a:t>
            </a:r>
            <a:endParaRPr lang="ru-RU" sz="2800" b="1" dirty="0"/>
          </a:p>
        </p:txBody>
      </p:sp>
      <p:sp>
        <p:nvSpPr>
          <p:cNvPr id="25" name="Овал 24"/>
          <p:cNvSpPr/>
          <p:nvPr/>
        </p:nvSpPr>
        <p:spPr>
          <a:xfrm>
            <a:off x="2319528" y="2752344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И</a:t>
            </a:r>
            <a:endParaRPr lang="ru-RU" sz="2800" b="1" dirty="0"/>
          </a:p>
        </p:txBody>
      </p:sp>
      <p:sp>
        <p:nvSpPr>
          <p:cNvPr id="26" name="Овал 25"/>
          <p:cNvSpPr/>
          <p:nvPr/>
        </p:nvSpPr>
        <p:spPr>
          <a:xfrm>
            <a:off x="4179570" y="2703576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И</a:t>
            </a:r>
            <a:endParaRPr lang="ru-RU" sz="2800" b="1" dirty="0"/>
          </a:p>
        </p:txBody>
      </p:sp>
      <p:sp>
        <p:nvSpPr>
          <p:cNvPr id="27" name="Овал 26"/>
          <p:cNvSpPr/>
          <p:nvPr/>
        </p:nvSpPr>
        <p:spPr>
          <a:xfrm>
            <a:off x="3543300" y="2720340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Н</a:t>
            </a:r>
            <a:endParaRPr lang="ru-RU" sz="2800" b="1" dirty="0"/>
          </a:p>
        </p:txBody>
      </p:sp>
      <p:sp>
        <p:nvSpPr>
          <p:cNvPr id="28" name="Овал 27"/>
          <p:cNvSpPr/>
          <p:nvPr/>
        </p:nvSpPr>
        <p:spPr>
          <a:xfrm>
            <a:off x="3550658" y="3317367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Щ</a:t>
            </a:r>
            <a:endParaRPr lang="ru-RU" sz="2800" b="1" dirty="0"/>
          </a:p>
        </p:txBody>
      </p:sp>
      <p:sp>
        <p:nvSpPr>
          <p:cNvPr id="29" name="Овал 28"/>
          <p:cNvSpPr/>
          <p:nvPr/>
        </p:nvSpPr>
        <p:spPr>
          <a:xfrm>
            <a:off x="2290953" y="3885438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И</a:t>
            </a:r>
            <a:endParaRPr lang="ru-RU" sz="2800" b="1" dirty="0"/>
          </a:p>
        </p:txBody>
      </p:sp>
      <p:sp>
        <p:nvSpPr>
          <p:cNvPr id="30" name="Овал 29"/>
          <p:cNvSpPr/>
          <p:nvPr/>
        </p:nvSpPr>
        <p:spPr>
          <a:xfrm>
            <a:off x="1700784" y="3912870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Н</a:t>
            </a:r>
            <a:endParaRPr lang="ru-RU" sz="2800" b="1" dirty="0"/>
          </a:p>
        </p:txBody>
      </p:sp>
      <p:sp>
        <p:nvSpPr>
          <p:cNvPr id="31" name="Овал 30"/>
          <p:cNvSpPr/>
          <p:nvPr/>
        </p:nvSpPr>
        <p:spPr>
          <a:xfrm>
            <a:off x="1078992" y="3922776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А</a:t>
            </a:r>
            <a:endParaRPr lang="ru-RU" sz="2800" b="1" dirty="0"/>
          </a:p>
        </p:txBody>
      </p:sp>
      <p:sp>
        <p:nvSpPr>
          <p:cNvPr id="32" name="Овал 31"/>
          <p:cNvSpPr/>
          <p:nvPr/>
        </p:nvSpPr>
        <p:spPr>
          <a:xfrm>
            <a:off x="2349627" y="3336036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П</a:t>
            </a:r>
            <a:endParaRPr lang="ru-RU" sz="2800" b="1" dirty="0"/>
          </a:p>
        </p:txBody>
      </p:sp>
      <p:sp>
        <p:nvSpPr>
          <p:cNvPr id="33" name="Овал 32"/>
          <p:cNvSpPr/>
          <p:nvPr/>
        </p:nvSpPr>
        <p:spPr>
          <a:xfrm>
            <a:off x="1712976" y="3346704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А</a:t>
            </a:r>
            <a:endParaRPr lang="ru-RU" sz="2800" b="1" dirty="0"/>
          </a:p>
        </p:txBody>
      </p:sp>
      <p:sp>
        <p:nvSpPr>
          <p:cNvPr id="34" name="Овал 33"/>
          <p:cNvSpPr/>
          <p:nvPr/>
        </p:nvSpPr>
        <p:spPr>
          <a:xfrm>
            <a:off x="1084326" y="3336036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К</a:t>
            </a:r>
            <a:endParaRPr lang="ru-RU" sz="2800" b="1" dirty="0"/>
          </a:p>
        </p:txBody>
      </p:sp>
      <p:sp>
        <p:nvSpPr>
          <p:cNvPr id="35" name="Овал 34"/>
          <p:cNvSpPr/>
          <p:nvPr/>
        </p:nvSpPr>
        <p:spPr>
          <a:xfrm>
            <a:off x="3567494" y="3885438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И</a:t>
            </a:r>
            <a:endParaRPr lang="ru-RU" sz="2800" b="1" dirty="0"/>
          </a:p>
        </p:txBody>
      </p:sp>
      <p:sp>
        <p:nvSpPr>
          <p:cNvPr id="36" name="Овал 35"/>
          <p:cNvSpPr/>
          <p:nvPr/>
        </p:nvSpPr>
        <p:spPr>
          <a:xfrm>
            <a:off x="4179479" y="3884105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</a:t>
            </a:r>
            <a:endParaRPr lang="ru-RU" sz="2800" b="1" dirty="0"/>
          </a:p>
        </p:txBody>
      </p:sp>
      <p:sp>
        <p:nvSpPr>
          <p:cNvPr id="37" name="Овал 36"/>
          <p:cNvSpPr/>
          <p:nvPr/>
        </p:nvSpPr>
        <p:spPr>
          <a:xfrm>
            <a:off x="1708404" y="4479798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Т</a:t>
            </a:r>
            <a:endParaRPr lang="ru-RU" sz="2800" b="1" dirty="0"/>
          </a:p>
        </p:txBody>
      </p:sp>
      <p:sp>
        <p:nvSpPr>
          <p:cNvPr id="38" name="Овал 37"/>
          <p:cNvSpPr/>
          <p:nvPr/>
        </p:nvSpPr>
        <p:spPr>
          <a:xfrm>
            <a:off x="4774502" y="3848862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М</a:t>
            </a:r>
            <a:endParaRPr lang="ru-RU" sz="2800" b="1" dirty="0"/>
          </a:p>
        </p:txBody>
      </p:sp>
      <p:sp>
        <p:nvSpPr>
          <p:cNvPr id="39" name="Овал 38"/>
          <p:cNvSpPr/>
          <p:nvPr/>
        </p:nvSpPr>
        <p:spPr>
          <a:xfrm>
            <a:off x="4170998" y="4467225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Н</a:t>
            </a:r>
            <a:endParaRPr lang="ru-RU" sz="2800" b="1" dirty="0"/>
          </a:p>
        </p:txBody>
      </p:sp>
      <p:sp>
        <p:nvSpPr>
          <p:cNvPr id="40" name="Овал 39"/>
          <p:cNvSpPr/>
          <p:nvPr/>
        </p:nvSpPr>
        <p:spPr>
          <a:xfrm>
            <a:off x="3550539" y="4434840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</a:t>
            </a:r>
            <a:endParaRPr lang="ru-RU" sz="2800" b="1" dirty="0"/>
          </a:p>
        </p:txBody>
      </p:sp>
      <p:sp>
        <p:nvSpPr>
          <p:cNvPr id="41" name="Овал 40"/>
          <p:cNvSpPr/>
          <p:nvPr/>
        </p:nvSpPr>
        <p:spPr>
          <a:xfrm>
            <a:off x="2298192" y="4463034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Р</a:t>
            </a:r>
            <a:endParaRPr lang="ru-RU" sz="2800" b="1" dirty="0"/>
          </a:p>
        </p:txBody>
      </p:sp>
      <p:sp>
        <p:nvSpPr>
          <p:cNvPr id="42" name="Овал 41"/>
          <p:cNvSpPr/>
          <p:nvPr/>
        </p:nvSpPr>
        <p:spPr>
          <a:xfrm>
            <a:off x="4810316" y="4434078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А</a:t>
            </a:r>
            <a:endParaRPr lang="ru-RU" sz="2800" b="1" dirty="0"/>
          </a:p>
        </p:txBody>
      </p:sp>
      <p:sp>
        <p:nvSpPr>
          <p:cNvPr id="44" name="Овал 43"/>
          <p:cNvSpPr/>
          <p:nvPr/>
        </p:nvSpPr>
        <p:spPr>
          <a:xfrm>
            <a:off x="1769364" y="5009388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П</a:t>
            </a:r>
            <a:endParaRPr lang="ru-RU" sz="2800" b="1" dirty="0"/>
          </a:p>
        </p:txBody>
      </p:sp>
      <p:sp>
        <p:nvSpPr>
          <p:cNvPr id="45" name="Овал 44"/>
          <p:cNvSpPr/>
          <p:nvPr/>
        </p:nvSpPr>
        <p:spPr>
          <a:xfrm>
            <a:off x="2354770" y="5009388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Е</a:t>
            </a:r>
            <a:endParaRPr lang="ru-RU" sz="2800" b="1" dirty="0"/>
          </a:p>
        </p:txBody>
      </p:sp>
      <p:sp>
        <p:nvSpPr>
          <p:cNvPr id="46" name="Овал 45"/>
          <p:cNvSpPr/>
          <p:nvPr/>
        </p:nvSpPr>
        <p:spPr>
          <a:xfrm>
            <a:off x="3584448" y="5016627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У</a:t>
            </a:r>
            <a:endParaRPr lang="ru-RU" sz="2800" b="1" dirty="0"/>
          </a:p>
        </p:txBody>
      </p:sp>
      <p:sp>
        <p:nvSpPr>
          <p:cNvPr id="47" name="Овал 46"/>
          <p:cNvSpPr/>
          <p:nvPr/>
        </p:nvSpPr>
        <p:spPr>
          <a:xfrm>
            <a:off x="4210050" y="5026152"/>
            <a:ext cx="603504" cy="56692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Н</a:t>
            </a:r>
            <a:endParaRPr lang="ru-RU" sz="2800" b="1" dirty="0"/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5869483" y="886806"/>
            <a:ext cx="5449824" cy="75171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Денежная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единица у славян</a:t>
            </a:r>
          </a:p>
        </p:txBody>
      </p:sp>
      <p:sp>
        <p:nvSpPr>
          <p:cNvPr id="49" name="Стрелка вправо 48"/>
          <p:cNvSpPr/>
          <p:nvPr/>
        </p:nvSpPr>
        <p:spPr>
          <a:xfrm>
            <a:off x="675894" y="1086612"/>
            <a:ext cx="323088" cy="2575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трелка вправо 49"/>
          <p:cNvSpPr/>
          <p:nvPr/>
        </p:nvSpPr>
        <p:spPr>
          <a:xfrm>
            <a:off x="718566" y="1754886"/>
            <a:ext cx="323088" cy="2575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Стрелка вправо 50"/>
          <p:cNvSpPr/>
          <p:nvPr/>
        </p:nvSpPr>
        <p:spPr>
          <a:xfrm>
            <a:off x="705612" y="2321814"/>
            <a:ext cx="323088" cy="2575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TextBox 56"/>
          <p:cNvSpPr txBox="1"/>
          <p:nvPr/>
        </p:nvSpPr>
        <p:spPr>
          <a:xfrm>
            <a:off x="424624" y="943253"/>
            <a:ext cx="384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1</a:t>
            </a:r>
            <a:endParaRPr lang="ru-RU" sz="2800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405003" y="3384156"/>
            <a:ext cx="384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5</a:t>
            </a:r>
            <a:endParaRPr lang="ru-RU" sz="28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405669" y="2785224"/>
            <a:ext cx="384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4</a:t>
            </a:r>
            <a:endParaRPr lang="ru-RU" sz="28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395288" y="1638520"/>
            <a:ext cx="384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2</a:t>
            </a:r>
            <a:endParaRPr lang="ru-RU" sz="2800" b="1" dirty="0"/>
          </a:p>
        </p:txBody>
      </p:sp>
      <p:sp>
        <p:nvSpPr>
          <p:cNvPr id="61" name="TextBox 60"/>
          <p:cNvSpPr txBox="1"/>
          <p:nvPr/>
        </p:nvSpPr>
        <p:spPr>
          <a:xfrm>
            <a:off x="405003" y="2175240"/>
            <a:ext cx="384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3</a:t>
            </a:r>
            <a:endParaRPr lang="ru-RU" sz="28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1011269" y="4504944"/>
            <a:ext cx="384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7</a:t>
            </a:r>
            <a:endParaRPr lang="ru-RU" sz="2800" b="1" dirty="0"/>
          </a:p>
        </p:txBody>
      </p:sp>
      <p:sp>
        <p:nvSpPr>
          <p:cNvPr id="63" name="TextBox 62"/>
          <p:cNvSpPr txBox="1"/>
          <p:nvPr/>
        </p:nvSpPr>
        <p:spPr>
          <a:xfrm>
            <a:off x="1060894" y="5113782"/>
            <a:ext cx="384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8</a:t>
            </a:r>
            <a:endParaRPr lang="ru-RU" sz="2800" b="1" dirty="0"/>
          </a:p>
        </p:txBody>
      </p:sp>
      <p:sp>
        <p:nvSpPr>
          <p:cNvPr id="64" name="TextBox 63"/>
          <p:cNvSpPr txBox="1"/>
          <p:nvPr/>
        </p:nvSpPr>
        <p:spPr>
          <a:xfrm>
            <a:off x="440245" y="3912870"/>
            <a:ext cx="384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6</a:t>
            </a:r>
            <a:endParaRPr lang="ru-RU" sz="2800" b="1" dirty="0"/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5892125" y="718243"/>
            <a:ext cx="5595864" cy="1241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Изображение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языческого божества в виде статуи, изваяния</a:t>
            </a: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5723861" y="726876"/>
            <a:ext cx="5868818" cy="182328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конца VIII века этот титул, наряду с княжеским, присваивали себе киевские князья. что символизировало их независимость  </a:t>
            </a:r>
          </a:p>
        </p:txBody>
      </p:sp>
      <p:pic>
        <p:nvPicPr>
          <p:cNvPr id="68" name="Рисунок 6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34635" y="2395837"/>
            <a:ext cx="3112853" cy="3988347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9103" y="2064085"/>
            <a:ext cx="1559588" cy="194344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4" name="Рисунок 7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0213" y="3308444"/>
            <a:ext cx="2735506" cy="333064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6" name="Скругленный прямоугольник 65"/>
          <p:cNvSpPr/>
          <p:nvPr/>
        </p:nvSpPr>
        <p:spPr>
          <a:xfrm>
            <a:off x="5892125" y="834787"/>
            <a:ext cx="5595864" cy="1241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Древней Руси княжеские дружинники, телохранители князя </a:t>
            </a:r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5892125" y="885350"/>
            <a:ext cx="5595864" cy="1241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Языческий храм у славян; место в храме, где приносились жертвы богам</a:t>
            </a:r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5951843" y="882040"/>
            <a:ext cx="5595864" cy="124109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Вера в существование души и духов, вера в одушевлённость всей природы </a:t>
            </a: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6207739" y="1053223"/>
            <a:ext cx="4836018" cy="81599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Поминальный пир</a:t>
            </a:r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6331766" y="1104781"/>
            <a:ext cx="4836018" cy="81599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Бог молнии и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грозы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Стрелка вправо 79"/>
          <p:cNvSpPr/>
          <p:nvPr/>
        </p:nvSpPr>
        <p:spPr>
          <a:xfrm>
            <a:off x="684449" y="2926240"/>
            <a:ext cx="323088" cy="2575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Стрелка вправо 80"/>
          <p:cNvSpPr/>
          <p:nvPr/>
        </p:nvSpPr>
        <p:spPr>
          <a:xfrm>
            <a:off x="709783" y="3504438"/>
            <a:ext cx="323088" cy="2575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Стрелка вправо 81"/>
          <p:cNvSpPr/>
          <p:nvPr/>
        </p:nvSpPr>
        <p:spPr>
          <a:xfrm>
            <a:off x="719328" y="4082636"/>
            <a:ext cx="323088" cy="2575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Стрелка вправо 82"/>
          <p:cNvSpPr/>
          <p:nvPr/>
        </p:nvSpPr>
        <p:spPr>
          <a:xfrm>
            <a:off x="1344168" y="4617720"/>
            <a:ext cx="323088" cy="2575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Стрелка вправо 83"/>
          <p:cNvSpPr/>
          <p:nvPr/>
        </p:nvSpPr>
        <p:spPr>
          <a:xfrm>
            <a:off x="1404048" y="5180838"/>
            <a:ext cx="323088" cy="2575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6191459" y="1164475"/>
            <a:ext cx="5257190" cy="113009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Князь, получивший в народе прозвище Красное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Солнышко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ВЛАДИМИР</a:t>
            </a:r>
          </a:p>
        </p:txBody>
      </p:sp>
      <p:pic>
        <p:nvPicPr>
          <p:cNvPr id="71" name="Рисунок 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23674" y="795560"/>
            <a:ext cx="2325780" cy="285684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8" name="Стрелка вправо 87"/>
          <p:cNvSpPr/>
          <p:nvPr/>
        </p:nvSpPr>
        <p:spPr>
          <a:xfrm rot="5400000">
            <a:off x="2926007" y="589590"/>
            <a:ext cx="468013" cy="3707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TextBox 88"/>
          <p:cNvSpPr txBox="1"/>
          <p:nvPr/>
        </p:nvSpPr>
        <p:spPr>
          <a:xfrm>
            <a:off x="2663190" y="521726"/>
            <a:ext cx="384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9</a:t>
            </a:r>
            <a:endParaRPr lang="ru-RU" sz="2800" b="1" dirty="0"/>
          </a:p>
        </p:txBody>
      </p:sp>
      <p:sp>
        <p:nvSpPr>
          <p:cNvPr id="86" name="Прямоугольник 85"/>
          <p:cNvSpPr/>
          <p:nvPr/>
        </p:nvSpPr>
        <p:spPr>
          <a:xfrm>
            <a:off x="703670" y="5676298"/>
            <a:ext cx="2545826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Кроссворд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5086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500"/>
                            </p:stCondLst>
                            <p:childTnLst>
                              <p:par>
                                <p:cTn id="2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258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9" fill="hold">
                      <p:stCondLst>
                        <p:cond delay="0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48" grpId="0" animBg="1"/>
      <p:bldP spid="48" grpId="1" animBg="1"/>
      <p:bldP spid="49" grpId="0" animBg="1"/>
      <p:bldP spid="50" grpId="0" animBg="1"/>
      <p:bldP spid="51" grpId="0" animBg="1"/>
      <p:bldP spid="65" grpId="0" animBg="1"/>
      <p:bldP spid="65" grpId="1" animBg="1"/>
      <p:bldP spid="67" grpId="0" animBg="1"/>
      <p:bldP spid="67" grpId="1" animBg="1"/>
      <p:bldP spid="66" grpId="0" animBg="1"/>
      <p:bldP spid="66" grpId="1" animBg="1"/>
      <p:bldP spid="78" grpId="0" animBg="1"/>
      <p:bldP spid="78" grpId="1" animBg="1"/>
      <p:bldP spid="77" grpId="0" animBg="1"/>
      <p:bldP spid="77" grpId="2" animBg="1"/>
      <p:bldP spid="76" grpId="0" animBg="1"/>
      <p:bldP spid="76" grpId="1" animBg="1"/>
      <p:bldP spid="79" grpId="0" animBg="1"/>
      <p:bldP spid="79" grpId="1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09198" y="849571"/>
            <a:ext cx="95696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 В 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каком состоянии досталось государство князю Владимиру?</a:t>
            </a:r>
          </a:p>
          <a:p>
            <a:pPr>
              <a:spcAft>
                <a:spcPts val="0"/>
              </a:spcAft>
            </a:pPr>
            <a:r>
              <a:rPr lang="ru-RU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 Какие преобразования 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были проведены во внутренней политике князя Владимира?</a:t>
            </a:r>
          </a:p>
          <a:p>
            <a:pPr>
              <a:spcAft>
                <a:spcPts val="0"/>
              </a:spcAft>
            </a:pP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ru-RU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Что 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такое «языческая реформа князя Владимира»?</a:t>
            </a:r>
          </a:p>
          <a:p>
            <a:pPr>
              <a:spcAft>
                <a:spcPts val="0"/>
              </a:spcAft>
            </a:pP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ru-RU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Какую 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 преследовала первая религиозная реформа?</a:t>
            </a:r>
          </a:p>
          <a:p>
            <a:pPr>
              <a:spcAft>
                <a:spcPts val="0"/>
              </a:spcAft>
            </a:pP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ru-RU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Какое 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отношение было у европейских стран к Киевской Руси?</a:t>
            </a:r>
          </a:p>
          <a:p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ru-RU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Какое 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ещё прозвище получил Владимир в народе?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13667" y="308690"/>
            <a:ext cx="2153154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Вопросы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56843" y="3310104"/>
            <a:ext cx="2060179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Понятия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481338" y="308690"/>
            <a:ext cx="1704396" cy="1800872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2547" name="TextBox1" r:id="rId2" imgW="466560" imgH="466560"/>
        </mc:Choice>
        <mc:Fallback>
          <p:control name="TextBox1" r:id="rId2" imgW="466560" imgH="466560">
            <p:pic>
              <p:nvPicPr>
                <p:cNvPr id="5" name="TextBox1"/>
                <p:cNvPicPr>
                  <a:picLocks/>
                </p:cNvPicPr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635000" y="411638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48" name="TextBox2" r:id="rId3" imgW="466560" imgH="466560"/>
        </mc:Choice>
        <mc:Fallback>
          <p:control name="TextBox2" r:id="rId3" imgW="466560" imgH="466560">
            <p:pic>
              <p:nvPicPr>
                <p:cNvPr id="6" name="TextBox2"/>
                <p:cNvPicPr>
                  <a:picLocks/>
                </p:cNvPicPr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1104900" y="411638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49" name="TextBox3" r:id="rId4" imgW="466560" imgH="466560"/>
        </mc:Choice>
        <mc:Fallback>
          <p:control name="TextBox3" r:id="rId4" imgW="466560" imgH="466560">
            <p:pic>
              <p:nvPicPr>
                <p:cNvPr id="7" name="TextBox3"/>
                <p:cNvPicPr>
                  <a:picLocks/>
                </p:cNvPicPr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1570279" y="411638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50" name="TextBox4" r:id="rId5" imgW="466560" imgH="466560"/>
        </mc:Choice>
        <mc:Fallback>
          <p:control name="TextBox4" r:id="rId5" imgW="466560" imgH="466560">
            <p:pic>
              <p:nvPicPr>
                <p:cNvPr id="8" name="TextBox4"/>
                <p:cNvPicPr>
                  <a:picLocks/>
                </p:cNvPicPr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2040179" y="411638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51" name="TextBox5" r:id="rId6" imgW="466560" imgH="466560"/>
        </mc:Choice>
        <mc:Fallback>
          <p:control name="TextBox5" r:id="rId6" imgW="466560" imgH="466560">
            <p:pic>
              <p:nvPicPr>
                <p:cNvPr id="9" name="TextBox5"/>
                <p:cNvPicPr>
                  <a:picLocks/>
                </p:cNvPicPr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2505558" y="411638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52" name="TextBox6" r:id="rId7" imgW="466560" imgH="466560"/>
        </mc:Choice>
        <mc:Fallback>
          <p:control name="TextBox6" r:id="rId7" imgW="466560" imgH="466560">
            <p:pic>
              <p:nvPicPr>
                <p:cNvPr id="10" name="TextBox6"/>
                <p:cNvPicPr>
                  <a:picLocks/>
                </p:cNvPicPr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2970937" y="411638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53" name="TextBox7" r:id="rId8" imgW="466560" imgH="466560"/>
        </mc:Choice>
        <mc:Fallback>
          <p:control name="TextBox7" r:id="rId8" imgW="466560" imgH="466560">
            <p:pic>
              <p:nvPicPr>
                <p:cNvPr id="11" name="TextBox7"/>
                <p:cNvPicPr>
                  <a:picLocks/>
                </p:cNvPicPr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3431795" y="411638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54" name="TextBox9" r:id="rId9" imgW="466560" imgH="466560"/>
        </mc:Choice>
        <mc:Fallback>
          <p:control name="TextBox9" r:id="rId9" imgW="466560" imgH="466560">
            <p:pic>
              <p:nvPicPr>
                <p:cNvPr id="12" name="TextBox9"/>
                <p:cNvPicPr>
                  <a:picLocks/>
                </p:cNvPicPr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4348989" y="411638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55" name="CommandButton1" r:id="rId10" imgW="1866960" imgH="361800"/>
        </mc:Choice>
        <mc:Fallback>
          <p:control name="CommandButton1" r:id="rId10" imgW="1866960" imgH="361800">
            <p:pic>
              <p:nvPicPr>
                <p:cNvPr id="13" name="CommandButton1"/>
                <p:cNvPicPr>
                  <a:picLocks/>
                </p:cNvPicPr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5129432" y="4171951"/>
                  <a:ext cx="1870075" cy="358775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56" name="Label1" r:id="rId11" imgW="1876320" imgH="466560"/>
        </mc:Choice>
        <mc:Fallback>
          <p:control name="Label1" r:id="rId11" imgW="1876320" imgH="466560">
            <p:pic>
              <p:nvPicPr>
                <p:cNvPr id="14" name="Label1"/>
                <p:cNvPicPr>
                  <a:picLocks/>
                </p:cNvPicPr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7770907" y="4060826"/>
                  <a:ext cx="1874837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57" name="TextBox8" r:id="rId12" imgW="466560" imgH="466560"/>
        </mc:Choice>
        <mc:Fallback>
          <p:control name="TextBox8" r:id="rId12" imgW="466560" imgH="466560">
            <p:pic>
              <p:nvPicPr>
                <p:cNvPr id="15" name="TextBox8"/>
                <p:cNvPicPr>
                  <a:picLocks/>
                </p:cNvPicPr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3888131" y="411638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58" name="CommandButton5" r:id="rId13" imgW="1467000" imgH="390600"/>
        </mc:Choice>
        <mc:Fallback>
          <p:control name="CommandButton5" r:id="rId13" imgW="1467000" imgH="390600">
            <p:pic>
              <p:nvPicPr>
                <p:cNvPr id="16" name="CommandButton5"/>
                <p:cNvPicPr>
                  <a:picLocks/>
                </p:cNvPicPr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7976487" y="5838639"/>
                  <a:ext cx="1463675" cy="38800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59" name="TextBox10" r:id="rId14" imgW="466560" imgH="466560"/>
        </mc:Choice>
        <mc:Fallback>
          <p:control name="TextBox10" r:id="rId14" imgW="466560" imgH="466560">
            <p:pic>
              <p:nvPicPr>
                <p:cNvPr id="17" name="TextBox10"/>
                <p:cNvPicPr>
                  <a:picLocks/>
                </p:cNvPicPr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635000" y="474256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60" name="TextBox11" r:id="rId15" imgW="466560" imgH="466560"/>
        </mc:Choice>
        <mc:Fallback>
          <p:control name="TextBox11" r:id="rId15" imgW="466560" imgH="466560">
            <p:pic>
              <p:nvPicPr>
                <p:cNvPr id="18" name="TextBox11"/>
                <p:cNvPicPr>
                  <a:picLocks/>
                </p:cNvPicPr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1100379" y="474256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61" name="TextBox12" r:id="rId16" imgW="466560" imgH="466560"/>
        </mc:Choice>
        <mc:Fallback>
          <p:control name="TextBox12" r:id="rId16" imgW="466560" imgH="466560">
            <p:pic>
              <p:nvPicPr>
                <p:cNvPr id="19" name="TextBox12"/>
                <p:cNvPicPr>
                  <a:picLocks/>
                </p:cNvPicPr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1570279" y="474256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62" name="TextBox13" r:id="rId17" imgW="466560" imgH="466560"/>
        </mc:Choice>
        <mc:Fallback>
          <p:control name="TextBox13" r:id="rId17" imgW="466560" imgH="466560">
            <p:pic>
              <p:nvPicPr>
                <p:cNvPr id="20" name="TextBox13"/>
                <p:cNvPicPr>
                  <a:picLocks/>
                </p:cNvPicPr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2040179" y="474256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63" name="TextBox14" r:id="rId18" imgW="466560" imgH="466560"/>
        </mc:Choice>
        <mc:Fallback>
          <p:control name="TextBox14" r:id="rId18" imgW="466560" imgH="466560">
            <p:pic>
              <p:nvPicPr>
                <p:cNvPr id="21" name="TextBox14"/>
                <p:cNvPicPr>
                  <a:picLocks/>
                </p:cNvPicPr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2501037" y="474256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64" name="TextBox15" r:id="rId19" imgW="466560" imgH="466560"/>
        </mc:Choice>
        <mc:Fallback>
          <p:control name="TextBox15" r:id="rId19" imgW="466560" imgH="466560">
            <p:pic>
              <p:nvPicPr>
                <p:cNvPr id="22" name="TextBox15"/>
                <p:cNvPicPr>
                  <a:picLocks/>
                </p:cNvPicPr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2949074" y="474256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65" name="TextBox16" r:id="rId20" imgW="466560" imgH="466560"/>
        </mc:Choice>
        <mc:Fallback>
          <p:control name="TextBox16" r:id="rId20" imgW="466560" imgH="466560">
            <p:pic>
              <p:nvPicPr>
                <p:cNvPr id="25" name="TextBox16"/>
                <p:cNvPicPr>
                  <a:picLocks/>
                </p:cNvPicPr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3406314" y="474256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66" name="TextBox17" r:id="rId21" imgW="466560" imgH="466560"/>
        </mc:Choice>
        <mc:Fallback>
          <p:control name="TextBox17" r:id="rId21" imgW="466560" imgH="466560">
            <p:pic>
              <p:nvPicPr>
                <p:cNvPr id="26" name="TextBox17"/>
                <p:cNvPicPr>
                  <a:picLocks/>
                </p:cNvPicPr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3864470" y="474256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67" name="TextBox18" r:id="rId22" imgW="466560" imgH="466560"/>
        </mc:Choice>
        <mc:Fallback>
          <p:control name="TextBox18" r:id="rId22" imgW="466560" imgH="466560">
            <p:pic>
              <p:nvPicPr>
                <p:cNvPr id="27" name="TextBox18"/>
                <p:cNvPicPr>
                  <a:picLocks/>
                </p:cNvPicPr>
                <p:nvPr/>
              </p:nvPicPr>
              <p:blipFill>
                <a:blip r:embed="rId64"/>
                <a:stretch>
                  <a:fillRect/>
                </a:stretch>
              </p:blipFill>
              <p:spPr>
                <a:xfrm>
                  <a:off x="4331871" y="473621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68" name="CommandButton2" r:id="rId23" imgW="1866960" imgH="361800"/>
        </mc:Choice>
        <mc:Fallback>
          <p:control name="CommandButton2" r:id="rId23" imgW="1866960" imgH="361800">
            <p:pic>
              <p:nvPicPr>
                <p:cNvPr id="28" name="CommandButton2"/>
                <p:cNvPicPr>
                  <a:picLocks/>
                </p:cNvPicPr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5129432" y="4792892"/>
                  <a:ext cx="1870075" cy="358775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69" name="TextBox19" r:id="rId24" imgW="466560" imgH="466560"/>
        </mc:Choice>
        <mc:Fallback>
          <p:control name="TextBox19" r:id="rId24" imgW="466560" imgH="466560">
            <p:pic>
              <p:nvPicPr>
                <p:cNvPr id="29" name="TextBox19"/>
                <p:cNvPicPr>
                  <a:picLocks/>
                </p:cNvPicPr>
                <p:nvPr/>
              </p:nvPicPr>
              <p:blipFill>
                <a:blip r:embed="rId66"/>
                <a:stretch>
                  <a:fillRect/>
                </a:stretch>
              </p:blipFill>
              <p:spPr>
                <a:xfrm>
                  <a:off x="635000" y="536873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70" name="TextBox20" r:id="rId25" imgW="466560" imgH="466560"/>
        </mc:Choice>
        <mc:Fallback>
          <p:control name="TextBox20" r:id="rId25" imgW="466560" imgH="466560">
            <p:pic>
              <p:nvPicPr>
                <p:cNvPr id="30" name="TextBox20"/>
                <p:cNvPicPr>
                  <a:picLocks/>
                </p:cNvPicPr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1100379" y="536873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71" name="TextBox21" r:id="rId26" imgW="466560" imgH="466560"/>
        </mc:Choice>
        <mc:Fallback>
          <p:control name="TextBox21" r:id="rId26" imgW="466560" imgH="466560">
            <p:pic>
              <p:nvPicPr>
                <p:cNvPr id="31" name="TextBox21"/>
                <p:cNvPicPr>
                  <a:picLocks/>
                </p:cNvPicPr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1565758" y="536873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72" name="TextBox22" r:id="rId27" imgW="466560" imgH="466560"/>
        </mc:Choice>
        <mc:Fallback>
          <p:control name="TextBox22" r:id="rId27" imgW="466560" imgH="466560">
            <p:pic>
              <p:nvPicPr>
                <p:cNvPr id="32" name="TextBox22"/>
                <p:cNvPicPr>
                  <a:picLocks/>
                </p:cNvPicPr>
                <p:nvPr/>
              </p:nvPicPr>
              <p:blipFill>
                <a:blip r:embed="rId68"/>
                <a:stretch>
                  <a:fillRect/>
                </a:stretch>
              </p:blipFill>
              <p:spPr>
                <a:xfrm>
                  <a:off x="2035658" y="536873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73" name="TextBox23" r:id="rId28" imgW="466560" imgH="466560"/>
        </mc:Choice>
        <mc:Fallback>
          <p:control name="TextBox23" r:id="rId28" imgW="466560" imgH="466560">
            <p:pic>
              <p:nvPicPr>
                <p:cNvPr id="33" name="TextBox23"/>
                <p:cNvPicPr>
                  <a:picLocks/>
                </p:cNvPicPr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2509135" y="536873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74" name="TextBox24" r:id="rId29" imgW="466560" imgH="466560"/>
        </mc:Choice>
        <mc:Fallback>
          <p:control name="TextBox24" r:id="rId29" imgW="466560" imgH="466560">
            <p:pic>
              <p:nvPicPr>
                <p:cNvPr id="34" name="TextBox24"/>
                <p:cNvPicPr>
                  <a:picLocks/>
                </p:cNvPicPr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2949074" y="536873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75" name="TextBox25" r:id="rId30" imgW="466560" imgH="466560"/>
        </mc:Choice>
        <mc:Fallback>
          <p:control name="TextBox25" r:id="rId30" imgW="466560" imgH="466560">
            <p:pic>
              <p:nvPicPr>
                <p:cNvPr id="35" name="TextBox25"/>
                <p:cNvPicPr>
                  <a:picLocks/>
                </p:cNvPicPr>
                <p:nvPr/>
              </p:nvPicPr>
              <p:blipFill>
                <a:blip r:embed="rId70"/>
                <a:stretch>
                  <a:fillRect/>
                </a:stretch>
              </p:blipFill>
              <p:spPr>
                <a:xfrm>
                  <a:off x="3389013" y="5368739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76" name="CommandButton3" r:id="rId31" imgW="1866960" imgH="361800"/>
        </mc:Choice>
        <mc:Fallback>
          <p:control name="CommandButton3" r:id="rId31" imgW="1866960" imgH="361800">
            <p:pic>
              <p:nvPicPr>
                <p:cNvPr id="36" name="CommandButton3"/>
                <p:cNvPicPr>
                  <a:picLocks/>
                </p:cNvPicPr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5129432" y="5402842"/>
                  <a:ext cx="1870075" cy="358775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77" name="TextBox26" r:id="rId32" imgW="466560" imgH="466560"/>
        </mc:Choice>
        <mc:Fallback>
          <p:control name="TextBox26" r:id="rId32" imgW="466560" imgH="466560">
            <p:pic>
              <p:nvPicPr>
                <p:cNvPr id="37" name="TextBox26"/>
                <p:cNvPicPr>
                  <a:picLocks/>
                </p:cNvPicPr>
                <p:nvPr/>
              </p:nvPicPr>
              <p:blipFill>
                <a:blip r:embed="rId72"/>
                <a:stretch>
                  <a:fillRect/>
                </a:stretch>
              </p:blipFill>
              <p:spPr>
                <a:xfrm>
                  <a:off x="630479" y="6011387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78" name="TextBox27" r:id="rId33" imgW="466560" imgH="466560"/>
        </mc:Choice>
        <mc:Fallback>
          <p:control name="TextBox27" r:id="rId33" imgW="466560" imgH="466560">
            <p:pic>
              <p:nvPicPr>
                <p:cNvPr id="38" name="TextBox27"/>
                <p:cNvPicPr>
                  <a:picLocks/>
                </p:cNvPicPr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1095858" y="6011387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79" name="TextBox28" r:id="rId34" imgW="466560" imgH="466560"/>
        </mc:Choice>
        <mc:Fallback>
          <p:control name="TextBox28" r:id="rId34" imgW="466560" imgH="466560">
            <p:pic>
              <p:nvPicPr>
                <p:cNvPr id="39" name="TextBox28"/>
                <p:cNvPicPr>
                  <a:picLocks/>
                </p:cNvPicPr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1561237" y="601023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80" name="TextBox29" r:id="rId35" imgW="466560" imgH="466560"/>
        </mc:Choice>
        <mc:Fallback>
          <p:control name="TextBox29" r:id="rId35" imgW="466560" imgH="466560">
            <p:pic>
              <p:nvPicPr>
                <p:cNvPr id="40" name="TextBox29"/>
                <p:cNvPicPr>
                  <a:picLocks/>
                </p:cNvPicPr>
                <p:nvPr/>
              </p:nvPicPr>
              <p:blipFill>
                <a:blip r:embed="rId74"/>
                <a:stretch>
                  <a:fillRect/>
                </a:stretch>
              </p:blipFill>
              <p:spPr>
                <a:xfrm>
                  <a:off x="2022095" y="601023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81" name="TextBox30" r:id="rId36" imgW="466560" imgH="466560"/>
        </mc:Choice>
        <mc:Fallback>
          <p:control name="TextBox30" r:id="rId36" imgW="466560" imgH="466560">
            <p:pic>
              <p:nvPicPr>
                <p:cNvPr id="41" name="TextBox30"/>
                <p:cNvPicPr>
                  <a:picLocks/>
                </p:cNvPicPr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2478432" y="6011387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82" name="TextBox31" r:id="rId37" imgW="466560" imgH="466560"/>
        </mc:Choice>
        <mc:Fallback>
          <p:control name="TextBox31" r:id="rId37" imgW="466560" imgH="466560">
            <p:pic>
              <p:nvPicPr>
                <p:cNvPr id="42" name="TextBox31"/>
                <p:cNvPicPr>
                  <a:picLocks/>
                </p:cNvPicPr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2948332" y="601023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83" name="CommandButton4" r:id="rId38" imgW="1866960" imgH="361800"/>
        </mc:Choice>
        <mc:Fallback>
          <p:control name="CommandButton4" r:id="rId38" imgW="1866960" imgH="361800">
            <p:pic>
              <p:nvPicPr>
                <p:cNvPr id="43" name="CommandButton4"/>
                <p:cNvPicPr>
                  <a:picLocks/>
                </p:cNvPicPr>
                <p:nvPr/>
              </p:nvPicPr>
              <p:blipFill>
                <a:blip r:embed="rId76"/>
                <a:stretch>
                  <a:fillRect/>
                </a:stretch>
              </p:blipFill>
              <p:spPr>
                <a:xfrm>
                  <a:off x="5904633" y="6010234"/>
                  <a:ext cx="1870075" cy="358775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84" name="TextBox32" r:id="rId39" imgW="466560" imgH="466560"/>
        </mc:Choice>
        <mc:Fallback>
          <p:control name="TextBox32" r:id="rId39" imgW="466560" imgH="466560">
            <p:pic>
              <p:nvPicPr>
                <p:cNvPr id="44" name="TextBox32"/>
                <p:cNvPicPr>
                  <a:picLocks/>
                </p:cNvPicPr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3404669" y="601023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85" name="TextBox33" r:id="rId40" imgW="466560" imgH="466560"/>
        </mc:Choice>
        <mc:Fallback>
          <p:control name="TextBox33" r:id="rId40" imgW="466560" imgH="466560">
            <p:pic>
              <p:nvPicPr>
                <p:cNvPr id="45" name="TextBox33"/>
                <p:cNvPicPr>
                  <a:picLocks/>
                </p:cNvPicPr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3864470" y="601023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86" name="TextBox34" r:id="rId41" imgW="466560" imgH="466560"/>
        </mc:Choice>
        <mc:Fallback>
          <p:control name="TextBox34" r:id="rId41" imgW="466560" imgH="466560">
            <p:pic>
              <p:nvPicPr>
                <p:cNvPr id="46" name="TextBox34"/>
                <p:cNvPicPr>
                  <a:picLocks/>
                </p:cNvPicPr>
                <p:nvPr/>
              </p:nvPicPr>
              <p:blipFill>
                <a:blip r:embed="rId78"/>
                <a:stretch>
                  <a:fillRect/>
                </a:stretch>
              </p:blipFill>
              <p:spPr>
                <a:xfrm>
                  <a:off x="4332661" y="601023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87" name="TextBox35" r:id="rId42" imgW="466560" imgH="466560"/>
        </mc:Choice>
        <mc:Fallback>
          <p:control name="TextBox35" r:id="rId42" imgW="466560" imgH="466560">
            <p:pic>
              <p:nvPicPr>
                <p:cNvPr id="47" name="TextBox35"/>
                <p:cNvPicPr>
                  <a:picLocks/>
                </p:cNvPicPr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4801771" y="6010234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588" name="TextBox36" r:id="rId43" imgW="466560" imgH="466560"/>
        </mc:Choice>
        <mc:Fallback>
          <p:control name="TextBox36" r:id="rId43" imgW="466560" imgH="466560">
            <p:pic>
              <p:nvPicPr>
                <p:cNvPr id="48" name="TextBox36"/>
                <p:cNvPicPr>
                  <a:picLocks/>
                </p:cNvPicPr>
                <p:nvPr/>
              </p:nvPicPr>
              <p:blipFill>
                <a:blip r:embed="rId80"/>
                <a:stretch>
                  <a:fillRect/>
                </a:stretch>
              </p:blipFill>
              <p:spPr>
                <a:xfrm>
                  <a:off x="5269172" y="6015572"/>
                  <a:ext cx="469900" cy="46990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64627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41908" y="1503929"/>
            <a:ext cx="8614863" cy="2664552"/>
          </a:xfrm>
        </p:spPr>
        <p:txBody>
          <a:bodyPr>
            <a:noAutofit/>
          </a:bodyPr>
          <a:lstStyle/>
          <a:p>
            <a:r>
              <a:rPr lang="ru-RU" sz="2400" dirty="0"/>
              <a:t> </a:t>
            </a:r>
            <a:r>
              <a:rPr lang="ru-RU" sz="2400" dirty="0" smtClean="0"/>
              <a:t>выделить </a:t>
            </a:r>
            <a:r>
              <a:rPr lang="ru-RU" sz="2400" dirty="0"/>
              <a:t>факторы, повлиявшие на принятии христианства, отличие </a:t>
            </a:r>
            <a:r>
              <a:rPr lang="ru-RU" sz="2400" dirty="0" smtClean="0"/>
              <a:t>христианства </a:t>
            </a:r>
            <a:r>
              <a:rPr lang="ru-RU" sz="2400" dirty="0"/>
              <a:t>от язычества</a:t>
            </a:r>
            <a:r>
              <a:rPr lang="ru-RU" sz="2400" dirty="0" smtClean="0"/>
              <a:t>;</a:t>
            </a:r>
            <a:r>
              <a:rPr lang="ru-RU" sz="2400" dirty="0"/>
              <a:t> </a:t>
            </a:r>
          </a:p>
          <a:p>
            <a:r>
              <a:rPr lang="ru-RU" sz="2400" dirty="0"/>
              <a:t>проанализировать особенности процесса выбора веры князем </a:t>
            </a:r>
            <a:r>
              <a:rPr lang="ru-RU" sz="2400" dirty="0" smtClean="0"/>
              <a:t>Владимиром; </a:t>
            </a:r>
          </a:p>
          <a:p>
            <a:r>
              <a:rPr lang="ru-RU" sz="2400" dirty="0" smtClean="0"/>
              <a:t>оценить </a:t>
            </a:r>
            <a:r>
              <a:rPr lang="ru-RU" sz="2400" dirty="0"/>
              <a:t>значение принятия христианства при князе Владимире для социально-политического развития государства и в качестве цивилизационного </a:t>
            </a:r>
            <a:r>
              <a:rPr lang="ru-RU" sz="2400" dirty="0" smtClean="0"/>
              <a:t>выбора;</a:t>
            </a:r>
          </a:p>
          <a:p>
            <a:r>
              <a:rPr lang="ru-RU" sz="2400" dirty="0"/>
              <a:t>выяснить феномен двоеверия в русской </a:t>
            </a:r>
            <a:r>
              <a:rPr lang="ru-RU" sz="2400" dirty="0" smtClean="0"/>
              <a:t>культуре.</a:t>
            </a:r>
            <a:endParaRPr lang="ru-RU" sz="2400" dirty="0"/>
          </a:p>
          <a:p>
            <a:endParaRPr lang="ru-RU" sz="24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2548127" y="796043"/>
            <a:ext cx="2841996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Цель урока: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2214" y="4650794"/>
            <a:ext cx="1079086" cy="4511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663" y="4650795"/>
            <a:ext cx="1079086" cy="45114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4365" y="4668738"/>
            <a:ext cx="1079086" cy="45114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141" y="387410"/>
            <a:ext cx="1783767" cy="188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81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7140" y="539445"/>
            <a:ext cx="945810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Высказывания историков о князе </a:t>
            </a:r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Владимире: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51556" y="1398587"/>
            <a:ext cx="83437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«Владимир имел широкую душу…, которая, особенно под влиянием христианским,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сделала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его красным солнцем для народа».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ru-RU" sz="2400" dirty="0" smtClean="0"/>
              <a:t>                        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М.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Соловьёв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651207" y="3611740"/>
            <a:ext cx="1804416" cy="2233479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effectLst>
            <a:softEdge rad="63500"/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Блок-схема: решение 9"/>
          <p:cNvSpPr/>
          <p:nvPr/>
        </p:nvSpPr>
        <p:spPr>
          <a:xfrm>
            <a:off x="2395498" y="2920853"/>
            <a:ext cx="1040524" cy="425210"/>
          </a:xfrm>
          <a:prstGeom prst="flowChartDecision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191407" y="3423990"/>
            <a:ext cx="98692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«Был он (Владимир) в язычестве мстителем свирепым, гнусным…, воином кровожадным и - всего ужаснее - братоубийцею…»   </a:t>
            </a:r>
            <a:endParaRPr lang="ru-RU" sz="2400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                                 </a:t>
            </a:r>
            <a:r>
              <a:rPr lang="ru-RU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Н.М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Карамзин </a:t>
            </a:r>
            <a:endParaRPr lang="ru-RU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91407" y="4702545"/>
            <a:ext cx="94540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«…Главное право его (Владимира) на вечную славу и благодарность потомства состоит в том, что он поставил россиян на путь истинной веры; но имя великого принадлежит ему и за дела его государственные</a:t>
            </a:r>
            <a:r>
              <a:rPr lang="ru-RU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…»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Н.М. Карамзин. </a:t>
            </a:r>
            <a:endParaRPr lang="ru-RU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91082" y="1115981"/>
            <a:ext cx="1760474" cy="2145326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5677" y="2894621"/>
            <a:ext cx="1079086" cy="45114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8712" y="2894621"/>
            <a:ext cx="1079086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91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197988" y="975834"/>
            <a:ext cx="5276381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Проблемное задание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: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4364" y="3772199"/>
            <a:ext cx="1079086" cy="4511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4551" y="3871842"/>
            <a:ext cx="1079086" cy="45114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4826" y="3822020"/>
            <a:ext cx="1079086" cy="451143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079056" y="2079428"/>
            <a:ext cx="1009115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600" dirty="0" smtClean="0">
                <a:ea typeface="Times New Roman" panose="02020603050405020304" pitchFamily="18" charset="0"/>
              </a:rPr>
              <a:t>Почему </a:t>
            </a:r>
            <a:r>
              <a:rPr lang="ru-RU" sz="2600" dirty="0">
                <a:ea typeface="Times New Roman" panose="02020603050405020304" pitchFamily="18" charset="0"/>
              </a:rPr>
              <a:t>жестокий, нравственно распущенный человек, убивший своего родного брата, стал святым</a:t>
            </a:r>
            <a:r>
              <a:rPr lang="ru-RU" sz="2600" dirty="0" smtClean="0">
                <a:ea typeface="Times New Roman" panose="02020603050405020304" pitchFamily="18" charset="0"/>
              </a:rPr>
              <a:t>?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600" dirty="0" smtClean="0">
                <a:ea typeface="Times New Roman" panose="02020603050405020304" pitchFamily="18" charset="0"/>
              </a:rPr>
              <a:t>Принятие </a:t>
            </a:r>
            <a:r>
              <a:rPr lang="ru-RU" sz="2600" dirty="0">
                <a:ea typeface="Times New Roman" panose="02020603050405020304" pitchFamily="18" charset="0"/>
              </a:rPr>
              <a:t>монотеистической веры - это процесс случайный или закономерный?</a:t>
            </a:r>
            <a:endParaRPr lang="ru-RU" sz="2600" dirty="0">
              <a:effectLst/>
              <a:ea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141" y="387410"/>
            <a:ext cx="1783767" cy="1884735"/>
          </a:xfrm>
          <a:prstGeom prst="rect">
            <a:avLst/>
          </a:prstGeom>
        </p:spPr>
      </p:pic>
      <p:pic>
        <p:nvPicPr>
          <p:cNvPr id="5124" name="Picture 4" descr="http://sobor.by/images/2013/Kovcheg_s_chastitsey_moshchey_Knyazya_Vladimirabi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703" y="4322985"/>
            <a:ext cx="3028950" cy="2057401"/>
          </a:xfrm>
          <a:prstGeom prst="rect">
            <a:avLst/>
          </a:prstGeom>
          <a:noFill/>
          <a:ln w="76200"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95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86457" y="558373"/>
            <a:ext cx="2863156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План урока: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75182" y="1346694"/>
            <a:ext cx="92524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ru-RU" sz="2800" b="1" dirty="0" smtClean="0"/>
              <a:t>Предпосылки </a:t>
            </a:r>
            <a:r>
              <a:rPr lang="ru-RU" sz="2800" b="1" dirty="0"/>
              <a:t>и причины крещения </a:t>
            </a:r>
            <a:r>
              <a:rPr lang="ru-RU" sz="2800" b="1" dirty="0" smtClean="0"/>
              <a:t>Руси</a:t>
            </a:r>
          </a:p>
          <a:p>
            <a:pPr marL="514350" indent="-514350">
              <a:buAutoNum type="arabicPeriod"/>
            </a:pPr>
            <a:r>
              <a:rPr lang="ru-RU" sz="2800" b="1" dirty="0" smtClean="0"/>
              <a:t>Выбор веры </a:t>
            </a:r>
            <a:endParaRPr lang="ru-RU" sz="2800" b="1" dirty="0"/>
          </a:p>
          <a:p>
            <a:r>
              <a:rPr lang="ru-RU" sz="2800" b="1" dirty="0"/>
              <a:t>3. </a:t>
            </a:r>
            <a:r>
              <a:rPr lang="ru-RU" sz="2800" b="1" dirty="0" smtClean="0"/>
              <a:t>  Историческое </a:t>
            </a:r>
            <a:r>
              <a:rPr lang="ru-RU" sz="2800" b="1" dirty="0"/>
              <a:t>значение и последствия крещения Руси.</a:t>
            </a:r>
          </a:p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16888" y="2884783"/>
            <a:ext cx="4413388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Опорные фреймы: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376" y="3517417"/>
            <a:ext cx="528946" cy="7387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029414" y="4672516"/>
            <a:ext cx="1047097" cy="95426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3903" y="3500222"/>
            <a:ext cx="553572" cy="77309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" y="4377851"/>
            <a:ext cx="1021802" cy="102180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8560" y="5454025"/>
            <a:ext cx="769116" cy="77240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657" y="3835030"/>
            <a:ext cx="735222" cy="735222"/>
          </a:xfrm>
          <a:prstGeom prst="rect">
            <a:avLst/>
          </a:prstGeom>
        </p:spPr>
      </p:pic>
      <p:grpSp>
        <p:nvGrpSpPr>
          <p:cNvPr id="19" name="Группа 18"/>
          <p:cNvGrpSpPr/>
          <p:nvPr/>
        </p:nvGrpSpPr>
        <p:grpSpPr>
          <a:xfrm>
            <a:off x="3145933" y="4672516"/>
            <a:ext cx="1616101" cy="1384245"/>
            <a:chOff x="3721870" y="4393100"/>
            <a:chExt cx="1616101" cy="1384245"/>
          </a:xfrm>
        </p:grpSpPr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1870" y="4393100"/>
              <a:ext cx="1384245" cy="1384245"/>
            </a:xfrm>
            <a:prstGeom prst="rect">
              <a:avLst/>
            </a:prstGeom>
          </p:spPr>
        </p:pic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13897">
              <a:off x="4413992" y="5205710"/>
              <a:ext cx="923979" cy="571635"/>
            </a:xfrm>
            <a:prstGeom prst="rect">
              <a:avLst/>
            </a:prstGeom>
          </p:spPr>
        </p:pic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32956" y="3797849"/>
            <a:ext cx="6494657" cy="2481604"/>
          </a:xfrm>
          <a:prstGeom prst="rect">
            <a:avLst/>
          </a:prstGeom>
          <a:ln w="76200">
            <a:solidFill>
              <a:srgbClr val="DB690B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4237" y="350413"/>
            <a:ext cx="1840944" cy="194514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837595" y="3018545"/>
            <a:ext cx="1079086" cy="45114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25917" y="3018545"/>
            <a:ext cx="1079086" cy="45114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V="1">
            <a:off x="9395889" y="3054925"/>
            <a:ext cx="1079086" cy="392839"/>
          </a:xfrm>
          <a:prstGeom prst="rect">
            <a:avLst/>
          </a:prstGeom>
        </p:spPr>
      </p:pic>
      <p:pic>
        <p:nvPicPr>
          <p:cNvPr id="20" name="Picture 3" descr="C:\Documents and Settings\Учитель\Рабочий стол\Без-имени-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333206" y="3374464"/>
            <a:ext cx="1266394" cy="1722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1116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95876" y="513112"/>
            <a:ext cx="90753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Факторы, повлиявшие на принятие христианства 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605642"/>
              </p:ext>
            </p:extLst>
          </p:nvPr>
        </p:nvGraphicFramePr>
        <p:xfrm>
          <a:off x="766480" y="1129088"/>
          <a:ext cx="10810476" cy="52423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5592"/>
                <a:gridCol w="3895014"/>
                <a:gridCol w="3869870"/>
              </a:tblGrid>
              <a:tr h="9439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Факторы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accent2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Язычество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accent2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</a:rPr>
                        <a:t>Феодализм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accent2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9439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Имущество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F6B45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2316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Порабощение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F6B45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dirty="0" smtClean="0">
                          <a:effectLst/>
                          <a:latin typeface="+mn-lt"/>
                        </a:rPr>
                        <a:t> </a:t>
                      </a:r>
                      <a:endParaRPr lang="ru-RU" sz="2300" dirty="0" smtClean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dirty="0" smtClean="0">
                          <a:effectLst/>
                        </a:rPr>
                        <a:t> </a:t>
                      </a:r>
                      <a:endParaRPr lang="ru-RU" sz="18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898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Власть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F6B45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dirty="0" smtClean="0">
                          <a:effectLst/>
                        </a:rPr>
                        <a:t> </a:t>
                      </a:r>
                      <a:endParaRPr lang="ru-RU" sz="23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dirty="0" smtClean="0">
                          <a:effectLst/>
                        </a:rPr>
                        <a:t> </a:t>
                      </a:r>
                      <a:endParaRPr lang="ru-RU" sz="23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2246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Международные связи</a:t>
                      </a:r>
                      <a:endParaRPr lang="ru-RU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F6B45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2300" dirty="0" smtClean="0">
                          <a:effectLst/>
                        </a:rPr>
                        <a:t> </a:t>
                      </a:r>
                      <a:endParaRPr lang="ru-RU" sz="1400" dirty="0" smtClean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886911" y="2002477"/>
            <a:ext cx="414745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/>
              <a:t>Накопление богатств для вольготной жизни в загробном мире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688716" y="2038777"/>
            <a:ext cx="383925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/>
              <a:t>Присвоение прибавочного продукта внеэкономическим </a:t>
            </a:r>
            <a:r>
              <a:rPr lang="ru-RU" sz="2200" dirty="0"/>
              <a:t>путем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86911" y="5138448"/>
            <a:ext cx="3754147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/>
              <a:t>Языческие государи не могли жениться на христианках</a:t>
            </a:r>
            <a:endParaRPr lang="ru-RU" sz="23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688716" y="5315419"/>
            <a:ext cx="3839255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 smtClean="0"/>
              <a:t>Династические браки. Расширение торговли  </a:t>
            </a:r>
            <a:endParaRPr lang="ru-RU" sz="23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88716" y="3156639"/>
            <a:ext cx="383925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/>
              <a:t>Нужен безропотный </a:t>
            </a:r>
            <a:r>
              <a:rPr lang="ru-RU" sz="2300" dirty="0" smtClean="0"/>
              <a:t>производитель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(внеэкономическое принуждение)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872621" y="3141250"/>
            <a:ext cx="380180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/>
              <a:t>Против. Необходимость быть вольным, чтобы вольготно жить в другом мире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872621" y="4280023"/>
            <a:ext cx="37541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200" dirty="0"/>
              <a:t>Разделение власти между князьями и волхвами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842272" y="4351119"/>
            <a:ext cx="295343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200" dirty="0"/>
              <a:t>Единовластие феодала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58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6287" y="438628"/>
            <a:ext cx="5281510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Причины монотеизма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 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3405563" y="1569091"/>
            <a:ext cx="5460345" cy="1489036"/>
            <a:chOff x="4170220" y="1750751"/>
            <a:chExt cx="4973073" cy="1241768"/>
          </a:xfrm>
        </p:grpSpPr>
        <p:cxnSp>
          <p:nvCxnSpPr>
            <p:cNvPr id="12" name="Прямая соединительная линия 11"/>
            <p:cNvCxnSpPr/>
            <p:nvPr/>
          </p:nvCxnSpPr>
          <p:spPr>
            <a:xfrm>
              <a:off x="4170220" y="2549886"/>
              <a:ext cx="1787236" cy="13203"/>
            </a:xfrm>
            <a:prstGeom prst="line">
              <a:avLst/>
            </a:prstGeom>
            <a:ln w="7620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5957456" y="2150318"/>
              <a:ext cx="1302326" cy="0"/>
            </a:xfrm>
            <a:prstGeom prst="line">
              <a:avLst/>
            </a:prstGeom>
            <a:ln w="7620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7245930" y="1784840"/>
              <a:ext cx="1731818" cy="27709"/>
            </a:xfrm>
            <a:prstGeom prst="line">
              <a:avLst/>
            </a:prstGeom>
            <a:ln w="7620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flipH="1">
              <a:off x="7245930" y="1750751"/>
              <a:ext cx="13852" cy="440482"/>
            </a:xfrm>
            <a:prstGeom prst="line">
              <a:avLst/>
            </a:prstGeom>
            <a:ln w="7620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 flipH="1">
              <a:off x="5988799" y="2167036"/>
              <a:ext cx="13852" cy="440482"/>
            </a:xfrm>
            <a:prstGeom prst="line">
              <a:avLst/>
            </a:prstGeom>
            <a:ln w="7620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4408851" y="2607518"/>
              <a:ext cx="1539083" cy="3850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варварство</a:t>
              </a:r>
              <a:endParaRPr lang="ru-RU" sz="2400" b="1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350177" y="1911017"/>
              <a:ext cx="1793116" cy="3850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цивилизация</a:t>
              </a:r>
              <a:endParaRPr lang="ru-RU" sz="2400" b="1" dirty="0"/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710450" y="3092614"/>
            <a:ext cx="3166874" cy="3352415"/>
            <a:chOff x="6362765" y="2441012"/>
            <a:chExt cx="3166874" cy="3352415"/>
          </a:xfrm>
        </p:grpSpPr>
        <p:pic>
          <p:nvPicPr>
            <p:cNvPr id="3074" name="Picture 2" descr="http://lvs777vlad.narod.ru/olderfiles/2/image103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66650" y="2441012"/>
              <a:ext cx="1062989" cy="13762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3" descr="C:\Documents and Settings\Учитель\Рабочий стол\Без-имени-1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62765" y="3475931"/>
              <a:ext cx="1704041" cy="2317496"/>
            </a:xfrm>
            <a:prstGeom prst="rect">
              <a:avLst/>
            </a:prstGeom>
            <a:noFill/>
          </p:spPr>
        </p:pic>
        <p:sp>
          <p:nvSpPr>
            <p:cNvPr id="33" name="Стрелка вправо 32"/>
            <p:cNvSpPr/>
            <p:nvPr/>
          </p:nvSpPr>
          <p:spPr>
            <a:xfrm rot="19441700" flipH="1">
              <a:off x="7429144" y="3416460"/>
              <a:ext cx="1062550" cy="259683"/>
            </a:xfrm>
            <a:prstGeom prst="rightArrow">
              <a:avLst/>
            </a:prstGeom>
            <a:solidFill>
              <a:schemeClr val="accent4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8743107" y="3817303"/>
              <a:ext cx="63030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Бог</a:t>
              </a:r>
              <a:endParaRPr lang="ru-RU" sz="2400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653620" y="5017523"/>
              <a:ext cx="94288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князь</a:t>
              </a:r>
              <a:endParaRPr lang="ru-RU" sz="2400" b="1" dirty="0"/>
            </a:p>
          </p:txBody>
        </p:sp>
      </p:grpSp>
      <p:graphicFrame>
        <p:nvGraphicFramePr>
          <p:cNvPr id="39" name="Схема 38"/>
          <p:cNvGraphicFramePr/>
          <p:nvPr>
            <p:extLst>
              <p:ext uri="{D42A27DB-BD31-4B8C-83A1-F6EECF244321}">
                <p14:modId xmlns:p14="http://schemas.microsoft.com/office/powerpoint/2010/main" val="1354273448"/>
              </p:ext>
            </p:extLst>
          </p:nvPr>
        </p:nvGraphicFramePr>
        <p:xfrm>
          <a:off x="3705346" y="4415629"/>
          <a:ext cx="2562607" cy="15807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pSp>
        <p:nvGrpSpPr>
          <p:cNvPr id="55" name="Группа 54"/>
          <p:cNvGrpSpPr/>
          <p:nvPr/>
        </p:nvGrpSpPr>
        <p:grpSpPr>
          <a:xfrm>
            <a:off x="297919" y="1113076"/>
            <a:ext cx="1039957" cy="1039957"/>
            <a:chOff x="297919" y="1113076"/>
            <a:chExt cx="1039957" cy="1039957"/>
          </a:xfrm>
        </p:grpSpPr>
        <p:pic>
          <p:nvPicPr>
            <p:cNvPr id="48" name="Рисунок 47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7919" y="1113076"/>
              <a:ext cx="1039957" cy="1039957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576287" y="1224004"/>
              <a:ext cx="526106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400" b="1" dirty="0" smtClean="0">
                  <a:solidFill>
                    <a:schemeClr val="accent4">
                      <a:lumMod val="50000"/>
                    </a:schemeClr>
                  </a:solidFill>
                </a:rPr>
                <a:t>А</a:t>
              </a:r>
              <a:endParaRPr lang="ru-RU" sz="44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3434286" y="1522654"/>
            <a:ext cx="1067474" cy="1067474"/>
            <a:chOff x="3559235" y="1440389"/>
            <a:chExt cx="1067474" cy="1067474"/>
          </a:xfrm>
        </p:grpSpPr>
        <p:pic>
          <p:nvPicPr>
            <p:cNvPr id="49" name="Рисунок 48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9235" y="1440389"/>
              <a:ext cx="1067474" cy="1067474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3836671" y="1589986"/>
              <a:ext cx="498855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400" b="1" dirty="0" smtClean="0">
                  <a:solidFill>
                    <a:schemeClr val="accent4">
                      <a:lumMod val="50000"/>
                    </a:schemeClr>
                  </a:solidFill>
                </a:rPr>
                <a:t>Б</a:t>
              </a:r>
              <a:endParaRPr lang="ru-RU" sz="44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52" name="Группа 51"/>
          <p:cNvGrpSpPr/>
          <p:nvPr/>
        </p:nvGrpSpPr>
        <p:grpSpPr>
          <a:xfrm>
            <a:off x="9026723" y="494292"/>
            <a:ext cx="2552354" cy="2054929"/>
            <a:chOff x="9026723" y="494292"/>
            <a:chExt cx="2552354" cy="2054929"/>
          </a:xfrm>
        </p:grpSpPr>
        <p:pic>
          <p:nvPicPr>
            <p:cNvPr id="51" name="Рисунок 50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26723" y="494292"/>
              <a:ext cx="1039957" cy="1039957"/>
            </a:xfrm>
            <a:prstGeom prst="rect">
              <a:avLst/>
            </a:prstGeom>
          </p:spPr>
        </p:pic>
        <p:grpSp>
          <p:nvGrpSpPr>
            <p:cNvPr id="28" name="Группа 27"/>
            <p:cNvGrpSpPr/>
            <p:nvPr/>
          </p:nvGrpSpPr>
          <p:grpSpPr>
            <a:xfrm>
              <a:off x="9432153" y="777143"/>
              <a:ext cx="2146924" cy="1772078"/>
              <a:chOff x="3721870" y="4393100"/>
              <a:chExt cx="1616101" cy="1384245"/>
            </a:xfrm>
          </p:grpSpPr>
          <p:pic>
            <p:nvPicPr>
              <p:cNvPr id="29" name="Рисунок 28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21870" y="4393100"/>
                <a:ext cx="1384245" cy="1384245"/>
              </a:xfrm>
              <a:prstGeom prst="rect">
                <a:avLst/>
              </a:prstGeom>
            </p:spPr>
          </p:pic>
          <p:pic>
            <p:nvPicPr>
              <p:cNvPr id="30" name="Рисунок 29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513897">
                <a:off x="4413992" y="5205710"/>
                <a:ext cx="923979" cy="571635"/>
              </a:xfrm>
              <a:prstGeom prst="rect">
                <a:avLst/>
              </a:prstGeom>
            </p:spPr>
          </p:pic>
        </p:grpSp>
        <p:sp>
          <p:nvSpPr>
            <p:cNvPr id="43" name="TextBox 42"/>
            <p:cNvSpPr txBox="1"/>
            <p:nvPr/>
          </p:nvSpPr>
          <p:spPr>
            <a:xfrm>
              <a:off x="9296472" y="617310"/>
              <a:ext cx="500458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400" b="1" dirty="0" smtClean="0">
                  <a:solidFill>
                    <a:schemeClr val="accent4">
                      <a:lumMod val="50000"/>
                    </a:schemeClr>
                  </a:solidFill>
                </a:rPr>
                <a:t>В</a:t>
              </a:r>
              <a:endParaRPr lang="ru-RU" sz="44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54" name="Группа 53"/>
          <p:cNvGrpSpPr/>
          <p:nvPr/>
        </p:nvGrpSpPr>
        <p:grpSpPr>
          <a:xfrm>
            <a:off x="668679" y="3105770"/>
            <a:ext cx="1039957" cy="1039957"/>
            <a:chOff x="668679" y="3105770"/>
            <a:chExt cx="1039957" cy="1039957"/>
          </a:xfrm>
        </p:grpSpPr>
        <p:pic>
          <p:nvPicPr>
            <p:cNvPr id="46" name="Рисунок 4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679" y="3105770"/>
              <a:ext cx="1039957" cy="1039957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991745" y="3241029"/>
              <a:ext cx="428322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400" b="1" dirty="0" smtClean="0">
                  <a:solidFill>
                    <a:schemeClr val="accent4">
                      <a:lumMod val="50000"/>
                    </a:schemeClr>
                  </a:solidFill>
                </a:rPr>
                <a:t>Г</a:t>
              </a:r>
              <a:endParaRPr lang="ru-RU" sz="44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53" name="Группа 52"/>
          <p:cNvGrpSpPr/>
          <p:nvPr/>
        </p:nvGrpSpPr>
        <p:grpSpPr>
          <a:xfrm>
            <a:off x="4386739" y="3207363"/>
            <a:ext cx="1173058" cy="1173058"/>
            <a:chOff x="4280924" y="3711360"/>
            <a:chExt cx="1173058" cy="1173058"/>
          </a:xfrm>
        </p:grpSpPr>
        <p:pic>
          <p:nvPicPr>
            <p:cNvPr id="50" name="Рисунок 49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924" y="3711360"/>
              <a:ext cx="1173058" cy="1173058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4595813" y="3935559"/>
              <a:ext cx="52931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b="1" dirty="0" smtClean="0">
                  <a:solidFill>
                    <a:schemeClr val="accent4">
                      <a:lumMod val="50000"/>
                    </a:schemeClr>
                  </a:solidFill>
                </a:rPr>
                <a:t>Д</a:t>
              </a:r>
              <a:endParaRPr lang="ru-RU" sz="40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57" name="Группа 56"/>
          <p:cNvGrpSpPr/>
          <p:nvPr/>
        </p:nvGrpSpPr>
        <p:grpSpPr>
          <a:xfrm>
            <a:off x="1128460" y="1268056"/>
            <a:ext cx="2258290" cy="1707495"/>
            <a:chOff x="1070610" y="1283068"/>
            <a:chExt cx="2258290" cy="1707495"/>
          </a:xfrm>
        </p:grpSpPr>
        <p:sp>
          <p:nvSpPr>
            <p:cNvPr id="58" name="Овал 57"/>
            <p:cNvSpPr/>
            <p:nvPr/>
          </p:nvSpPr>
          <p:spPr>
            <a:xfrm>
              <a:off x="1070610" y="1283068"/>
              <a:ext cx="2258290" cy="1707495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4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4">
                    <a:lumMod val="40000"/>
                    <a:lumOff val="60000"/>
                    <a:shade val="100000"/>
                    <a:satMod val="115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76200">
              <a:solidFill>
                <a:schemeClr val="accent4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523309" y="1390280"/>
              <a:ext cx="13606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племена</a:t>
              </a:r>
              <a:endParaRPr lang="ru-RU" sz="2400" b="1" dirty="0"/>
            </a:p>
          </p:txBody>
        </p:sp>
        <p:sp>
          <p:nvSpPr>
            <p:cNvPr id="60" name="Овал 59"/>
            <p:cNvSpPr/>
            <p:nvPr/>
          </p:nvSpPr>
          <p:spPr>
            <a:xfrm>
              <a:off x="1325027" y="1879345"/>
              <a:ext cx="383609" cy="3160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1" name="Овал 60"/>
            <p:cNvSpPr/>
            <p:nvPr/>
          </p:nvSpPr>
          <p:spPr>
            <a:xfrm>
              <a:off x="1990470" y="1879345"/>
              <a:ext cx="383609" cy="3160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Овал 61"/>
            <p:cNvSpPr/>
            <p:nvPr/>
          </p:nvSpPr>
          <p:spPr>
            <a:xfrm>
              <a:off x="2677496" y="1879345"/>
              <a:ext cx="383609" cy="3160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Овал 62"/>
            <p:cNvSpPr/>
            <p:nvPr/>
          </p:nvSpPr>
          <p:spPr>
            <a:xfrm>
              <a:off x="1606861" y="2264646"/>
              <a:ext cx="383609" cy="3160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4" name="Овал 63"/>
            <p:cNvSpPr/>
            <p:nvPr/>
          </p:nvSpPr>
          <p:spPr>
            <a:xfrm>
              <a:off x="2293887" y="2264646"/>
              <a:ext cx="383609" cy="3160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70" name="Группа 69"/>
          <p:cNvGrpSpPr/>
          <p:nvPr/>
        </p:nvGrpSpPr>
        <p:grpSpPr>
          <a:xfrm>
            <a:off x="5669564" y="3068654"/>
            <a:ext cx="4074344" cy="1569660"/>
            <a:chOff x="3434286" y="1522654"/>
            <a:chExt cx="4074344" cy="1569660"/>
          </a:xfrm>
        </p:grpSpPr>
        <p:grpSp>
          <p:nvGrpSpPr>
            <p:cNvPr id="71" name="Группа 70"/>
            <p:cNvGrpSpPr/>
            <p:nvPr/>
          </p:nvGrpSpPr>
          <p:grpSpPr>
            <a:xfrm>
              <a:off x="3434286" y="1522654"/>
              <a:ext cx="1067474" cy="1067474"/>
              <a:chOff x="3559235" y="1440389"/>
              <a:chExt cx="1067474" cy="1067474"/>
            </a:xfrm>
          </p:grpSpPr>
          <p:pic>
            <p:nvPicPr>
              <p:cNvPr id="73" name="Рисунок 72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59235" y="1440389"/>
                <a:ext cx="1067474" cy="1067474"/>
              </a:xfrm>
              <a:prstGeom prst="rect">
                <a:avLst/>
              </a:prstGeom>
            </p:spPr>
          </p:pic>
          <p:sp>
            <p:nvSpPr>
              <p:cNvPr id="74" name="TextBox 73"/>
              <p:cNvSpPr txBox="1"/>
              <p:nvPr/>
            </p:nvSpPr>
            <p:spPr>
              <a:xfrm>
                <a:off x="3836671" y="1589986"/>
                <a:ext cx="498855" cy="7694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4400" b="1" dirty="0" smtClean="0">
                    <a:solidFill>
                      <a:schemeClr val="accent4">
                        <a:lumMod val="50000"/>
                      </a:schemeClr>
                    </a:solidFill>
                  </a:rPr>
                  <a:t>Б</a:t>
                </a:r>
                <a:endParaRPr lang="ru-RU" sz="4400" b="1" dirty="0">
                  <a:solidFill>
                    <a:schemeClr val="accent4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72" name="Прямоугольник 71"/>
            <p:cNvSpPr/>
            <p:nvPr/>
          </p:nvSpPr>
          <p:spPr>
            <a:xfrm>
              <a:off x="4349261" y="1522654"/>
              <a:ext cx="3159369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необходимость преодолеть изоляцию от всего европейского сообщества стран</a:t>
              </a:r>
              <a:endParaRPr lang="ru-RU" sz="2400" dirty="0"/>
            </a:p>
          </p:txBody>
        </p:sp>
      </p:grpSp>
      <p:grpSp>
        <p:nvGrpSpPr>
          <p:cNvPr id="75" name="Группа 74"/>
          <p:cNvGrpSpPr/>
          <p:nvPr/>
        </p:nvGrpSpPr>
        <p:grpSpPr>
          <a:xfrm>
            <a:off x="6150483" y="2527354"/>
            <a:ext cx="3502473" cy="3506052"/>
            <a:chOff x="4243708" y="1109755"/>
            <a:chExt cx="3502473" cy="3506052"/>
          </a:xfrm>
        </p:grpSpPr>
        <p:grpSp>
          <p:nvGrpSpPr>
            <p:cNvPr id="76" name="Группа 75"/>
            <p:cNvGrpSpPr/>
            <p:nvPr/>
          </p:nvGrpSpPr>
          <p:grpSpPr>
            <a:xfrm>
              <a:off x="4243708" y="1109755"/>
              <a:ext cx="1039957" cy="1177959"/>
              <a:chOff x="9026723" y="494292"/>
              <a:chExt cx="1039957" cy="1177959"/>
            </a:xfrm>
          </p:grpSpPr>
          <p:pic>
            <p:nvPicPr>
              <p:cNvPr id="78" name="Рисунок 77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26723" y="494292"/>
                <a:ext cx="1039957" cy="1039957"/>
              </a:xfrm>
              <a:prstGeom prst="rect">
                <a:avLst/>
              </a:prstGeom>
            </p:spPr>
          </p:pic>
          <p:pic>
            <p:nvPicPr>
              <p:cNvPr id="79" name="Рисунок 78"/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9026723" y="495621"/>
                <a:ext cx="993734" cy="1176630"/>
              </a:xfrm>
              <a:prstGeom prst="rect">
                <a:avLst/>
              </a:prstGeom>
            </p:spPr>
          </p:pic>
        </p:grpSp>
        <p:sp>
          <p:nvSpPr>
            <p:cNvPr id="77" name="Прямоугольник 76"/>
            <p:cNvSpPr/>
            <p:nvPr/>
          </p:nvSpPr>
          <p:spPr>
            <a:xfrm>
              <a:off x="4463719" y="1568819"/>
              <a:ext cx="3282462" cy="3046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приобщение к христианству могло помочь в развитии культуры, духовной жизни страны, приобщению к духовной культуре античного мира</a:t>
              </a:r>
              <a:endParaRPr lang="ru-RU" sz="2400" dirty="0"/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5801908" y="2883988"/>
            <a:ext cx="4312882" cy="1938992"/>
            <a:chOff x="297919" y="937246"/>
            <a:chExt cx="4312882" cy="1938992"/>
          </a:xfrm>
        </p:grpSpPr>
        <p:sp>
          <p:nvSpPr>
            <p:cNvPr id="81" name="Прямоугольник 80"/>
            <p:cNvSpPr/>
            <p:nvPr/>
          </p:nvSpPr>
          <p:spPr>
            <a:xfrm>
              <a:off x="970784" y="937246"/>
              <a:ext cx="3640017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завершение объединения восточных славян в составе единого государства, оформление территории Руси</a:t>
              </a:r>
              <a:endParaRPr lang="ru-RU" sz="2400" dirty="0"/>
            </a:p>
          </p:txBody>
        </p:sp>
        <p:grpSp>
          <p:nvGrpSpPr>
            <p:cNvPr id="82" name="Группа 81"/>
            <p:cNvGrpSpPr/>
            <p:nvPr/>
          </p:nvGrpSpPr>
          <p:grpSpPr>
            <a:xfrm>
              <a:off x="297919" y="1113076"/>
              <a:ext cx="1039957" cy="1039957"/>
              <a:chOff x="297919" y="1113076"/>
              <a:chExt cx="1039957" cy="1039957"/>
            </a:xfrm>
          </p:grpSpPr>
          <p:pic>
            <p:nvPicPr>
              <p:cNvPr id="83" name="Рисунок 82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7919" y="1113076"/>
                <a:ext cx="1039957" cy="1039957"/>
              </a:xfrm>
              <a:prstGeom prst="rect">
                <a:avLst/>
              </a:prstGeom>
            </p:spPr>
          </p:pic>
          <p:sp>
            <p:nvSpPr>
              <p:cNvPr id="84" name="TextBox 83"/>
              <p:cNvSpPr txBox="1"/>
              <p:nvPr/>
            </p:nvSpPr>
            <p:spPr>
              <a:xfrm>
                <a:off x="576287" y="1224004"/>
                <a:ext cx="526106" cy="7694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4400" b="1" dirty="0" smtClean="0">
                    <a:solidFill>
                      <a:schemeClr val="accent4">
                        <a:lumMod val="50000"/>
                      </a:schemeClr>
                    </a:solidFill>
                  </a:rPr>
                  <a:t>А</a:t>
                </a:r>
                <a:endParaRPr lang="ru-RU" sz="4400" b="1" dirty="0">
                  <a:solidFill>
                    <a:schemeClr val="accent4">
                      <a:lumMod val="50000"/>
                    </a:schemeClr>
                  </a:solidFill>
                </a:endParaRPr>
              </a:p>
            </p:txBody>
          </p:sp>
        </p:grpSp>
      </p:grpSp>
      <p:grpSp>
        <p:nvGrpSpPr>
          <p:cNvPr id="85" name="Группа 84"/>
          <p:cNvGrpSpPr/>
          <p:nvPr/>
        </p:nvGrpSpPr>
        <p:grpSpPr>
          <a:xfrm>
            <a:off x="5637411" y="2715940"/>
            <a:ext cx="4305833" cy="2068160"/>
            <a:chOff x="2270813" y="2976667"/>
            <a:chExt cx="4305833" cy="2068160"/>
          </a:xfrm>
        </p:grpSpPr>
        <p:grpSp>
          <p:nvGrpSpPr>
            <p:cNvPr id="86" name="Группа 85"/>
            <p:cNvGrpSpPr/>
            <p:nvPr/>
          </p:nvGrpSpPr>
          <p:grpSpPr>
            <a:xfrm>
              <a:off x="2270813" y="2976667"/>
              <a:ext cx="1039957" cy="1039957"/>
              <a:chOff x="668679" y="3105770"/>
              <a:chExt cx="1039957" cy="1039957"/>
            </a:xfrm>
          </p:grpSpPr>
          <p:pic>
            <p:nvPicPr>
              <p:cNvPr id="88" name="Рисунок 87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8679" y="3105770"/>
                <a:ext cx="1039957" cy="1039957"/>
              </a:xfrm>
              <a:prstGeom prst="rect">
                <a:avLst/>
              </a:prstGeom>
            </p:spPr>
          </p:pic>
          <p:sp>
            <p:nvSpPr>
              <p:cNvPr id="89" name="TextBox 88"/>
              <p:cNvSpPr txBox="1"/>
              <p:nvPr/>
            </p:nvSpPr>
            <p:spPr>
              <a:xfrm>
                <a:off x="991745" y="3241029"/>
                <a:ext cx="428322" cy="7694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4400" b="1" dirty="0" smtClean="0">
                    <a:solidFill>
                      <a:schemeClr val="accent4">
                        <a:lumMod val="50000"/>
                      </a:schemeClr>
                    </a:solidFill>
                  </a:rPr>
                  <a:t>Г</a:t>
                </a:r>
                <a:endParaRPr lang="ru-RU" sz="4400" b="1" dirty="0">
                  <a:solidFill>
                    <a:schemeClr val="accent4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87" name="Прямоугольник 86"/>
            <p:cNvSpPr/>
            <p:nvPr/>
          </p:nvSpPr>
          <p:spPr>
            <a:xfrm>
              <a:off x="3048000" y="3105835"/>
              <a:ext cx="3528646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монотеизм христианства вполне соответствовал сущности нового единого государства во главе с монархом</a:t>
              </a:r>
              <a:endParaRPr lang="ru-RU" sz="2400" dirty="0"/>
            </a:p>
          </p:txBody>
        </p:sp>
      </p:grpSp>
      <p:grpSp>
        <p:nvGrpSpPr>
          <p:cNvPr id="90" name="Группа 89"/>
          <p:cNvGrpSpPr/>
          <p:nvPr/>
        </p:nvGrpSpPr>
        <p:grpSpPr>
          <a:xfrm>
            <a:off x="6080276" y="2979291"/>
            <a:ext cx="3667829" cy="1569660"/>
            <a:chOff x="7748157" y="957883"/>
            <a:chExt cx="3667829" cy="1569660"/>
          </a:xfrm>
        </p:grpSpPr>
        <p:grpSp>
          <p:nvGrpSpPr>
            <p:cNvPr id="91" name="Группа 90"/>
            <p:cNvGrpSpPr/>
            <p:nvPr/>
          </p:nvGrpSpPr>
          <p:grpSpPr>
            <a:xfrm>
              <a:off x="7748157" y="1113076"/>
              <a:ext cx="1173058" cy="1173058"/>
              <a:chOff x="4280924" y="3711360"/>
              <a:chExt cx="1173058" cy="1173058"/>
            </a:xfrm>
          </p:grpSpPr>
          <p:pic>
            <p:nvPicPr>
              <p:cNvPr id="93" name="Рисунок 92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80924" y="3711360"/>
                <a:ext cx="1173058" cy="1173058"/>
              </a:xfrm>
              <a:prstGeom prst="rect">
                <a:avLst/>
              </a:prstGeom>
            </p:spPr>
          </p:pic>
          <p:sp>
            <p:nvSpPr>
              <p:cNvPr id="94" name="TextBox 93"/>
              <p:cNvSpPr txBox="1"/>
              <p:nvPr/>
            </p:nvSpPr>
            <p:spPr>
              <a:xfrm>
                <a:off x="4595813" y="3935559"/>
                <a:ext cx="529312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4000" b="1" dirty="0" smtClean="0">
                    <a:solidFill>
                      <a:schemeClr val="accent4">
                        <a:lumMod val="50000"/>
                      </a:schemeClr>
                    </a:solidFill>
                  </a:rPr>
                  <a:t>Д</a:t>
                </a:r>
                <a:endParaRPr lang="ru-RU" sz="4000" b="1" dirty="0">
                  <a:solidFill>
                    <a:schemeClr val="accent4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92" name="Прямоугольник 91"/>
            <p:cNvSpPr/>
            <p:nvPr/>
          </p:nvSpPr>
          <p:spPr>
            <a:xfrm>
              <a:off x="8493369" y="957883"/>
              <a:ext cx="2922617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быстрое социальное расслоение требовало новой идеологии</a:t>
              </a:r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8982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8840" y="577200"/>
            <a:ext cx="3044423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Выбор веры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376" y="1131946"/>
            <a:ext cx="400050" cy="55245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191" y="1131946"/>
            <a:ext cx="381000" cy="55245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956" y="1141471"/>
            <a:ext cx="400050" cy="542925"/>
          </a:xfrm>
          <a:prstGeom prst="rect">
            <a:avLst/>
          </a:prstGeom>
        </p:spPr>
      </p:pic>
      <p:grpSp>
        <p:nvGrpSpPr>
          <p:cNvPr id="36" name="Группа 35"/>
          <p:cNvGrpSpPr/>
          <p:nvPr/>
        </p:nvGrpSpPr>
        <p:grpSpPr>
          <a:xfrm>
            <a:off x="1294673" y="1897609"/>
            <a:ext cx="7426036" cy="2085273"/>
            <a:chOff x="1357745" y="1966882"/>
            <a:chExt cx="7426036" cy="2085273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7745" y="2684170"/>
              <a:ext cx="1277087" cy="1277087"/>
            </a:xfrm>
            <a:prstGeom prst="rect">
              <a:avLst/>
            </a:prstGeom>
          </p:spPr>
        </p:pic>
        <p:grpSp>
          <p:nvGrpSpPr>
            <p:cNvPr id="4" name="Группа 3"/>
            <p:cNvGrpSpPr/>
            <p:nvPr/>
          </p:nvGrpSpPr>
          <p:grpSpPr>
            <a:xfrm flipH="1">
              <a:off x="3811170" y="2936432"/>
              <a:ext cx="1039090" cy="1115723"/>
              <a:chOff x="4559300" y="4329113"/>
              <a:chExt cx="877888" cy="1238250"/>
            </a:xfrm>
          </p:grpSpPr>
          <p:sp>
            <p:nvSpPr>
              <p:cNvPr id="5" name="AutoShape 17"/>
              <p:cNvSpPr>
                <a:spLocks noChangeArrowheads="1"/>
              </p:cNvSpPr>
              <p:nvPr/>
            </p:nvSpPr>
            <p:spPr bwMode="auto">
              <a:xfrm rot="-2289914">
                <a:off x="4559300" y="4329113"/>
                <a:ext cx="765175" cy="1238250"/>
              </a:xfrm>
              <a:prstGeom prst="moon">
                <a:avLst>
                  <a:gd name="adj" fmla="val 30931"/>
                </a:avLst>
              </a:prstGeom>
              <a:noFill/>
              <a:ln w="57150">
                <a:solidFill>
                  <a:srgbClr val="000099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6" name="AutoShape 18"/>
              <p:cNvSpPr>
                <a:spLocks noChangeArrowheads="1"/>
              </p:cNvSpPr>
              <p:nvPr/>
            </p:nvSpPr>
            <p:spPr bwMode="auto">
              <a:xfrm>
                <a:off x="5056188" y="4491038"/>
                <a:ext cx="381000" cy="381000"/>
              </a:xfrm>
              <a:prstGeom prst="star5">
                <a:avLst/>
              </a:prstGeom>
              <a:solidFill>
                <a:schemeClr val="accent6">
                  <a:lumMod val="75000"/>
                </a:schemeClr>
              </a:solidFill>
              <a:ln w="28575">
                <a:solidFill>
                  <a:srgbClr val="000099"/>
                </a:solidFill>
                <a:miter lim="800000"/>
                <a:headEnd/>
                <a:tailEnd/>
              </a:ln>
              <a:effectLst/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848920" y="2654754"/>
              <a:ext cx="948887" cy="1325170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875595" y="2683174"/>
              <a:ext cx="908186" cy="1268330"/>
            </a:xfrm>
            <a:prstGeom prst="rect">
              <a:avLst/>
            </a:prstGeom>
          </p:spPr>
        </p:pic>
        <p:cxnSp>
          <p:nvCxnSpPr>
            <p:cNvPr id="23" name="Прямая соединительная линия 22"/>
            <p:cNvCxnSpPr/>
            <p:nvPr/>
          </p:nvCxnSpPr>
          <p:spPr>
            <a:xfrm>
              <a:off x="1945739" y="1980150"/>
              <a:ext cx="6504903" cy="1050"/>
            </a:xfrm>
            <a:prstGeom prst="line">
              <a:avLst/>
            </a:prstGeom>
            <a:ln w="76200"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>
              <a:off x="1996288" y="1997239"/>
              <a:ext cx="1" cy="641477"/>
            </a:xfrm>
            <a:prstGeom prst="line">
              <a:avLst/>
            </a:prstGeom>
            <a:ln w="76200"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>
              <a:off x="4263364" y="1966882"/>
              <a:ext cx="1" cy="641477"/>
            </a:xfrm>
            <a:prstGeom prst="line">
              <a:avLst/>
            </a:prstGeom>
            <a:ln w="76200"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>
              <a:off x="6323363" y="1973798"/>
              <a:ext cx="1" cy="641477"/>
            </a:xfrm>
            <a:prstGeom prst="line">
              <a:avLst/>
            </a:prstGeom>
            <a:ln w="76200"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>
              <a:off x="8386468" y="2021149"/>
              <a:ext cx="1" cy="641477"/>
            </a:xfrm>
            <a:prstGeom prst="line">
              <a:avLst/>
            </a:prstGeom>
            <a:ln w="76200"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TextBox 36"/>
          <p:cNvSpPr txBox="1"/>
          <p:nvPr/>
        </p:nvSpPr>
        <p:spPr>
          <a:xfrm>
            <a:off x="1277032" y="4214873"/>
            <a:ext cx="1281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ХАЗАРЫ</a:t>
            </a:r>
            <a:endParaRPr lang="ru-RU" sz="2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3730053" y="4214873"/>
            <a:ext cx="13954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БУЛГАРЫ</a:t>
            </a:r>
            <a:endParaRPr lang="ru-RU" sz="2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5936324" y="4214873"/>
            <a:ext cx="817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РИМ</a:t>
            </a:r>
            <a:endParaRPr lang="ru-RU" sz="2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7615452" y="4214873"/>
            <a:ext cx="1625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ВИЗАНТИЯ</a:t>
            </a:r>
            <a:endParaRPr lang="ru-RU" sz="2400" b="1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1933216" y="4990625"/>
            <a:ext cx="5897320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ea typeface="Calibri" panose="020F0502020204030204" pitchFamily="34" charset="0"/>
                <a:cs typeface="Times New Roman" panose="02020603050405020304" pitchFamily="18" charset="0"/>
              </a:rPr>
              <a:t>Почему выбор пал на христианство?</a:t>
            </a:r>
            <a:endParaRPr lang="ru-RU" sz="28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64" t="-689" r="364" b="83218"/>
          <a:stretch/>
        </p:blipFill>
        <p:spPr>
          <a:xfrm>
            <a:off x="2093189" y="5624700"/>
            <a:ext cx="5577374" cy="52059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912058" y="342720"/>
            <a:ext cx="1783763" cy="188473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90283" y="2765276"/>
            <a:ext cx="3816427" cy="382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88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Resize of Копия Ландшафты России"/>
          <p:cNvPicPr>
            <a:picLocks noGrp="1" noChangeAspect="1" noChangeArrowheads="1"/>
          </p:cNvPicPr>
          <p:nvPr>
            <p:ph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9"/>
          <a:stretch>
            <a:fillRect/>
          </a:stretch>
        </p:blipFill>
        <p:spPr>
          <a:xfrm>
            <a:off x="426061" y="433261"/>
            <a:ext cx="11228832" cy="6034086"/>
          </a:xfrm>
          <a:noFill/>
          <a:ln w="57150" algn="ctr">
            <a:solidFill>
              <a:srgbClr val="FF9900"/>
            </a:solidFill>
            <a:miter lim="800000"/>
            <a:headEnd/>
            <a:tailEnd/>
          </a:ln>
        </p:spPr>
      </p:pic>
      <p:sp>
        <p:nvSpPr>
          <p:cNvPr id="30723" name="WordArt 3"/>
          <p:cNvSpPr>
            <a:spLocks noChangeArrowheads="1" noChangeShapeType="1" noTextEdit="1"/>
          </p:cNvSpPr>
          <p:nvPr/>
        </p:nvSpPr>
        <p:spPr bwMode="auto">
          <a:xfrm>
            <a:off x="2351089" y="4292600"/>
            <a:ext cx="1081087" cy="6492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РИМ</a:t>
            </a:r>
          </a:p>
        </p:txBody>
      </p:sp>
      <p:sp>
        <p:nvSpPr>
          <p:cNvPr id="30724" name="WordArt 4"/>
          <p:cNvSpPr>
            <a:spLocks noChangeArrowheads="1" noChangeShapeType="1" noTextEdit="1"/>
          </p:cNvSpPr>
          <p:nvPr/>
        </p:nvSpPr>
        <p:spPr bwMode="auto">
          <a:xfrm>
            <a:off x="9336088" y="3500439"/>
            <a:ext cx="1331912" cy="720725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ХАЗАРИЯ</a:t>
            </a:r>
          </a:p>
        </p:txBody>
      </p:sp>
      <p:sp>
        <p:nvSpPr>
          <p:cNvPr id="165893" name="WordArt 5"/>
          <p:cNvSpPr>
            <a:spLocks noChangeArrowheads="1" noChangeShapeType="1" noTextEdit="1"/>
          </p:cNvSpPr>
          <p:nvPr/>
        </p:nvSpPr>
        <p:spPr bwMode="auto">
          <a:xfrm>
            <a:off x="6888163" y="1052513"/>
            <a:ext cx="1439862" cy="863600"/>
          </a:xfrm>
          <a:prstGeom prst="rect">
            <a:avLst/>
          </a:prstGeom>
        </p:spPr>
        <p:txBody>
          <a:bodyPr wrap="none" fromWordArt="1">
            <a:prstTxWarp prst="textFadeDown">
              <a:avLst>
                <a:gd name="adj" fmla="val 25171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РУСЬ</a:t>
            </a:r>
          </a:p>
        </p:txBody>
      </p:sp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5591175" y="5084763"/>
            <a:ext cx="2089150" cy="863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ВИЗАНТИЯ</a:t>
            </a:r>
          </a:p>
        </p:txBody>
      </p:sp>
      <p:sp>
        <p:nvSpPr>
          <p:cNvPr id="30727" name="Oval 9"/>
          <p:cNvSpPr>
            <a:spLocks noChangeArrowheads="1"/>
          </p:cNvSpPr>
          <p:nvPr/>
        </p:nvSpPr>
        <p:spPr bwMode="auto">
          <a:xfrm>
            <a:off x="7175500" y="2420938"/>
            <a:ext cx="107950" cy="1079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/>
          </a:p>
        </p:txBody>
      </p:sp>
      <p:sp>
        <p:nvSpPr>
          <p:cNvPr id="30728" name="Oval 10"/>
          <p:cNvSpPr>
            <a:spLocks noChangeArrowheads="1"/>
          </p:cNvSpPr>
          <p:nvPr/>
        </p:nvSpPr>
        <p:spPr bwMode="auto">
          <a:xfrm>
            <a:off x="7032625" y="0"/>
            <a:ext cx="107950" cy="1079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/>
          </a:p>
        </p:txBody>
      </p:sp>
      <p:sp>
        <p:nvSpPr>
          <p:cNvPr id="30729" name="Oval 11"/>
          <p:cNvSpPr>
            <a:spLocks noChangeArrowheads="1"/>
          </p:cNvSpPr>
          <p:nvPr/>
        </p:nvSpPr>
        <p:spPr bwMode="auto">
          <a:xfrm>
            <a:off x="7824788" y="3789363"/>
            <a:ext cx="107950" cy="1079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/>
          </a:p>
        </p:txBody>
      </p:sp>
      <p:sp>
        <p:nvSpPr>
          <p:cNvPr id="30730" name="Oval 12"/>
          <p:cNvSpPr>
            <a:spLocks noChangeArrowheads="1"/>
          </p:cNvSpPr>
          <p:nvPr/>
        </p:nvSpPr>
        <p:spPr bwMode="auto">
          <a:xfrm>
            <a:off x="6888163" y="4868863"/>
            <a:ext cx="107950" cy="1079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/>
          </a:p>
        </p:txBody>
      </p:sp>
      <p:sp>
        <p:nvSpPr>
          <p:cNvPr id="30731" name="Text Box 13"/>
          <p:cNvSpPr txBox="1">
            <a:spLocks noChangeArrowheads="1"/>
          </p:cNvSpPr>
          <p:nvPr/>
        </p:nvSpPr>
        <p:spPr bwMode="auto">
          <a:xfrm>
            <a:off x="7104063" y="1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b="1" dirty="0">
                <a:solidFill>
                  <a:srgbClr val="FF9900"/>
                </a:solidFill>
              </a:rPr>
              <a:t>Новгород</a:t>
            </a:r>
          </a:p>
        </p:txBody>
      </p:sp>
      <p:sp>
        <p:nvSpPr>
          <p:cNvPr id="30732" name="Text Box 14"/>
          <p:cNvSpPr txBox="1">
            <a:spLocks noChangeArrowheads="1"/>
          </p:cNvSpPr>
          <p:nvPr/>
        </p:nvSpPr>
        <p:spPr bwMode="auto">
          <a:xfrm>
            <a:off x="7248526" y="2420938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b="1" dirty="0">
                <a:solidFill>
                  <a:srgbClr val="FF9900"/>
                </a:solidFill>
              </a:rPr>
              <a:t>Киев</a:t>
            </a:r>
          </a:p>
        </p:txBody>
      </p:sp>
      <p:sp>
        <p:nvSpPr>
          <p:cNvPr id="30733" name="Text Box 16"/>
          <p:cNvSpPr txBox="1">
            <a:spLocks noChangeArrowheads="1"/>
          </p:cNvSpPr>
          <p:nvPr/>
        </p:nvSpPr>
        <p:spPr bwMode="auto">
          <a:xfrm>
            <a:off x="6816726" y="4508501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b="1">
                <a:solidFill>
                  <a:srgbClr val="FF9900"/>
                </a:solidFill>
              </a:rPr>
              <a:t>Царьград</a:t>
            </a:r>
          </a:p>
        </p:txBody>
      </p:sp>
      <p:sp>
        <p:nvSpPr>
          <p:cNvPr id="30734" name="WordArt 17"/>
          <p:cNvSpPr>
            <a:spLocks noChangeArrowheads="1" noChangeShapeType="1" noTextEdit="1"/>
          </p:cNvSpPr>
          <p:nvPr/>
        </p:nvSpPr>
        <p:spPr bwMode="auto">
          <a:xfrm>
            <a:off x="9336088" y="0"/>
            <a:ext cx="1331912" cy="1125538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ВОЛЖСКАЯ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БУЛГАРИЯ</a:t>
            </a:r>
          </a:p>
        </p:txBody>
      </p:sp>
      <p:sp>
        <p:nvSpPr>
          <p:cNvPr id="30735" name="WordArt 18"/>
          <p:cNvSpPr>
            <a:spLocks noChangeArrowheads="1" noChangeShapeType="1" noTextEdit="1"/>
          </p:cNvSpPr>
          <p:nvPr/>
        </p:nvSpPr>
        <p:spPr bwMode="auto">
          <a:xfrm>
            <a:off x="1919289" y="2924175"/>
            <a:ext cx="1512887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9D9FF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Западные</a:t>
            </a:r>
          </a:p>
          <a:p>
            <a:pPr algn="ctr"/>
            <a:r>
              <a:rPr lang="ru-RU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9D9FF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христиане</a:t>
            </a:r>
          </a:p>
        </p:txBody>
      </p:sp>
      <p:sp>
        <p:nvSpPr>
          <p:cNvPr id="30736" name="WordArt 19"/>
          <p:cNvSpPr>
            <a:spLocks noChangeArrowheads="1" noChangeShapeType="1" noTextEdit="1"/>
          </p:cNvSpPr>
          <p:nvPr/>
        </p:nvSpPr>
        <p:spPr bwMode="auto">
          <a:xfrm>
            <a:off x="9840914" y="4221163"/>
            <a:ext cx="8270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9D9FF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Иудеи</a:t>
            </a:r>
          </a:p>
        </p:txBody>
      </p:sp>
      <p:sp>
        <p:nvSpPr>
          <p:cNvPr id="30737" name="WordArt 20"/>
          <p:cNvSpPr>
            <a:spLocks noChangeArrowheads="1" noChangeShapeType="1" noTextEdit="1"/>
          </p:cNvSpPr>
          <p:nvPr/>
        </p:nvSpPr>
        <p:spPr bwMode="auto">
          <a:xfrm>
            <a:off x="9409114" y="1196976"/>
            <a:ext cx="1258887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9D9FF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Мусульмане</a:t>
            </a:r>
          </a:p>
        </p:txBody>
      </p:sp>
      <p:sp>
        <p:nvSpPr>
          <p:cNvPr id="30738" name="WordArt 21"/>
          <p:cNvSpPr>
            <a:spLocks noChangeArrowheads="1" noChangeShapeType="1" noTextEdit="1"/>
          </p:cNvSpPr>
          <p:nvPr/>
        </p:nvSpPr>
        <p:spPr bwMode="auto">
          <a:xfrm>
            <a:off x="5843587" y="5834062"/>
            <a:ext cx="15843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9D9FF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Восточные</a:t>
            </a:r>
          </a:p>
          <a:p>
            <a:pPr algn="ctr"/>
            <a:r>
              <a:rPr lang="ru-RU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9D9FF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христиане</a:t>
            </a:r>
          </a:p>
        </p:txBody>
      </p:sp>
      <p:sp>
        <p:nvSpPr>
          <p:cNvPr id="165910" name="Text Box 22"/>
          <p:cNvSpPr txBox="1">
            <a:spLocks noChangeArrowheads="1"/>
          </p:cNvSpPr>
          <p:nvPr/>
        </p:nvSpPr>
        <p:spPr bwMode="auto">
          <a:xfrm>
            <a:off x="7896226" y="3860801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b="1" dirty="0">
                <a:solidFill>
                  <a:srgbClr val="FF9900"/>
                </a:solidFill>
              </a:rPr>
              <a:t>Херсонес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586" y="4309726"/>
            <a:ext cx="952500" cy="1238250"/>
          </a:xfrm>
          <a:prstGeom prst="rect">
            <a:avLst/>
          </a:prstGeom>
        </p:spPr>
      </p:pic>
      <p:pic>
        <p:nvPicPr>
          <p:cNvPr id="22" name="Picture 5" descr="15535739_vasnecov_1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405982"/>
            <a:ext cx="8251886" cy="6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Скругленный прямоугольник 23"/>
          <p:cNvSpPr/>
          <p:nvPr/>
        </p:nvSpPr>
        <p:spPr>
          <a:xfrm>
            <a:off x="888185" y="1583030"/>
            <a:ext cx="10304584" cy="3707269"/>
          </a:xfrm>
          <a:prstGeom prst="roundRect">
            <a:avLst/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Незыблемыми культурными основами Византии выступали:</a:t>
            </a:r>
          </a:p>
          <a:p>
            <a:pPr marL="285750" indent="-285750" algn="ctr">
              <a:buFontTx/>
              <a:buChar char="-"/>
            </a:pPr>
            <a:r>
              <a:rPr lang="ru-RU" sz="2800" dirty="0" smtClean="0"/>
              <a:t>православие ( правильно славящая Бога христианская вера</a:t>
            </a:r>
          </a:p>
          <a:p>
            <a:pPr marL="285750" indent="-285750" algn="ctr">
              <a:buFontTx/>
              <a:buChar char="-"/>
            </a:pPr>
            <a:r>
              <a:rPr lang="ru-RU" sz="2800" dirty="0" smtClean="0"/>
              <a:t>высокий уровень цивилизации, оказывавший воздействие на стиль жизни</a:t>
            </a:r>
          </a:p>
          <a:p>
            <a:pPr marL="285750" indent="-285750" algn="ctr">
              <a:buFontTx/>
              <a:buChar char="-"/>
            </a:pPr>
            <a:r>
              <a:rPr lang="ru-RU" sz="2800" dirty="0" smtClean="0"/>
              <a:t>идея преемственности по отношению к Римской империи </a:t>
            </a:r>
          </a:p>
          <a:p>
            <a:pPr marL="285750" indent="-285750" algn="ctr">
              <a:buFontTx/>
              <a:buChar char="-"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8275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57225E-6 C -0.23334 0.14267 -0.4665 0.28533 -0.47466 0.37481 C -0.48282 0.46428 -0.17674 0.55469 -0.04913 0.53735 C 0.07847 0.52001 0.23732 0.38382 0.29149 0.27099 C 0.34566 0.15816 0.32257 -0.09317 0.27621 -0.13988 C 0.22986 -0.18658 0.03021 -0.06126 0.01354 -0.00901 " pathEditMode="relative" ptsTypes="aaaaaA">
                                      <p:cBhvr>
                                        <p:cTn id="6" dur="5000" fill="hold"/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8.09249E-6 C -0.03994 0.26174 -0.07969 0.52371 -0.07796 0.52139 C -0.07622 0.51908 0.00747 -0.01317 0.01025 -0.01363 C 0.01302 -0.0141 -0.05782 0.51793 -0.06094 0.51908 C -0.06407 0.52024 -0.01858 0.07978 -0.00851 -0.0067 " pathEditMode="relative" ptsTypes="aaaaA">
                                      <p:cBhvr>
                                        <p:cTn id="9" dur="5000" fill="hold"/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000" fill="hold"/>
                                        <p:tgtEl>
                                          <p:spTgt spid="16591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1000" fill="hold"/>
                                        <p:tgtEl>
                                          <p:spTgt spid="1659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59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9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7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26"/>
                  </p:tgtEl>
                </p:cond>
              </p:nextCondLst>
            </p:seq>
          </p:childTnLst>
        </p:cTn>
      </p:par>
    </p:tnLst>
    <p:bldLst>
      <p:bldP spid="165893" grpId="0" animBg="1"/>
      <p:bldP spid="165893" grpId="1" animBg="1"/>
      <p:bldP spid="165910" grpId="0"/>
      <p:bldP spid="165910" grpId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5854" y="3012261"/>
            <a:ext cx="3734227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Крещение Руси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264" y="4988977"/>
            <a:ext cx="1222130" cy="122213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86001" y="4306139"/>
            <a:ext cx="1374480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/>
              </a:rPr>
              <a:t>988 г.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6001" y="5076026"/>
            <a:ext cx="1374480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/>
              </a:rPr>
              <a:t>988 г.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2174" y="3675154"/>
            <a:ext cx="1374480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/>
              </a:rPr>
              <a:t>987 г.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31193" y="5203484"/>
            <a:ext cx="1374479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991 г.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45720" y="3762014"/>
            <a:ext cx="3464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Владимир и дружина</a:t>
            </a:r>
            <a:endParaRPr lang="ru-RU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2345720" y="4312848"/>
            <a:ext cx="2701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княжеский двор</a:t>
            </a:r>
            <a:endParaRPr lang="ru-RU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2473740" y="4889890"/>
            <a:ext cx="10550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Киев</a:t>
            </a:r>
            <a:endParaRPr lang="ru-RU" sz="3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330025" y="4797858"/>
            <a:ext cx="19021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Новгород</a:t>
            </a:r>
            <a:endParaRPr lang="ru-RU" sz="3200" b="1" dirty="0"/>
          </a:p>
        </p:txBody>
      </p:sp>
      <p:sp>
        <p:nvSpPr>
          <p:cNvPr id="17" name="Стрелка вправо 16"/>
          <p:cNvSpPr/>
          <p:nvPr/>
        </p:nvSpPr>
        <p:spPr>
          <a:xfrm>
            <a:off x="2986567" y="5651985"/>
            <a:ext cx="2191689" cy="226485"/>
          </a:xfrm>
          <a:prstGeom prst="rightArrow">
            <a:avLst/>
          </a:prstGeom>
          <a:solidFill>
            <a:schemeClr val="accent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253700" y="469441"/>
            <a:ext cx="7518277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Истоки восточного христианства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2319547" y="1052521"/>
            <a:ext cx="6266360" cy="1383062"/>
            <a:chOff x="805827" y="1023106"/>
            <a:chExt cx="6266360" cy="1383062"/>
          </a:xfrm>
        </p:grpSpPr>
        <p:sp>
          <p:nvSpPr>
            <p:cNvPr id="21" name="TextBox 20"/>
            <p:cNvSpPr txBox="1"/>
            <p:nvPr/>
          </p:nvSpPr>
          <p:spPr>
            <a:xfrm>
              <a:off x="805827" y="1402218"/>
              <a:ext cx="96911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200" b="1" dirty="0" smtClean="0"/>
                <a:t>Русь</a:t>
              </a:r>
              <a:endParaRPr lang="ru-RU" sz="32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231619" y="1402218"/>
              <a:ext cx="184056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200" b="1" dirty="0" smtClean="0"/>
                <a:t>Византия</a:t>
              </a:r>
              <a:endParaRPr lang="ru-RU" sz="3200" b="1" dirty="0"/>
            </a:p>
          </p:txBody>
        </p:sp>
        <p:sp>
          <p:nvSpPr>
            <p:cNvPr id="23" name="Стрелка вправо 22"/>
            <p:cNvSpPr/>
            <p:nvPr/>
          </p:nvSpPr>
          <p:spPr>
            <a:xfrm>
              <a:off x="2054625" y="1465492"/>
              <a:ext cx="2723690" cy="185442"/>
            </a:xfrm>
            <a:prstGeom prst="rightArrow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Стрелка вправо 23"/>
            <p:cNvSpPr/>
            <p:nvPr/>
          </p:nvSpPr>
          <p:spPr>
            <a:xfrm rot="10800000">
              <a:off x="2065410" y="1820691"/>
              <a:ext cx="2718057" cy="208931"/>
            </a:xfrm>
            <a:prstGeom prst="rightArrow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282967" y="1023106"/>
              <a:ext cx="221451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/>
                <a:t>экономические</a:t>
              </a:r>
              <a:endParaRPr lang="ru-RU" sz="24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345720" y="1512598"/>
              <a:ext cx="200157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/>
                <a:t>политические</a:t>
              </a:r>
              <a:endParaRPr lang="ru-RU" sz="24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544035" y="1944503"/>
              <a:ext cx="145488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/>
                <a:t>духовные</a:t>
              </a:r>
              <a:endParaRPr lang="ru-RU" sz="2400" dirty="0"/>
            </a:p>
          </p:txBody>
        </p:sp>
      </p:grpSp>
      <p:cxnSp>
        <p:nvCxnSpPr>
          <p:cNvPr id="29" name="Прямая соединительная линия 28"/>
          <p:cNvCxnSpPr>
            <a:stCxn id="10" idx="3"/>
            <a:endCxn id="12" idx="1"/>
          </p:cNvCxnSpPr>
          <p:nvPr/>
        </p:nvCxnSpPr>
        <p:spPr>
          <a:xfrm flipV="1">
            <a:off x="1986654" y="4023624"/>
            <a:ext cx="359066" cy="5473"/>
          </a:xfrm>
          <a:prstGeom prst="line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1960481" y="4650438"/>
            <a:ext cx="359066" cy="5473"/>
          </a:xfrm>
          <a:prstGeom prst="line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Группа 3"/>
          <p:cNvGrpSpPr/>
          <p:nvPr/>
        </p:nvGrpSpPr>
        <p:grpSpPr>
          <a:xfrm>
            <a:off x="2365830" y="2382499"/>
            <a:ext cx="3656364" cy="808649"/>
            <a:chOff x="690930" y="2365861"/>
            <a:chExt cx="3656364" cy="808649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690930" y="2381276"/>
              <a:ext cx="1374480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40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5">
                      <a:lumMod val="50000"/>
                    </a:schemeClr>
                  </a:solidFill>
                  <a:effectLst/>
                </a:rPr>
                <a:t>957 г.</a:t>
              </a:r>
              <a:endParaRPr lang="ru-RU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/>
              </a:endParaRPr>
            </a:p>
          </p:txBody>
        </p:sp>
        <p:cxnSp>
          <p:nvCxnSpPr>
            <p:cNvPr id="31" name="Прямая соединительная линия 30"/>
            <p:cNvCxnSpPr/>
            <p:nvPr/>
          </p:nvCxnSpPr>
          <p:spPr>
            <a:xfrm flipV="1">
              <a:off x="2074167" y="2715747"/>
              <a:ext cx="359066" cy="5473"/>
            </a:xfrm>
            <a:prstGeom prst="line">
              <a:avLst/>
            </a:prstGeom>
            <a:ln w="57150"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Группа 33"/>
            <p:cNvGrpSpPr/>
            <p:nvPr/>
          </p:nvGrpSpPr>
          <p:grpSpPr>
            <a:xfrm>
              <a:off x="2622342" y="2365861"/>
              <a:ext cx="1724952" cy="808649"/>
              <a:chOff x="2622342" y="2313116"/>
              <a:chExt cx="1724952" cy="808649"/>
            </a:xfrm>
          </p:grpSpPr>
          <p:pic>
            <p:nvPicPr>
              <p:cNvPr id="32" name="Рисунок 3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622342" y="2313116"/>
                <a:ext cx="579032" cy="808649"/>
              </a:xfrm>
              <a:prstGeom prst="rect">
                <a:avLst/>
              </a:prstGeom>
            </p:spPr>
          </p:pic>
          <p:sp>
            <p:nvSpPr>
              <p:cNvPr id="33" name="TextBox 32"/>
              <p:cNvSpPr txBox="1"/>
              <p:nvPr/>
            </p:nvSpPr>
            <p:spPr>
              <a:xfrm>
                <a:off x="3127665" y="2416029"/>
                <a:ext cx="121962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3200" b="1" dirty="0" smtClean="0"/>
                  <a:t>Ольга</a:t>
                </a:r>
                <a:endParaRPr lang="ru-RU" sz="3200" b="1" dirty="0"/>
              </a:p>
            </p:txBody>
          </p:sp>
        </p:grpSp>
      </p:grpSp>
      <p:pic>
        <p:nvPicPr>
          <p:cNvPr id="28" name="Рисунок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729" y="377835"/>
            <a:ext cx="1769971" cy="1870158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33314" y="1035849"/>
            <a:ext cx="1897921" cy="2232848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27718" y="2211280"/>
            <a:ext cx="1869230" cy="1934462"/>
          </a:xfrm>
          <a:prstGeom prst="rect">
            <a:avLst/>
          </a:prstGeom>
          <a:effectLst>
            <a:softEdge rad="317500"/>
          </a:effectLst>
        </p:spPr>
      </p:pic>
      <p:grpSp>
        <p:nvGrpSpPr>
          <p:cNvPr id="16" name="Группа 15"/>
          <p:cNvGrpSpPr/>
          <p:nvPr/>
        </p:nvGrpSpPr>
        <p:grpSpPr>
          <a:xfrm>
            <a:off x="6186445" y="4871664"/>
            <a:ext cx="2215662" cy="1222130"/>
            <a:chOff x="6200043" y="2716200"/>
            <a:chExt cx="2215662" cy="1222130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6809" y="2716200"/>
              <a:ext cx="1222130" cy="1222130"/>
            </a:xfrm>
            <a:prstGeom prst="rect">
              <a:avLst/>
            </a:prstGeom>
          </p:spPr>
        </p:pic>
        <p:sp>
          <p:nvSpPr>
            <p:cNvPr id="7" name="Прямоугольник 6"/>
            <p:cNvSpPr/>
            <p:nvPr/>
          </p:nvSpPr>
          <p:spPr>
            <a:xfrm rot="19635504">
              <a:off x="6200043" y="3372041"/>
              <a:ext cx="2215662" cy="145074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89887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Десятинная церковь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89"/>
          <a:stretch/>
        </p:blipFill>
        <p:spPr bwMode="auto">
          <a:xfrm>
            <a:off x="4207954" y="2001973"/>
            <a:ext cx="4808038" cy="301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5473" y="2583982"/>
            <a:ext cx="375458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Летописная Десятинная церковь Владимира Великого - первый каменный христианский храм на территории Киевской Руси</a:t>
            </a:r>
            <a:r>
              <a:rPr lang="ru-RU" sz="2400" dirty="0" smtClean="0"/>
              <a:t>. Храм </a:t>
            </a:r>
            <a:r>
              <a:rPr lang="ru-RU" sz="2400" dirty="0"/>
              <a:t>был освящен в 996 году – на этой дате сходятся все источники</a:t>
            </a:r>
            <a:r>
              <a:rPr lang="ru-RU" sz="2400" dirty="0" smtClean="0"/>
              <a:t>.</a:t>
            </a:r>
            <a:r>
              <a:rPr lang="ru-RU" sz="2400" dirty="0"/>
              <a:t> 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63891" y="986135"/>
            <a:ext cx="264621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Церкви князь отдавал десятую часть собираемых налогов. На десятинные деньги Владимир приказал построить первую в Киеве Десятинную церковь.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834" y="340456"/>
            <a:ext cx="1938696" cy="20484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7936" y="522466"/>
            <a:ext cx="7282173" cy="5865167"/>
          </a:xfrm>
          <a:prstGeom prst="rect">
            <a:avLst/>
          </a:prstGeom>
        </p:spPr>
      </p:pic>
      <p:pic>
        <p:nvPicPr>
          <p:cNvPr id="10" name="Рисунок 2" descr="десятинная церковь фундамент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898" y="522466"/>
            <a:ext cx="4994031" cy="5915466"/>
          </a:xfrm>
          <a:prstGeom prst="rect">
            <a:avLst/>
          </a:prstGeom>
          <a:noFill/>
          <a:ln w="57150" algn="ctr">
            <a:solidFill>
              <a:srgbClr val="DB69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240582" y="494523"/>
            <a:ext cx="27792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Десятинная церковь</a:t>
            </a:r>
            <a:endParaRPr lang="ru-RU" sz="36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280" y="1694852"/>
            <a:ext cx="400050" cy="5524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330" y="1691280"/>
            <a:ext cx="381000" cy="5524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197" y="1691280"/>
            <a:ext cx="381000" cy="5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1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183" y="402258"/>
            <a:ext cx="8053554" cy="6036241"/>
          </a:xfrm>
          <a:prstGeom prst="rect">
            <a:avLst/>
          </a:prstGeom>
        </p:spPr>
      </p:pic>
      <p:sp>
        <p:nvSpPr>
          <p:cNvPr id="3" name="Text Box 13"/>
          <p:cNvSpPr txBox="1">
            <a:spLocks noChangeArrowheads="1"/>
          </p:cNvSpPr>
          <p:nvPr/>
        </p:nvSpPr>
        <p:spPr bwMode="auto">
          <a:xfrm>
            <a:off x="6713362" y="1184627"/>
            <a:ext cx="1439862" cy="366713"/>
          </a:xfrm>
          <a:prstGeom prst="rect">
            <a:avLst/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b="1" dirty="0">
                <a:solidFill>
                  <a:schemeClr val="bg1"/>
                </a:solidFill>
              </a:rPr>
              <a:t>Новгород</a:t>
            </a:r>
          </a:p>
        </p:txBody>
      </p:sp>
      <p:sp>
        <p:nvSpPr>
          <p:cNvPr id="4" name="Text Box 14"/>
          <p:cNvSpPr txBox="1">
            <a:spLocks noChangeArrowheads="1"/>
          </p:cNvSpPr>
          <p:nvPr/>
        </p:nvSpPr>
        <p:spPr bwMode="auto">
          <a:xfrm>
            <a:off x="6039206" y="3506724"/>
            <a:ext cx="792163" cy="366712"/>
          </a:xfrm>
          <a:prstGeom prst="rect">
            <a:avLst/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b="1" dirty="0">
                <a:solidFill>
                  <a:schemeClr val="bg1"/>
                </a:solidFill>
              </a:rPr>
              <a:t>Киев</a:t>
            </a:r>
          </a:p>
        </p:txBody>
      </p:sp>
      <p:sp>
        <p:nvSpPr>
          <p:cNvPr id="5" name="16-конечная звезда 4"/>
          <p:cNvSpPr/>
          <p:nvPr/>
        </p:nvSpPr>
        <p:spPr>
          <a:xfrm>
            <a:off x="6697757" y="3345777"/>
            <a:ext cx="331787" cy="347663"/>
          </a:xfrm>
          <a:prstGeom prst="star16">
            <a:avLst/>
          </a:prstGeom>
          <a:solidFill>
            <a:srgbClr val="DB690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16-конечная звезда 5"/>
          <p:cNvSpPr/>
          <p:nvPr/>
        </p:nvSpPr>
        <p:spPr>
          <a:xfrm>
            <a:off x="6479408" y="1209306"/>
            <a:ext cx="276777" cy="317354"/>
          </a:xfrm>
          <a:prstGeom prst="star16">
            <a:avLst/>
          </a:prstGeom>
          <a:solidFill>
            <a:srgbClr val="DB690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74958" y="391697"/>
            <a:ext cx="2362506" cy="120032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Крещение </a:t>
            </a:r>
          </a:p>
          <a:p>
            <a:pPr algn="ctr"/>
            <a:r>
              <a:rPr lang="ru-RU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Руси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2239" y="1424730"/>
            <a:ext cx="28519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Христианство пришло на Русь как официальная религия с помощью княжеской власти, что предполагало </a:t>
            </a:r>
          </a:p>
          <a:p>
            <a:pPr algn="ctr"/>
            <a:r>
              <a:rPr lang="ru-RU" sz="2400" dirty="0"/>
              <a:t>н</a:t>
            </a:r>
            <a:r>
              <a:rPr lang="ru-RU" sz="2400" dirty="0" smtClean="0"/>
              <a:t>е только естественную. Но и насильственную систему ценностей.</a:t>
            </a:r>
            <a:endParaRPr lang="ru-RU" sz="2400" dirty="0"/>
          </a:p>
        </p:txBody>
      </p:sp>
      <p:pic>
        <p:nvPicPr>
          <p:cNvPr id="11" name="Picture 3" descr="C:\Documents and Settings\Учитель\Рабочий стол\Без-имени-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8715" y="391697"/>
            <a:ext cx="3312368" cy="4504821"/>
          </a:xfrm>
          <a:prstGeom prst="rect">
            <a:avLst/>
          </a:prstGeom>
          <a:noFill/>
        </p:spPr>
      </p:pic>
      <p:pic>
        <p:nvPicPr>
          <p:cNvPr id="16386" name="Picture 2" descr="http://ic.pics.livejournal.com/vladlen_lovtsov/42171208/1856/1856_origina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910" y="608056"/>
            <a:ext cx="5633447" cy="5624644"/>
          </a:xfrm>
          <a:prstGeom prst="rect">
            <a:avLst/>
          </a:prstGeom>
          <a:noFill/>
          <a:ln w="76200">
            <a:solidFill>
              <a:srgbClr val="DB690B"/>
            </a:solidFill>
          </a:ln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://ic.pics.livejournal.com/lenin_kerrigan/15288825/4948/4948_9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475" y="1441891"/>
            <a:ext cx="8045831" cy="4268273"/>
          </a:xfrm>
          <a:prstGeom prst="rect">
            <a:avLst/>
          </a:prstGeom>
          <a:noFill/>
          <a:ln w="76200">
            <a:solidFill>
              <a:srgbClr val="DB690B"/>
            </a:solidFill>
          </a:ln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http://www.proza.ru/pics/2012/01/25/99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930" y="834898"/>
            <a:ext cx="7467108" cy="5343651"/>
          </a:xfrm>
          <a:prstGeom prst="rect">
            <a:avLst/>
          </a:prstGeom>
          <a:noFill/>
          <a:ln w="76200">
            <a:solidFill>
              <a:srgbClr val="DB690B"/>
            </a:solidFill>
          </a:ln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http://sochinenie-po-kartine.ru/wp-content/uploads/2013/02/Lebedev-Klavdiy-Vasilevich-Kreshhenie-kievlyan-650x46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605" y="684346"/>
            <a:ext cx="7521433" cy="5322862"/>
          </a:xfrm>
          <a:prstGeom prst="rect">
            <a:avLst/>
          </a:prstGeom>
          <a:noFill/>
          <a:ln w="76200">
            <a:solidFill>
              <a:srgbClr val="DB690B"/>
            </a:solidFill>
          </a:ln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4" name="Picture 10" descr="http://egrk.ru/file/vladimir%201(1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7030" y="991754"/>
            <a:ext cx="6572526" cy="5166006"/>
          </a:xfrm>
          <a:prstGeom prst="rect">
            <a:avLst/>
          </a:prstGeom>
          <a:noFill/>
          <a:ln w="76200">
            <a:solidFill>
              <a:srgbClr val="DB690B"/>
            </a:solidFill>
          </a:ln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595692" y="5614152"/>
            <a:ext cx="786111" cy="78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85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2818" y="489276"/>
            <a:ext cx="5519011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Последствия крещения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8013888" y="2787286"/>
            <a:ext cx="1880693" cy="1979143"/>
            <a:chOff x="2677496" y="3408099"/>
            <a:chExt cx="1428750" cy="1828080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7496" y="3807429"/>
              <a:ext cx="1428750" cy="1428750"/>
            </a:xfrm>
            <a:prstGeom prst="rect">
              <a:avLst/>
            </a:prstGeom>
          </p:spPr>
        </p:pic>
        <p:pic>
          <p:nvPicPr>
            <p:cNvPr id="8" name="Picture 2" descr="http://cf.prod.hlpstr.de/attachments/articles/icons/000/170/204/large/iStock_000009815702XSmall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4382" y="3408099"/>
              <a:ext cx="749036" cy="576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Группа 16"/>
          <p:cNvGrpSpPr/>
          <p:nvPr/>
        </p:nvGrpSpPr>
        <p:grpSpPr>
          <a:xfrm>
            <a:off x="2428143" y="1141406"/>
            <a:ext cx="3410759" cy="3642654"/>
            <a:chOff x="6362765" y="2441012"/>
            <a:chExt cx="3166874" cy="3352415"/>
          </a:xfrm>
        </p:grpSpPr>
        <p:pic>
          <p:nvPicPr>
            <p:cNvPr id="18" name="Picture 2" descr="http://lvs777vlad.narod.ru/olderfiles/2/image103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66650" y="2441012"/>
              <a:ext cx="1062989" cy="13762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3" descr="C:\Documents and Settings\Учитель\Рабочий стол\Без-имени-1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362765" y="3475931"/>
              <a:ext cx="1704041" cy="2317496"/>
            </a:xfrm>
            <a:prstGeom prst="rect">
              <a:avLst/>
            </a:prstGeom>
            <a:noFill/>
          </p:spPr>
        </p:pic>
        <p:sp>
          <p:nvSpPr>
            <p:cNvPr id="20" name="Стрелка вправо 19"/>
            <p:cNvSpPr/>
            <p:nvPr/>
          </p:nvSpPr>
          <p:spPr>
            <a:xfrm rot="19441700" flipH="1">
              <a:off x="7429144" y="3416460"/>
              <a:ext cx="1062550" cy="259683"/>
            </a:xfrm>
            <a:prstGeom prst="rightArrow">
              <a:avLst/>
            </a:prstGeom>
            <a:solidFill>
              <a:schemeClr val="accent4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743107" y="3817303"/>
              <a:ext cx="63030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Бог</a:t>
              </a:r>
              <a:endParaRPr lang="ru-RU" sz="24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653620" y="5017523"/>
              <a:ext cx="94288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князь</a:t>
              </a:r>
              <a:endParaRPr lang="ru-RU" sz="2400" b="1" dirty="0"/>
            </a:p>
          </p:txBody>
        </p:sp>
      </p:grpSp>
      <p:grpSp>
        <p:nvGrpSpPr>
          <p:cNvPr id="65" name="Группа 64"/>
          <p:cNvGrpSpPr/>
          <p:nvPr/>
        </p:nvGrpSpPr>
        <p:grpSpPr>
          <a:xfrm>
            <a:off x="6250251" y="732548"/>
            <a:ext cx="5460345" cy="1971140"/>
            <a:chOff x="6250251" y="732548"/>
            <a:chExt cx="5460345" cy="1971140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6250251" y="1214652"/>
              <a:ext cx="5460345" cy="1489036"/>
              <a:chOff x="4170220" y="1750751"/>
              <a:chExt cx="4973073" cy="1241768"/>
            </a:xfrm>
          </p:grpSpPr>
          <p:cxnSp>
            <p:nvCxnSpPr>
              <p:cNvPr id="10" name="Прямая соединительная линия 9"/>
              <p:cNvCxnSpPr/>
              <p:nvPr/>
            </p:nvCxnSpPr>
            <p:spPr>
              <a:xfrm>
                <a:off x="4170220" y="2549886"/>
                <a:ext cx="1787236" cy="13203"/>
              </a:xfrm>
              <a:prstGeom prst="line">
                <a:avLst/>
              </a:prstGeom>
              <a:ln w="76200"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Прямая соединительная линия 10"/>
              <p:cNvCxnSpPr/>
              <p:nvPr/>
            </p:nvCxnSpPr>
            <p:spPr>
              <a:xfrm>
                <a:off x="5957456" y="2150318"/>
                <a:ext cx="1302326" cy="0"/>
              </a:xfrm>
              <a:prstGeom prst="line">
                <a:avLst/>
              </a:prstGeom>
              <a:ln w="76200"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Прямая соединительная линия 11"/>
              <p:cNvCxnSpPr/>
              <p:nvPr/>
            </p:nvCxnSpPr>
            <p:spPr>
              <a:xfrm>
                <a:off x="7245930" y="1784840"/>
                <a:ext cx="1731818" cy="27709"/>
              </a:xfrm>
              <a:prstGeom prst="line">
                <a:avLst/>
              </a:prstGeom>
              <a:ln w="76200"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я соединительная линия 12"/>
              <p:cNvCxnSpPr/>
              <p:nvPr/>
            </p:nvCxnSpPr>
            <p:spPr>
              <a:xfrm flipH="1">
                <a:off x="7245930" y="1750751"/>
                <a:ext cx="13852" cy="440482"/>
              </a:xfrm>
              <a:prstGeom prst="line">
                <a:avLst/>
              </a:prstGeom>
              <a:ln w="76200"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единительная линия 13"/>
              <p:cNvCxnSpPr/>
              <p:nvPr/>
            </p:nvCxnSpPr>
            <p:spPr>
              <a:xfrm flipH="1">
                <a:off x="5988799" y="2167036"/>
                <a:ext cx="13852" cy="440482"/>
              </a:xfrm>
              <a:prstGeom prst="line">
                <a:avLst/>
              </a:prstGeom>
              <a:ln w="76200"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4408851" y="2607518"/>
                <a:ext cx="1539083" cy="3850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2400" b="1" dirty="0" smtClean="0"/>
                  <a:t>варварство</a:t>
                </a:r>
                <a:endParaRPr lang="ru-RU" sz="2400" b="1" dirty="0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7350177" y="1911017"/>
                <a:ext cx="1793116" cy="3850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2400" b="1" dirty="0" smtClean="0"/>
                  <a:t>цивилизация</a:t>
                </a:r>
                <a:endParaRPr lang="ru-RU" sz="2400" b="1" dirty="0"/>
              </a:p>
            </p:txBody>
          </p:sp>
        </p:grpSp>
        <p:sp>
          <p:nvSpPr>
            <p:cNvPr id="2" name="TextBox 1"/>
            <p:cNvSpPr txBox="1"/>
            <p:nvPr/>
          </p:nvSpPr>
          <p:spPr>
            <a:xfrm>
              <a:off x="9570589" y="732548"/>
              <a:ext cx="20149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Русь = Европа</a:t>
              </a:r>
              <a:endParaRPr lang="ru-RU" sz="2400" b="1" dirty="0"/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742723" y="1255238"/>
            <a:ext cx="2258290" cy="1707495"/>
            <a:chOff x="1128460" y="1268056"/>
            <a:chExt cx="2258290" cy="1707495"/>
          </a:xfrm>
        </p:grpSpPr>
        <p:sp>
          <p:nvSpPr>
            <p:cNvPr id="24" name="Овал 23"/>
            <p:cNvSpPr/>
            <p:nvPr/>
          </p:nvSpPr>
          <p:spPr>
            <a:xfrm>
              <a:off x="1128460" y="1268056"/>
              <a:ext cx="2258290" cy="1707495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4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4">
                    <a:lumMod val="40000"/>
                    <a:lumOff val="60000"/>
                    <a:shade val="100000"/>
                    <a:satMod val="115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76200">
              <a:solidFill>
                <a:schemeClr val="accent4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6" name="Овал 25"/>
            <p:cNvSpPr/>
            <p:nvPr/>
          </p:nvSpPr>
          <p:spPr>
            <a:xfrm>
              <a:off x="1382877" y="1864333"/>
              <a:ext cx="383609" cy="3160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2048320" y="1864333"/>
              <a:ext cx="383609" cy="3160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Овал 27"/>
            <p:cNvSpPr/>
            <p:nvPr/>
          </p:nvSpPr>
          <p:spPr>
            <a:xfrm>
              <a:off x="2735346" y="1864333"/>
              <a:ext cx="383609" cy="3160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Овал 28"/>
            <p:cNvSpPr/>
            <p:nvPr/>
          </p:nvSpPr>
          <p:spPr>
            <a:xfrm>
              <a:off x="1664711" y="2249634"/>
              <a:ext cx="383609" cy="3160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2525730" y="2261912"/>
              <a:ext cx="383609" cy="3160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Овал 30"/>
            <p:cNvSpPr/>
            <p:nvPr/>
          </p:nvSpPr>
          <p:spPr>
            <a:xfrm>
              <a:off x="2426808" y="1497788"/>
              <a:ext cx="383609" cy="3160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1687029" y="1503743"/>
              <a:ext cx="383609" cy="3160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Овал 32"/>
            <p:cNvSpPr/>
            <p:nvPr/>
          </p:nvSpPr>
          <p:spPr>
            <a:xfrm>
              <a:off x="2065800" y="2486973"/>
              <a:ext cx="383609" cy="316059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5119729" y="2742610"/>
            <a:ext cx="2379175" cy="2169273"/>
            <a:chOff x="3721870" y="4393100"/>
            <a:chExt cx="1616101" cy="1384245"/>
          </a:xfrm>
        </p:grpSpPr>
        <p:pic>
          <p:nvPicPr>
            <p:cNvPr id="39" name="Рисунок 3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1870" y="4393100"/>
              <a:ext cx="1384245" cy="1384245"/>
            </a:xfrm>
            <a:prstGeom prst="rect">
              <a:avLst/>
            </a:prstGeom>
          </p:spPr>
        </p:pic>
        <p:pic>
          <p:nvPicPr>
            <p:cNvPr id="40" name="Рисунок 3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13897">
              <a:off x="4413992" y="5205710"/>
              <a:ext cx="923979" cy="571635"/>
            </a:xfrm>
            <a:prstGeom prst="rect">
              <a:avLst/>
            </a:prstGeom>
          </p:spPr>
        </p:pic>
      </p:grpSp>
      <p:grpSp>
        <p:nvGrpSpPr>
          <p:cNvPr id="42" name="Группа 41"/>
          <p:cNvGrpSpPr/>
          <p:nvPr/>
        </p:nvGrpSpPr>
        <p:grpSpPr>
          <a:xfrm>
            <a:off x="697572" y="4645600"/>
            <a:ext cx="3122971" cy="1623172"/>
            <a:chOff x="3067141" y="2299643"/>
            <a:chExt cx="4519832" cy="2430618"/>
          </a:xfrm>
        </p:grpSpPr>
        <p:pic>
          <p:nvPicPr>
            <p:cNvPr id="43" name="Picture 2" descr="http://ppt4web.ru/images/40/1541/310/img10.jpg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131" t="25550" r="7931" b="16689"/>
            <a:stretch/>
          </p:blipFill>
          <p:spPr bwMode="auto">
            <a:xfrm>
              <a:off x="3569675" y="2813538"/>
              <a:ext cx="3411415" cy="1916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" name="TextBox 43"/>
            <p:cNvSpPr txBox="1"/>
            <p:nvPr/>
          </p:nvSpPr>
          <p:spPr>
            <a:xfrm>
              <a:off x="3067141" y="2299643"/>
              <a:ext cx="4519832" cy="6913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Нравственные нормы</a:t>
              </a:r>
              <a:endParaRPr lang="ru-RU" sz="2400" b="1" dirty="0"/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3971721" y="5042572"/>
            <a:ext cx="2409092" cy="1301261"/>
            <a:chOff x="6909652" y="4580791"/>
            <a:chExt cx="2409092" cy="1301261"/>
          </a:xfrm>
        </p:grpSpPr>
        <p:grpSp>
          <p:nvGrpSpPr>
            <p:cNvPr id="46" name="Группа 45"/>
            <p:cNvGrpSpPr/>
            <p:nvPr/>
          </p:nvGrpSpPr>
          <p:grpSpPr>
            <a:xfrm>
              <a:off x="6909652" y="4580791"/>
              <a:ext cx="2409092" cy="1301261"/>
              <a:chOff x="6909652" y="3429000"/>
              <a:chExt cx="2409092" cy="1301261"/>
            </a:xfrm>
          </p:grpSpPr>
          <p:sp>
            <p:nvSpPr>
              <p:cNvPr id="48" name="Прямоугольник 47"/>
              <p:cNvSpPr/>
              <p:nvPr/>
            </p:nvSpPr>
            <p:spPr>
              <a:xfrm>
                <a:off x="6909652" y="4273060"/>
                <a:ext cx="2409092" cy="457201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lumMod val="60000"/>
                      <a:lumOff val="40000"/>
                      <a:shade val="30000"/>
                      <a:satMod val="115000"/>
                    </a:schemeClr>
                  </a:gs>
                  <a:gs pos="50000">
                    <a:schemeClr val="accent2">
                      <a:lumMod val="60000"/>
                      <a:lumOff val="40000"/>
                      <a:shade val="67500"/>
                      <a:satMod val="115000"/>
                    </a:schemeClr>
                  </a:gs>
                  <a:gs pos="100000">
                    <a:schemeClr val="accent2">
                      <a:lumMod val="60000"/>
                      <a:lumOff val="40000"/>
                      <a:shade val="100000"/>
                      <a:satMod val="11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7246509" y="3811396"/>
                <a:ext cx="1735379" cy="461665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lumMod val="60000"/>
                      <a:lumOff val="40000"/>
                      <a:shade val="30000"/>
                      <a:satMod val="115000"/>
                    </a:schemeClr>
                  </a:gs>
                  <a:gs pos="50000">
                    <a:schemeClr val="accent2">
                      <a:lumMod val="60000"/>
                      <a:lumOff val="40000"/>
                      <a:shade val="67500"/>
                      <a:satMod val="115000"/>
                    </a:schemeClr>
                  </a:gs>
                  <a:gs pos="100000">
                    <a:schemeClr val="accent2">
                      <a:lumMod val="60000"/>
                      <a:lumOff val="40000"/>
                      <a:shade val="100000"/>
                      <a:satMod val="11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0" name="Прямоугольник 49"/>
              <p:cNvSpPr/>
              <p:nvPr/>
            </p:nvSpPr>
            <p:spPr>
              <a:xfrm>
                <a:off x="7508628" y="3429000"/>
                <a:ext cx="1211139" cy="382395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lumMod val="60000"/>
                      <a:lumOff val="40000"/>
                      <a:shade val="30000"/>
                      <a:satMod val="115000"/>
                    </a:schemeClr>
                  </a:gs>
                  <a:gs pos="50000">
                    <a:schemeClr val="accent2">
                      <a:lumMod val="60000"/>
                      <a:lumOff val="40000"/>
                      <a:shade val="67500"/>
                      <a:satMod val="115000"/>
                    </a:schemeClr>
                  </a:gs>
                  <a:gs pos="100000">
                    <a:schemeClr val="accent2">
                      <a:lumMod val="60000"/>
                      <a:lumOff val="40000"/>
                      <a:shade val="100000"/>
                      <a:satMod val="11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7133433" y="5420387"/>
              <a:ext cx="18484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духовенство</a:t>
              </a:r>
              <a:endParaRPr lang="ru-RU" sz="2400" b="1" dirty="0"/>
            </a:p>
          </p:txBody>
        </p:sp>
      </p:grpSp>
      <p:grpSp>
        <p:nvGrpSpPr>
          <p:cNvPr id="55" name="Группа 54"/>
          <p:cNvGrpSpPr/>
          <p:nvPr/>
        </p:nvGrpSpPr>
        <p:grpSpPr>
          <a:xfrm>
            <a:off x="7959345" y="4786097"/>
            <a:ext cx="1611244" cy="1739406"/>
            <a:chOff x="7959345" y="4786097"/>
            <a:chExt cx="1611244" cy="1739406"/>
          </a:xfrm>
        </p:grpSpPr>
        <p:sp>
          <p:nvSpPr>
            <p:cNvPr id="52" name="Прямоугольник 51"/>
            <p:cNvSpPr/>
            <p:nvPr/>
          </p:nvSpPr>
          <p:spPr>
            <a:xfrm>
              <a:off x="7959345" y="5287799"/>
              <a:ext cx="670376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6600" b="1" dirty="0" smtClean="0">
                  <a:ln w="22225">
                    <a:solidFill>
                      <a:srgbClr val="ED7D31"/>
                    </a:solidFill>
                    <a:prstDash val="solid"/>
                  </a:ln>
                  <a:solidFill>
                    <a:srgbClr val="ED7D31">
                      <a:lumMod val="75000"/>
                    </a:srgbClr>
                  </a:solidFill>
                </a:rPr>
                <a:t>Я</a:t>
              </a:r>
              <a:endParaRPr lang="ru-RU" sz="6600" dirty="0"/>
            </a:p>
          </p:txBody>
        </p:sp>
        <p:sp>
          <p:nvSpPr>
            <p:cNvPr id="53" name="Прямоугольник 52"/>
            <p:cNvSpPr/>
            <p:nvPr/>
          </p:nvSpPr>
          <p:spPr>
            <a:xfrm>
              <a:off x="8900213" y="5262401"/>
              <a:ext cx="670376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6600" b="1" dirty="0" smtClean="0">
                  <a:ln w="22225">
                    <a:solidFill>
                      <a:srgbClr val="ED7D31"/>
                    </a:solidFill>
                    <a:prstDash val="solid"/>
                  </a:ln>
                  <a:solidFill>
                    <a:srgbClr val="ED7D31">
                      <a:lumMod val="75000"/>
                    </a:srgbClr>
                  </a:solidFill>
                </a:rPr>
                <a:t>Х</a:t>
              </a:r>
              <a:endParaRPr lang="ru-RU" sz="6600" dirty="0"/>
            </a:p>
          </p:txBody>
        </p:sp>
        <p:sp>
          <p:nvSpPr>
            <p:cNvPr id="54" name="Равно 53"/>
            <p:cNvSpPr/>
            <p:nvPr/>
          </p:nvSpPr>
          <p:spPr>
            <a:xfrm rot="5400000">
              <a:off x="7881338" y="5401654"/>
              <a:ext cx="1739406" cy="508292"/>
            </a:xfrm>
            <a:prstGeom prst="mathEqual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56" name="Группа 55"/>
          <p:cNvGrpSpPr/>
          <p:nvPr/>
        </p:nvGrpSpPr>
        <p:grpSpPr>
          <a:xfrm>
            <a:off x="471843" y="2785934"/>
            <a:ext cx="1039957" cy="1039957"/>
            <a:chOff x="297919" y="1113076"/>
            <a:chExt cx="1039957" cy="1039957"/>
          </a:xfrm>
        </p:grpSpPr>
        <p:pic>
          <p:nvPicPr>
            <p:cNvPr id="57" name="Рисунок 56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7919" y="1113076"/>
              <a:ext cx="1039957" cy="1039957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576287" y="1224004"/>
              <a:ext cx="526106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400" b="1" dirty="0" smtClean="0">
                  <a:solidFill>
                    <a:schemeClr val="accent4">
                      <a:lumMod val="50000"/>
                    </a:schemeClr>
                  </a:solidFill>
                </a:rPr>
                <a:t>А</a:t>
              </a:r>
              <a:endParaRPr lang="ru-RU" sz="44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59" name="Группа 58"/>
          <p:cNvGrpSpPr/>
          <p:nvPr/>
        </p:nvGrpSpPr>
        <p:grpSpPr>
          <a:xfrm>
            <a:off x="3452954" y="1208346"/>
            <a:ext cx="1067474" cy="1067474"/>
            <a:chOff x="3559235" y="1440389"/>
            <a:chExt cx="1067474" cy="1067474"/>
          </a:xfrm>
        </p:grpSpPr>
        <p:pic>
          <p:nvPicPr>
            <p:cNvPr id="60" name="Рисунок 59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9235" y="1440389"/>
              <a:ext cx="1067474" cy="1067474"/>
            </a:xfrm>
            <a:prstGeom prst="rect">
              <a:avLst/>
            </a:prstGeom>
          </p:spPr>
        </p:pic>
        <p:sp>
          <p:nvSpPr>
            <p:cNvPr id="61" name="TextBox 60"/>
            <p:cNvSpPr txBox="1"/>
            <p:nvPr/>
          </p:nvSpPr>
          <p:spPr>
            <a:xfrm>
              <a:off x="3836671" y="1589986"/>
              <a:ext cx="498855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400" b="1" dirty="0" smtClean="0">
                  <a:solidFill>
                    <a:schemeClr val="accent4">
                      <a:lumMod val="50000"/>
                    </a:schemeClr>
                  </a:solidFill>
                </a:rPr>
                <a:t>Б</a:t>
              </a:r>
              <a:endParaRPr lang="ru-RU" sz="44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64" name="Группа 63"/>
          <p:cNvGrpSpPr/>
          <p:nvPr/>
        </p:nvGrpSpPr>
        <p:grpSpPr>
          <a:xfrm>
            <a:off x="7996378" y="546005"/>
            <a:ext cx="1039957" cy="1039957"/>
            <a:chOff x="7996378" y="546005"/>
            <a:chExt cx="1039957" cy="1039957"/>
          </a:xfrm>
        </p:grpSpPr>
        <p:pic>
          <p:nvPicPr>
            <p:cNvPr id="62" name="Рисунок 6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6378" y="546005"/>
              <a:ext cx="1039957" cy="1039957"/>
            </a:xfrm>
            <a:prstGeom prst="rect">
              <a:avLst/>
            </a:prstGeom>
          </p:spPr>
        </p:pic>
        <p:sp>
          <p:nvSpPr>
            <p:cNvPr id="63" name="TextBox 62"/>
            <p:cNvSpPr txBox="1"/>
            <p:nvPr/>
          </p:nvSpPr>
          <p:spPr>
            <a:xfrm>
              <a:off x="8294533" y="648969"/>
              <a:ext cx="500458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400" b="1" dirty="0" smtClean="0">
                  <a:solidFill>
                    <a:schemeClr val="accent4">
                      <a:lumMod val="50000"/>
                    </a:schemeClr>
                  </a:solidFill>
                </a:rPr>
                <a:t>В</a:t>
              </a:r>
              <a:endParaRPr lang="ru-RU" sz="44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66" name="Группа 65"/>
          <p:cNvGrpSpPr/>
          <p:nvPr/>
        </p:nvGrpSpPr>
        <p:grpSpPr>
          <a:xfrm>
            <a:off x="4811239" y="2984172"/>
            <a:ext cx="1039957" cy="1039957"/>
            <a:chOff x="668679" y="3105770"/>
            <a:chExt cx="1039957" cy="1039957"/>
          </a:xfrm>
        </p:grpSpPr>
        <p:pic>
          <p:nvPicPr>
            <p:cNvPr id="67" name="Рисунок 66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679" y="3105770"/>
              <a:ext cx="1039957" cy="1039957"/>
            </a:xfrm>
            <a:prstGeom prst="rect">
              <a:avLst/>
            </a:prstGeom>
          </p:spPr>
        </p:pic>
        <p:sp>
          <p:nvSpPr>
            <p:cNvPr id="68" name="TextBox 67"/>
            <p:cNvSpPr txBox="1"/>
            <p:nvPr/>
          </p:nvSpPr>
          <p:spPr>
            <a:xfrm>
              <a:off x="991745" y="3241029"/>
              <a:ext cx="428322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400" b="1" dirty="0" smtClean="0">
                  <a:solidFill>
                    <a:schemeClr val="accent4">
                      <a:lumMod val="50000"/>
                    </a:schemeClr>
                  </a:solidFill>
                </a:rPr>
                <a:t>Г</a:t>
              </a:r>
              <a:endParaRPr lang="ru-RU" sz="44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69" name="Группа 68"/>
          <p:cNvGrpSpPr/>
          <p:nvPr/>
        </p:nvGrpSpPr>
        <p:grpSpPr>
          <a:xfrm>
            <a:off x="9308052" y="2046557"/>
            <a:ext cx="1173058" cy="1173058"/>
            <a:chOff x="4280924" y="3711360"/>
            <a:chExt cx="1173058" cy="1173058"/>
          </a:xfrm>
        </p:grpSpPr>
        <p:pic>
          <p:nvPicPr>
            <p:cNvPr id="70" name="Рисунок 69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924" y="3711360"/>
              <a:ext cx="1173058" cy="1173058"/>
            </a:xfrm>
            <a:prstGeom prst="rect">
              <a:avLst/>
            </a:prstGeom>
          </p:spPr>
        </p:pic>
        <p:sp>
          <p:nvSpPr>
            <p:cNvPr id="71" name="TextBox 70"/>
            <p:cNvSpPr txBox="1"/>
            <p:nvPr/>
          </p:nvSpPr>
          <p:spPr>
            <a:xfrm>
              <a:off x="4595813" y="3935559"/>
              <a:ext cx="52931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b="1" dirty="0" smtClean="0">
                  <a:solidFill>
                    <a:schemeClr val="accent4">
                      <a:lumMod val="50000"/>
                    </a:schemeClr>
                  </a:solidFill>
                </a:rPr>
                <a:t>Д</a:t>
              </a:r>
              <a:endParaRPr lang="ru-RU" sz="40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72" name="Группа 71"/>
          <p:cNvGrpSpPr/>
          <p:nvPr/>
        </p:nvGrpSpPr>
        <p:grpSpPr>
          <a:xfrm>
            <a:off x="6066090" y="4822145"/>
            <a:ext cx="1096823" cy="1096823"/>
            <a:chOff x="4308231" y="901736"/>
            <a:chExt cx="1096823" cy="1096823"/>
          </a:xfrm>
        </p:grpSpPr>
        <p:pic>
          <p:nvPicPr>
            <p:cNvPr id="73" name="Рисунок 7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08231" y="901736"/>
              <a:ext cx="1096823" cy="1096823"/>
            </a:xfrm>
            <a:prstGeom prst="rect">
              <a:avLst/>
            </a:prstGeom>
          </p:spPr>
        </p:pic>
        <p:sp>
          <p:nvSpPr>
            <p:cNvPr id="74" name="TextBox 73"/>
            <p:cNvSpPr txBox="1"/>
            <p:nvPr/>
          </p:nvSpPr>
          <p:spPr>
            <a:xfrm>
              <a:off x="4551109" y="1096204"/>
              <a:ext cx="61106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b="1" dirty="0" smtClean="0">
                  <a:solidFill>
                    <a:schemeClr val="accent4">
                      <a:lumMod val="50000"/>
                    </a:schemeClr>
                  </a:solidFill>
                </a:rPr>
                <a:t>Ж</a:t>
              </a:r>
              <a:endParaRPr lang="ru-RU" sz="40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77" name="Группа 76"/>
          <p:cNvGrpSpPr/>
          <p:nvPr/>
        </p:nvGrpSpPr>
        <p:grpSpPr>
          <a:xfrm>
            <a:off x="1334408" y="3906186"/>
            <a:ext cx="1039957" cy="1039957"/>
            <a:chOff x="1334408" y="3800931"/>
            <a:chExt cx="1039957" cy="1039957"/>
          </a:xfrm>
        </p:grpSpPr>
        <p:pic>
          <p:nvPicPr>
            <p:cNvPr id="75" name="Рисунок 7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4408" y="3800931"/>
              <a:ext cx="1039957" cy="1039957"/>
            </a:xfrm>
            <a:prstGeom prst="rect">
              <a:avLst/>
            </a:prstGeom>
          </p:spPr>
        </p:pic>
        <p:sp>
          <p:nvSpPr>
            <p:cNvPr id="76" name="TextBox 75"/>
            <p:cNvSpPr txBox="1"/>
            <p:nvPr/>
          </p:nvSpPr>
          <p:spPr>
            <a:xfrm>
              <a:off x="1641676" y="3888872"/>
              <a:ext cx="460382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400" b="1" dirty="0" smtClean="0">
                  <a:solidFill>
                    <a:schemeClr val="accent4">
                      <a:lumMod val="50000"/>
                    </a:schemeClr>
                  </a:solidFill>
                </a:rPr>
                <a:t>Е</a:t>
              </a:r>
              <a:endParaRPr lang="ru-RU" sz="44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78" name="Группа 77"/>
          <p:cNvGrpSpPr/>
          <p:nvPr/>
        </p:nvGrpSpPr>
        <p:grpSpPr>
          <a:xfrm>
            <a:off x="8981688" y="4522593"/>
            <a:ext cx="1039957" cy="1039957"/>
            <a:chOff x="1896671" y="797883"/>
            <a:chExt cx="1039957" cy="1039957"/>
          </a:xfrm>
        </p:grpSpPr>
        <p:pic>
          <p:nvPicPr>
            <p:cNvPr id="79" name="Рисунок 78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6671" y="797883"/>
              <a:ext cx="1039957" cy="1039957"/>
            </a:xfrm>
            <a:prstGeom prst="rect">
              <a:avLst/>
            </a:prstGeom>
          </p:spPr>
        </p:pic>
        <p:sp>
          <p:nvSpPr>
            <p:cNvPr id="80" name="TextBox 79"/>
            <p:cNvSpPr txBox="1"/>
            <p:nvPr/>
          </p:nvSpPr>
          <p:spPr>
            <a:xfrm>
              <a:off x="2184567" y="901736"/>
              <a:ext cx="460382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400" b="1" dirty="0" smtClean="0">
                  <a:solidFill>
                    <a:schemeClr val="accent4">
                      <a:lumMod val="50000"/>
                    </a:schemeClr>
                  </a:solidFill>
                </a:rPr>
                <a:t>З</a:t>
              </a:r>
              <a:endParaRPr lang="ru-RU" sz="44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628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33545584"/>
              </p:ext>
            </p:extLst>
          </p:nvPr>
        </p:nvGraphicFramePr>
        <p:xfrm>
          <a:off x="808893" y="1178169"/>
          <a:ext cx="9108830" cy="4994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395045" y="1341856"/>
            <a:ext cx="14946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0099"/>
                </a:solidFill>
              </a:rPr>
              <a:t>П</a:t>
            </a:r>
            <a:r>
              <a:rPr lang="en-US" sz="2000" b="1" dirty="0" err="1">
                <a:solidFill>
                  <a:srgbClr val="000099"/>
                </a:solidFill>
              </a:rPr>
              <a:t>олити</a:t>
            </a:r>
            <a:r>
              <a:rPr lang="en-US" sz="2000" b="1" dirty="0">
                <a:solidFill>
                  <a:srgbClr val="000099"/>
                </a:solidFill>
              </a:rPr>
              <a:t>-</a:t>
            </a:r>
          </a:p>
          <a:p>
            <a:r>
              <a:rPr lang="en-US" sz="2000" b="1" dirty="0" err="1">
                <a:solidFill>
                  <a:srgbClr val="000099"/>
                </a:solidFill>
              </a:rPr>
              <a:t>ческие</a:t>
            </a:r>
            <a:endParaRPr lang="ru-RU" sz="2000" b="1" dirty="0">
              <a:solidFill>
                <a:srgbClr val="000099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14044" y="2514572"/>
            <a:ext cx="1600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99"/>
                </a:solidFill>
              </a:rPr>
              <a:t>М</a:t>
            </a:r>
            <a:r>
              <a:rPr lang="en-US" sz="2000" b="1" dirty="0" err="1">
                <a:solidFill>
                  <a:srgbClr val="000099"/>
                </a:solidFill>
              </a:rPr>
              <a:t>ежду-народные</a:t>
            </a:r>
            <a:endParaRPr lang="ru-RU" sz="2000" b="1" dirty="0">
              <a:solidFill>
                <a:srgbClr val="000099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3336" y="3965274"/>
            <a:ext cx="12016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99"/>
                </a:solidFill>
              </a:rPr>
              <a:t>Н</a:t>
            </a:r>
            <a:r>
              <a:rPr lang="en-US" sz="2000" b="1" dirty="0" err="1">
                <a:solidFill>
                  <a:srgbClr val="000099"/>
                </a:solidFill>
              </a:rPr>
              <a:t>равст</a:t>
            </a:r>
            <a:r>
              <a:rPr lang="en-US" sz="2000" b="1" dirty="0">
                <a:solidFill>
                  <a:srgbClr val="000099"/>
                </a:solidFill>
              </a:rPr>
              <a:t>-</a:t>
            </a:r>
          </a:p>
          <a:p>
            <a:pPr algn="ctr"/>
            <a:r>
              <a:rPr lang="en-US" sz="2000" b="1" dirty="0" err="1">
                <a:solidFill>
                  <a:srgbClr val="000099"/>
                </a:solidFill>
              </a:rPr>
              <a:t>венные</a:t>
            </a:r>
            <a:endParaRPr lang="ru-RU" sz="2000" b="1" dirty="0">
              <a:solidFill>
                <a:srgbClr val="000099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13336" y="5415976"/>
            <a:ext cx="13619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000099"/>
                </a:solidFill>
              </a:rPr>
              <a:t>Д</a:t>
            </a:r>
            <a:r>
              <a:rPr lang="en-US" sz="2000" b="1" dirty="0" err="1">
                <a:solidFill>
                  <a:srgbClr val="000099"/>
                </a:solidFill>
              </a:rPr>
              <a:t>уховные</a:t>
            </a:r>
            <a:r>
              <a:rPr lang="en-US" sz="2000" b="1" dirty="0">
                <a:solidFill>
                  <a:srgbClr val="000099"/>
                </a:solidFill>
              </a:rPr>
              <a:t> </a:t>
            </a:r>
            <a:endParaRPr lang="ru-RU" sz="2000" b="1" dirty="0">
              <a:solidFill>
                <a:srgbClr val="000099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7201" y="401555"/>
            <a:ext cx="10349821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Последствия принятия христианства на Руси: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91420" y="1206019"/>
            <a:ext cx="7108720" cy="1136084"/>
          </a:xfrm>
          <a:prstGeom prst="rect">
            <a:avLst/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791420" y="2473277"/>
            <a:ext cx="7158037" cy="1146724"/>
          </a:xfrm>
          <a:prstGeom prst="rect">
            <a:avLst/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816078" y="3747376"/>
            <a:ext cx="7108719" cy="1136084"/>
          </a:xfrm>
          <a:prstGeom prst="rect">
            <a:avLst/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16077" y="5094603"/>
            <a:ext cx="7108720" cy="1042855"/>
          </a:xfrm>
          <a:prstGeom prst="rect">
            <a:avLst/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33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41421" y="400100"/>
            <a:ext cx="5695918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Церковная организация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16" name="_s3083"/>
          <p:cNvSpPr>
            <a:spLocks noChangeArrowheads="1"/>
          </p:cNvSpPr>
          <p:nvPr/>
        </p:nvSpPr>
        <p:spPr bwMode="auto">
          <a:xfrm>
            <a:off x="4295101" y="1093971"/>
            <a:ext cx="3429312" cy="808391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Византийский патриарх</a:t>
            </a:r>
          </a:p>
        </p:txBody>
      </p:sp>
      <p:sp>
        <p:nvSpPr>
          <p:cNvPr id="17" name="_s3083"/>
          <p:cNvSpPr>
            <a:spLocks noChangeArrowheads="1"/>
          </p:cNvSpPr>
          <p:nvPr/>
        </p:nvSpPr>
        <p:spPr bwMode="auto">
          <a:xfrm>
            <a:off x="4502653" y="2339255"/>
            <a:ext cx="2912627" cy="667714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Митрополит</a:t>
            </a:r>
          </a:p>
        </p:txBody>
      </p:sp>
      <p:sp>
        <p:nvSpPr>
          <p:cNvPr id="18" name="_s3083"/>
          <p:cNvSpPr>
            <a:spLocks noChangeArrowheads="1"/>
          </p:cNvSpPr>
          <p:nvPr/>
        </p:nvSpPr>
        <p:spPr bwMode="auto">
          <a:xfrm>
            <a:off x="4502653" y="3304092"/>
            <a:ext cx="2912627" cy="685298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Епископы</a:t>
            </a:r>
          </a:p>
        </p:txBody>
      </p:sp>
      <p:sp>
        <p:nvSpPr>
          <p:cNvPr id="19" name="_s3083"/>
          <p:cNvSpPr>
            <a:spLocks noChangeArrowheads="1"/>
          </p:cNvSpPr>
          <p:nvPr/>
        </p:nvSpPr>
        <p:spPr bwMode="auto">
          <a:xfrm>
            <a:off x="4295101" y="4294233"/>
            <a:ext cx="3429312" cy="717432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Священники, монахи</a:t>
            </a:r>
          </a:p>
        </p:txBody>
      </p:sp>
      <p:sp>
        <p:nvSpPr>
          <p:cNvPr id="20" name="AutoShape 10"/>
          <p:cNvSpPr>
            <a:spLocks noChangeArrowheads="1"/>
          </p:cNvSpPr>
          <p:nvPr/>
        </p:nvSpPr>
        <p:spPr bwMode="auto">
          <a:xfrm rot="10800000">
            <a:off x="2271051" y="5301068"/>
            <a:ext cx="3059113" cy="762000"/>
          </a:xfrm>
          <a:prstGeom prst="wedgeRoundRectCallout">
            <a:avLst>
              <a:gd name="adj1" fmla="val -47634"/>
              <a:gd name="adj2" fmla="val 72792"/>
              <a:gd name="adj3" fmla="val 16667"/>
            </a:avLst>
          </a:prstGeom>
          <a:noFill/>
          <a:ln w="28575">
            <a:solidFill>
              <a:srgbClr val="996600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ctr"/>
            <a:endParaRPr lang="ru-RU" sz="2000">
              <a:solidFill>
                <a:srgbClr val="C00000"/>
              </a:solidFill>
            </a:endParaRPr>
          </a:p>
        </p:txBody>
      </p:sp>
      <p:sp>
        <p:nvSpPr>
          <p:cNvPr id="21" name="AutoShape 13"/>
          <p:cNvSpPr>
            <a:spLocks noChangeArrowheads="1"/>
          </p:cNvSpPr>
          <p:nvPr/>
        </p:nvSpPr>
        <p:spPr bwMode="auto">
          <a:xfrm rot="10800000">
            <a:off x="6524015" y="5212557"/>
            <a:ext cx="3065462" cy="762000"/>
          </a:xfrm>
          <a:prstGeom prst="wedgeRoundRectCallout">
            <a:avLst>
              <a:gd name="adj1" fmla="val 49394"/>
              <a:gd name="adj2" fmla="val 66870"/>
              <a:gd name="adj3" fmla="val 16667"/>
            </a:avLst>
          </a:prstGeom>
          <a:noFill/>
          <a:ln w="28575">
            <a:solidFill>
              <a:srgbClr val="996600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ctr"/>
            <a:endParaRPr lang="ru-RU" sz="2000">
              <a:solidFill>
                <a:srgbClr val="C00000"/>
              </a:solidFill>
            </a:endParaRPr>
          </a:p>
        </p:txBody>
      </p:sp>
      <p:sp>
        <p:nvSpPr>
          <p:cNvPr id="22" name="Rectangle 11"/>
          <p:cNvSpPr>
            <a:spLocks noChangeArrowheads="1"/>
          </p:cNvSpPr>
          <p:nvPr/>
        </p:nvSpPr>
        <p:spPr bwMode="auto">
          <a:xfrm>
            <a:off x="2650805" y="5251350"/>
            <a:ext cx="244766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000" b="1" dirty="0"/>
              <a:t>Белое духовенство</a:t>
            </a:r>
            <a:endParaRPr lang="en-US" sz="2000" b="1" dirty="0"/>
          </a:p>
          <a:p>
            <a:r>
              <a:rPr lang="en-US" sz="2000" b="1" dirty="0"/>
              <a:t>(</a:t>
            </a:r>
            <a:r>
              <a:rPr lang="en-US" sz="2000" b="1" dirty="0" smtClean="0"/>
              <a:t>в</a:t>
            </a:r>
            <a:r>
              <a:rPr lang="ru-RU" sz="2000" b="1" dirty="0" smtClean="0"/>
              <a:t> </a:t>
            </a:r>
            <a:r>
              <a:rPr lang="en-US" sz="2000" b="1" dirty="0" err="1" smtClean="0"/>
              <a:t>городах</a:t>
            </a:r>
            <a:r>
              <a:rPr lang="en-US" sz="2000" b="1" dirty="0" smtClean="0"/>
              <a:t> </a:t>
            </a:r>
            <a:r>
              <a:rPr lang="en-US" sz="2000" b="1" dirty="0"/>
              <a:t>и </a:t>
            </a:r>
            <a:r>
              <a:rPr lang="en-US" sz="2000" b="1" dirty="0" err="1"/>
              <a:t>селах</a:t>
            </a:r>
            <a:r>
              <a:rPr lang="en-US" sz="2000" b="1" dirty="0"/>
              <a:t>)</a:t>
            </a:r>
            <a:endParaRPr lang="ru-RU" sz="2000" b="1" dirty="0"/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6831955" y="5239614"/>
            <a:ext cx="244958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2000" b="1" dirty="0"/>
              <a:t>Черное духовенство</a:t>
            </a:r>
            <a:endParaRPr lang="en-US" sz="2000" b="1" dirty="0"/>
          </a:p>
          <a:p>
            <a:pPr algn="ctr"/>
            <a:r>
              <a:rPr lang="en-US" sz="2000" b="1" dirty="0"/>
              <a:t>(в </a:t>
            </a:r>
            <a:r>
              <a:rPr lang="en-US" sz="2000" b="1" dirty="0" err="1"/>
              <a:t>монастырях</a:t>
            </a:r>
            <a:r>
              <a:rPr lang="en-US" sz="2000" b="1" dirty="0"/>
              <a:t>)</a:t>
            </a:r>
            <a:endParaRPr lang="ru-RU" sz="2000" b="1" dirty="0"/>
          </a:p>
        </p:txBody>
      </p:sp>
      <p:sp>
        <p:nvSpPr>
          <p:cNvPr id="2" name="Стрелка вниз 1"/>
          <p:cNvSpPr/>
          <p:nvPr/>
        </p:nvSpPr>
        <p:spPr>
          <a:xfrm>
            <a:off x="5818289" y="1940670"/>
            <a:ext cx="240323" cy="398585"/>
          </a:xfrm>
          <a:prstGeom prst="downArrow">
            <a:avLst/>
          </a:prstGeom>
          <a:solidFill>
            <a:srgbClr val="CC99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>
            <a:off x="5792624" y="3024553"/>
            <a:ext cx="265988" cy="297123"/>
          </a:xfrm>
          <a:prstGeom prst="downArrow">
            <a:avLst/>
          </a:prstGeom>
          <a:solidFill>
            <a:srgbClr val="CC99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>
            <a:off x="5825972" y="4027698"/>
            <a:ext cx="265988" cy="297123"/>
          </a:xfrm>
          <a:prstGeom prst="downArrow">
            <a:avLst/>
          </a:prstGeom>
          <a:solidFill>
            <a:srgbClr val="CC99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22" name="Picture 6" descr="http://www.kazanskoe-nikolay.ru/imgstat/2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679"/>
          <a:stretch/>
        </p:blipFill>
        <p:spPr bwMode="auto">
          <a:xfrm>
            <a:off x="1093454" y="1726452"/>
            <a:ext cx="3114702" cy="319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www.kazanskoe-nikolay.ru/imgstat/2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90"/>
          <a:stretch/>
        </p:blipFill>
        <p:spPr bwMode="auto">
          <a:xfrm>
            <a:off x="7827687" y="1847058"/>
            <a:ext cx="2893467" cy="306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947" y="282738"/>
            <a:ext cx="1726038" cy="182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24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48" y="707989"/>
            <a:ext cx="9953437" cy="56734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824" y="2776427"/>
            <a:ext cx="3819191" cy="381919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376333" y="466970"/>
            <a:ext cx="4918334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Феномен двоеверия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101063" y="2248962"/>
            <a:ext cx="1885283" cy="2358999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Овал 13"/>
          <p:cNvSpPr/>
          <p:nvPr/>
        </p:nvSpPr>
        <p:spPr>
          <a:xfrm>
            <a:off x="6667577" y="1674159"/>
            <a:ext cx="2443308" cy="2528895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Овал 17"/>
          <p:cNvSpPr/>
          <p:nvPr/>
        </p:nvSpPr>
        <p:spPr>
          <a:xfrm>
            <a:off x="1758186" y="1122434"/>
            <a:ext cx="1980347" cy="2240923"/>
          </a:xfrm>
          <a:prstGeom prst="ellipse">
            <a:avLst/>
          </a:prstGeom>
          <a:blipFill rotWithShape="1">
            <a:blip r:embed="rId7"/>
            <a:stretch>
              <a:fillRect/>
            </a:stretch>
          </a:blipFill>
          <a:effectLst>
            <a:softEdge rad="63500"/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24" y="3982422"/>
            <a:ext cx="2635833" cy="263583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519" y="3453560"/>
            <a:ext cx="2934379" cy="293437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333" y="3690228"/>
            <a:ext cx="952500" cy="1143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66848" y="513824"/>
            <a:ext cx="1938696" cy="204843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320556" y="1073063"/>
            <a:ext cx="58080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«Двоеверие = язычество + христианство» </a:t>
            </a:r>
          </a:p>
        </p:txBody>
      </p:sp>
      <p:sp>
        <p:nvSpPr>
          <p:cNvPr id="19" name="Прямоугольник 18"/>
          <p:cNvSpPr/>
          <p:nvPr/>
        </p:nvSpPr>
        <p:spPr>
          <a:xfrm rot="1151824">
            <a:off x="1848494" y="3032897"/>
            <a:ext cx="1784463" cy="1077218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праздник </a:t>
            </a:r>
          </a:p>
          <a:p>
            <a:pPr algn="ctr"/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Масленицы</a:t>
            </a:r>
            <a:endParaRPr lang="ru-RU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834853" y="4310371"/>
            <a:ext cx="2094741" cy="1077218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почитание  </a:t>
            </a:r>
          </a:p>
          <a:p>
            <a:pPr algn="ctr"/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Ильи Пророка</a:t>
            </a:r>
            <a:endParaRPr lang="ru-RU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24" name="Прямоугольник 23"/>
          <p:cNvSpPr/>
          <p:nvPr/>
        </p:nvSpPr>
        <p:spPr>
          <a:xfrm rot="1343687">
            <a:off x="6293145" y="3763933"/>
            <a:ext cx="2088905" cy="1077218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праздник   </a:t>
            </a:r>
          </a:p>
          <a:p>
            <a:pPr algn="ctr"/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Ивана Купалы</a:t>
            </a:r>
            <a:endParaRPr lang="ru-RU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4047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/>
          </p:cNvSpPr>
          <p:nvPr/>
        </p:nvSpPr>
        <p:spPr>
          <a:xfrm>
            <a:off x="1851513" y="1242092"/>
            <a:ext cx="9488383" cy="48776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300" b="1" dirty="0" smtClean="0"/>
              <a:t>Взаимоотношения Древней Руси с Византией в течение двух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sz="2300" b="1" dirty="0" smtClean="0"/>
              <a:t>столетий – </a:t>
            </a:r>
            <a:r>
              <a:rPr lang="en-US" sz="2300" b="1" dirty="0" smtClean="0"/>
              <a:t>IX </a:t>
            </a:r>
            <a:r>
              <a:rPr lang="ru-RU" sz="2300" b="1" dirty="0" smtClean="0"/>
              <a:t>и </a:t>
            </a:r>
            <a:r>
              <a:rPr lang="en-US" sz="2300" b="1" dirty="0" smtClean="0"/>
              <a:t>X</a:t>
            </a:r>
            <a:r>
              <a:rPr lang="ru-RU" sz="2300" b="1" dirty="0" smtClean="0"/>
              <a:t> веков, способствовали проникновению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sz="2300" b="1" dirty="0" smtClean="0"/>
              <a:t>христианства на Русь</a:t>
            </a:r>
            <a:r>
              <a:rPr lang="en-US" sz="2300" b="1" dirty="0" smtClean="0"/>
              <a:t>;</a:t>
            </a:r>
            <a:endParaRPr lang="ru-RU" sz="2300" b="1" dirty="0" smtClean="0"/>
          </a:p>
          <a:p>
            <a:r>
              <a:rPr lang="ru-RU" sz="2300" b="1" dirty="0" smtClean="0"/>
              <a:t>Крещение Руси содействовало развитию ее экономики, права,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sz="2300" b="1" dirty="0" smtClean="0"/>
              <a:t>просвещения и культуры</a:t>
            </a:r>
            <a:r>
              <a:rPr lang="en-US" sz="2300" b="1" dirty="0" smtClean="0"/>
              <a:t>;</a:t>
            </a:r>
            <a:endParaRPr lang="ru-RU" sz="2300" b="1" dirty="0" smtClean="0"/>
          </a:p>
          <a:p>
            <a:r>
              <a:rPr lang="ru-RU" sz="2300" b="1" dirty="0" smtClean="0"/>
              <a:t>Образование Древнерусского государства явилось итогом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sz="2300" b="1" dirty="0" smtClean="0"/>
              <a:t>длительного процесса социально-политической и </a:t>
            </a:r>
            <a:r>
              <a:rPr lang="ru-RU" sz="2300" b="1" dirty="0" err="1" smtClean="0"/>
              <a:t>территори</a:t>
            </a:r>
            <a:r>
              <a:rPr lang="ru-RU" sz="2300" b="1" dirty="0" smtClean="0"/>
              <a:t>-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sz="2300" b="1" dirty="0" err="1" smtClean="0"/>
              <a:t>альной</a:t>
            </a:r>
            <a:r>
              <a:rPr lang="ru-RU" sz="2300" b="1" dirty="0" smtClean="0"/>
              <a:t> консолидации восточнославянских племен</a:t>
            </a:r>
            <a:r>
              <a:rPr lang="en-US" sz="2300" b="1" dirty="0" smtClean="0"/>
              <a:t>;</a:t>
            </a:r>
            <a:endParaRPr lang="ru-RU" sz="2300" b="1" dirty="0" smtClean="0"/>
          </a:p>
          <a:p>
            <a:r>
              <a:rPr lang="ru-RU" sz="2300" b="1" dirty="0"/>
              <a:t>В конце </a:t>
            </a:r>
            <a:r>
              <a:rPr lang="en-US" sz="2300" b="1" dirty="0"/>
              <a:t>X</a:t>
            </a:r>
            <a:r>
              <a:rPr lang="ru-RU" sz="2300" b="1" dirty="0"/>
              <a:t> века Древнерусское государство превратилось</a:t>
            </a:r>
          </a:p>
          <a:p>
            <a:pPr>
              <a:buNone/>
            </a:pPr>
            <a:r>
              <a:rPr lang="ru-RU" sz="2300" b="1" dirty="0"/>
              <a:t>в крупнейшую державу Европы</a:t>
            </a:r>
            <a:r>
              <a:rPr lang="en-US" sz="2300" b="1" dirty="0" smtClean="0"/>
              <a:t>;</a:t>
            </a:r>
            <a:endParaRPr lang="ru-RU" sz="2300" b="1" dirty="0" smtClean="0"/>
          </a:p>
          <a:p>
            <a:r>
              <a:rPr lang="ru-RU" sz="2300" b="1" dirty="0" smtClean="0"/>
              <a:t>Принятие восточного варианта христианства сделало Русь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sz="2300" b="1" dirty="0" smtClean="0"/>
              <a:t>частью православного мира.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322262" y="534206"/>
            <a:ext cx="2273443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Выводы: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947" y="282738"/>
            <a:ext cx="1726038" cy="182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42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rganization Chart 8"/>
          <p:cNvGrpSpPr>
            <a:grpSpLocks noChangeAspect="1"/>
          </p:cNvGrpSpPr>
          <p:nvPr/>
        </p:nvGrpSpPr>
        <p:grpSpPr bwMode="auto">
          <a:xfrm>
            <a:off x="1694586" y="1143001"/>
            <a:ext cx="8356194" cy="4924539"/>
            <a:chOff x="1236" y="1299"/>
            <a:chExt cx="1328" cy="2016"/>
          </a:xfr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cxnSp>
          <p:nvCxnSpPr>
            <p:cNvPr id="3076" name="_s3076"/>
            <p:cNvCxnSpPr>
              <a:cxnSpLocks noChangeShapeType="1"/>
              <a:endCxn id="3" idx="2"/>
            </p:cNvCxnSpPr>
            <p:nvPr/>
          </p:nvCxnSpPr>
          <p:spPr bwMode="auto">
            <a:xfrm rot="10800000">
              <a:off x="1713" y="1737"/>
              <a:ext cx="592" cy="1459"/>
            </a:xfrm>
            <a:prstGeom prst="bentConnector2">
              <a:avLst/>
            </a:prstGeom>
            <a:grpFill/>
            <a:ln w="28575">
              <a:solidFill>
                <a:schemeClr val="accent4">
                  <a:lumMod val="10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3077" name="_s3077"/>
            <p:cNvCxnSpPr>
              <a:cxnSpLocks noChangeShapeType="1"/>
              <a:stCxn id="9" idx="0"/>
              <a:endCxn id="8" idx="2"/>
            </p:cNvCxnSpPr>
            <p:nvPr/>
          </p:nvCxnSpPr>
          <p:spPr bwMode="auto">
            <a:xfrm rot="16200000">
              <a:off x="2179" y="1559"/>
              <a:ext cx="60" cy="353"/>
            </a:xfrm>
            <a:prstGeom prst="bentConnector3">
              <a:avLst>
                <a:gd name="adj1" fmla="val 50505"/>
              </a:avLst>
            </a:prstGeom>
            <a:grpFill/>
            <a:ln w="28575">
              <a:solidFill>
                <a:schemeClr val="accent4">
                  <a:lumMod val="10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3078" name="_s3078"/>
            <p:cNvCxnSpPr>
              <a:cxnSpLocks noChangeShapeType="1"/>
            </p:cNvCxnSpPr>
            <p:nvPr/>
          </p:nvCxnSpPr>
          <p:spPr bwMode="auto">
            <a:xfrm flipH="1">
              <a:off x="1712" y="1540"/>
              <a:ext cx="851" cy="234"/>
            </a:xfrm>
            <a:prstGeom prst="bentConnector4">
              <a:avLst>
                <a:gd name="adj1" fmla="val -2116"/>
                <a:gd name="adj2" fmla="val 137403"/>
              </a:avLst>
            </a:prstGeom>
            <a:grpFill/>
            <a:ln w="28575">
              <a:solidFill>
                <a:schemeClr val="accent4">
                  <a:lumMod val="10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3079" name="_s3079"/>
            <p:cNvCxnSpPr>
              <a:cxnSpLocks noChangeShapeType="1"/>
              <a:stCxn id="7" idx="3"/>
              <a:endCxn id="3" idx="2"/>
            </p:cNvCxnSpPr>
            <p:nvPr/>
          </p:nvCxnSpPr>
          <p:spPr bwMode="auto">
            <a:xfrm flipV="1">
              <a:off x="1668" y="1737"/>
              <a:ext cx="45" cy="1373"/>
            </a:xfrm>
            <a:prstGeom prst="bentConnector2">
              <a:avLst/>
            </a:prstGeom>
            <a:grpFill/>
            <a:ln w="28575">
              <a:solidFill>
                <a:schemeClr val="accent4">
                  <a:lumMod val="10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3080" name="_s3080"/>
            <p:cNvCxnSpPr>
              <a:cxnSpLocks noChangeShapeType="1"/>
              <a:stCxn id="6" idx="3"/>
              <a:endCxn id="3" idx="2"/>
            </p:cNvCxnSpPr>
            <p:nvPr/>
          </p:nvCxnSpPr>
          <p:spPr bwMode="auto">
            <a:xfrm flipV="1">
              <a:off x="1656" y="1737"/>
              <a:ext cx="57" cy="907"/>
            </a:xfrm>
            <a:prstGeom prst="bentConnector2">
              <a:avLst/>
            </a:prstGeom>
            <a:grpFill/>
            <a:ln w="28575">
              <a:solidFill>
                <a:schemeClr val="accent4">
                  <a:lumMod val="10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3081" name="_s3081"/>
            <p:cNvCxnSpPr>
              <a:cxnSpLocks noChangeShapeType="1"/>
            </p:cNvCxnSpPr>
            <p:nvPr/>
          </p:nvCxnSpPr>
          <p:spPr bwMode="auto">
            <a:xfrm>
              <a:off x="1619" y="2258"/>
              <a:ext cx="94" cy="5"/>
            </a:xfrm>
            <a:prstGeom prst="bentConnector3">
              <a:avLst>
                <a:gd name="adj1" fmla="val 50000"/>
              </a:avLst>
            </a:prstGeom>
            <a:grpFill/>
            <a:ln w="28575">
              <a:solidFill>
                <a:schemeClr val="accent4">
                  <a:lumMod val="10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3082" name="_s3082"/>
            <p:cNvCxnSpPr>
              <a:cxnSpLocks noChangeShapeType="1"/>
              <a:stCxn id="4" idx="3"/>
              <a:endCxn id="3" idx="2"/>
            </p:cNvCxnSpPr>
            <p:nvPr/>
          </p:nvCxnSpPr>
          <p:spPr bwMode="auto">
            <a:xfrm flipV="1">
              <a:off x="1656" y="1737"/>
              <a:ext cx="57" cy="205"/>
            </a:xfrm>
            <a:prstGeom prst="bentConnector2">
              <a:avLst/>
            </a:prstGeom>
            <a:grpFill/>
            <a:ln w="28575">
              <a:solidFill>
                <a:schemeClr val="accent4">
                  <a:lumMod val="10000"/>
                </a:schemeClr>
              </a:solidFill>
              <a:miter lim="800000"/>
              <a:headEnd/>
              <a:tailEnd/>
            </a:ln>
            <a:extLst/>
          </p:spPr>
        </p:cxnSp>
        <p:sp>
          <p:nvSpPr>
            <p:cNvPr id="3" name="_s3083"/>
            <p:cNvSpPr>
              <a:spLocks noChangeArrowheads="1"/>
            </p:cNvSpPr>
            <p:nvPr/>
          </p:nvSpPr>
          <p:spPr bwMode="auto">
            <a:xfrm>
              <a:off x="1440" y="1328"/>
              <a:ext cx="545" cy="409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Владимир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(Великий князь Руси)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980-1015</a:t>
              </a:r>
            </a:p>
          </p:txBody>
        </p:sp>
        <p:sp>
          <p:nvSpPr>
            <p:cNvPr id="4" name="_s3084"/>
            <p:cNvSpPr>
              <a:spLocks noChangeArrowheads="1"/>
            </p:cNvSpPr>
            <p:nvPr/>
          </p:nvSpPr>
          <p:spPr bwMode="auto">
            <a:xfrm>
              <a:off x="1248" y="1796"/>
              <a:ext cx="408" cy="292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7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985 год Болгария.</a:t>
              </a:r>
            </a:p>
          </p:txBody>
        </p:sp>
        <p:sp>
          <p:nvSpPr>
            <p:cNvPr id="5" name="_s3085"/>
            <p:cNvSpPr>
              <a:spLocks noChangeArrowheads="1"/>
            </p:cNvSpPr>
            <p:nvPr/>
          </p:nvSpPr>
          <p:spPr bwMode="auto">
            <a:xfrm>
              <a:off x="1248" y="2117"/>
              <a:ext cx="408" cy="288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988 год </a:t>
              </a:r>
              <a:r>
                <a:rPr kumimoji="0" lang="ru-RU" sz="1600" b="1" i="0" u="none" strike="noStrike" cap="none" normalizeH="0" baseline="0" dirty="0" err="1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Корсунь</a:t>
              </a:r>
              <a:endPara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ahoma" panose="020B0604030504040204" pitchFamily="34" charset="0"/>
              </a:endParaRPr>
            </a:p>
          </p:txBody>
        </p:sp>
        <p:sp>
          <p:nvSpPr>
            <p:cNvPr id="6" name="_s3086"/>
            <p:cNvSpPr>
              <a:spLocks noChangeArrowheads="1"/>
            </p:cNvSpPr>
            <p:nvPr/>
          </p:nvSpPr>
          <p:spPr bwMode="auto">
            <a:xfrm>
              <a:off x="1248" y="2468"/>
              <a:ext cx="408" cy="350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Пять жен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800 наложниц</a:t>
              </a:r>
            </a:p>
          </p:txBody>
        </p:sp>
        <p:sp>
          <p:nvSpPr>
            <p:cNvPr id="7" name="_s3087"/>
            <p:cNvSpPr>
              <a:spLocks noChangeArrowheads="1"/>
            </p:cNvSpPr>
            <p:nvPr/>
          </p:nvSpPr>
          <p:spPr bwMode="auto">
            <a:xfrm>
              <a:off x="1236" y="2906"/>
              <a:ext cx="432" cy="409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980 год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 Языческая реформа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Перун и др.</a:t>
              </a:r>
            </a:p>
          </p:txBody>
        </p:sp>
        <p:sp>
          <p:nvSpPr>
            <p:cNvPr id="8" name="_s3088"/>
            <p:cNvSpPr>
              <a:spLocks noChangeArrowheads="1"/>
            </p:cNvSpPr>
            <p:nvPr/>
          </p:nvSpPr>
          <p:spPr bwMode="auto">
            <a:xfrm>
              <a:off x="2205" y="1299"/>
              <a:ext cx="359" cy="407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Ярополк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(Великий князь)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972-980</a:t>
              </a:r>
            </a:p>
          </p:txBody>
        </p:sp>
        <p:sp>
          <p:nvSpPr>
            <p:cNvPr id="9" name="_s3089"/>
            <p:cNvSpPr>
              <a:spLocks noChangeArrowheads="1"/>
            </p:cNvSpPr>
            <p:nvPr/>
          </p:nvSpPr>
          <p:spPr bwMode="auto">
            <a:xfrm>
              <a:off x="1872" y="1766"/>
              <a:ext cx="319" cy="287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Убийство брата</a:t>
              </a:r>
            </a:p>
          </p:txBody>
        </p:sp>
        <p:sp>
          <p:nvSpPr>
            <p:cNvPr id="10" name="_s3090"/>
            <p:cNvSpPr>
              <a:spLocks noChangeArrowheads="1"/>
            </p:cNvSpPr>
            <p:nvPr/>
          </p:nvSpPr>
          <p:spPr bwMode="auto">
            <a:xfrm>
              <a:off x="1845" y="2282"/>
              <a:ext cx="545" cy="1016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988 год. Мир с Польшей.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988 год. Женитьба на Анне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ahoma" panose="020B0604030504040204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988 год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Крещение Руси.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ahoma" panose="020B0604030504040204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1" u="none" strike="noStrike" cap="none" normalizeH="0" baseline="0" dirty="0" smtClean="0">
                  <a:ln>
                    <a:noFill/>
                  </a:ln>
                  <a:effectLst/>
                  <a:latin typeface="Tahoma" panose="020B0604030504040204" pitchFamily="34" charset="0"/>
                </a:rPr>
                <a:t>Новгород огнем и мечем </a:t>
              </a:r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2506716" y="371099"/>
            <a:ext cx="6449202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latin typeface="Calibri" panose="020F0502020204030204"/>
              </a:rPr>
              <a:t> Личность князя Владимира</a:t>
            </a:r>
            <a:endParaRPr lang="ru-RU" sz="4000" b="1" dirty="0">
              <a:ln w="22225">
                <a:solidFill>
                  <a:srgbClr val="ED7D31"/>
                </a:solidFill>
                <a:prstDash val="solid"/>
              </a:ln>
              <a:solidFill>
                <a:srgbClr val="ED7D31">
                  <a:lumMod val="75000"/>
                </a:srgbClr>
              </a:solidFill>
              <a:latin typeface="Calibri" panose="020F0502020204030204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360" y="221646"/>
            <a:ext cx="1938696" cy="204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55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8" name="Picture 6"/>
          <p:cNvPicPr>
            <a:picLocks noChangeAspect="1" noChangeArrowheads="1"/>
          </p:cNvPicPr>
          <p:nvPr/>
        </p:nvPicPr>
        <p:blipFill rotWithShape="1">
          <a:blip r:embed="rId3" cstate="email"/>
          <a:srcRect t="3284" b="16698"/>
          <a:stretch/>
        </p:blipFill>
        <p:spPr bwMode="auto">
          <a:xfrm>
            <a:off x="6255052" y="425452"/>
            <a:ext cx="5609304" cy="6048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4" name="Прямая со стрелкой 13"/>
          <p:cNvCxnSpPr/>
          <p:nvPr/>
        </p:nvCxnSpPr>
        <p:spPr>
          <a:xfrm flipH="1" flipV="1">
            <a:off x="7729390" y="2604424"/>
            <a:ext cx="165893" cy="1091045"/>
          </a:xfrm>
          <a:prstGeom prst="straightConnector1">
            <a:avLst/>
          </a:prstGeom>
          <a:ln w="76200">
            <a:solidFill>
              <a:srgbClr val="DB690B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7909977" y="3042087"/>
            <a:ext cx="301624" cy="716668"/>
          </a:xfrm>
          <a:prstGeom prst="straightConnector1">
            <a:avLst/>
          </a:prstGeom>
          <a:ln w="76200">
            <a:solidFill>
              <a:srgbClr val="DB690B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7826935" y="3496254"/>
            <a:ext cx="742950" cy="371475"/>
          </a:xfrm>
          <a:prstGeom prst="straightConnector1">
            <a:avLst/>
          </a:prstGeom>
          <a:ln w="76200">
            <a:solidFill>
              <a:srgbClr val="DB690B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7300411" y="3856750"/>
            <a:ext cx="784225" cy="296862"/>
          </a:xfrm>
          <a:prstGeom prst="rect">
            <a:avLst/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 err="1"/>
              <a:t>Киев</a:t>
            </a:r>
            <a:endParaRPr lang="ru-RU" b="1" dirty="0"/>
          </a:p>
        </p:txBody>
      </p:sp>
      <p:sp>
        <p:nvSpPr>
          <p:cNvPr id="20" name="16-конечная звезда 19"/>
          <p:cNvSpPr/>
          <p:nvPr/>
        </p:nvSpPr>
        <p:spPr>
          <a:xfrm>
            <a:off x="7758859" y="3631191"/>
            <a:ext cx="331787" cy="347663"/>
          </a:xfrm>
          <a:prstGeom prst="star16">
            <a:avLst/>
          </a:prstGeom>
          <a:solidFill>
            <a:srgbClr val="DB690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458139" y="203394"/>
            <a:ext cx="5148338" cy="144655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ВЕЛИКИЙ КНЯЗЬ   </a:t>
            </a:r>
            <a:endParaRPr lang="ru-RU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ВЛАДИМИР </a:t>
            </a:r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СВЯТОСЛАВИЧ</a:t>
            </a:r>
          </a:p>
          <a:p>
            <a:pPr algn="ctr"/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«КРАСНОЕ СОЛНЫШКО</a:t>
            </a:r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»</a:t>
            </a:r>
            <a:endParaRPr lang="ru-RU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490379" y="335362"/>
            <a:ext cx="5138651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/>
              </a:rPr>
              <a:t>Внутренняя политика: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33108" y="1678276"/>
            <a:ext cx="390509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b="1" dirty="0" smtClean="0">
                <a:solidFill>
                  <a:srgbClr val="C00000"/>
                </a:solidFill>
              </a:rPr>
              <a:t>1. </a:t>
            </a:r>
            <a:r>
              <a:rPr lang="ru-RU" sz="2300" b="1" dirty="0" smtClean="0"/>
              <a:t>П</a:t>
            </a:r>
            <a:r>
              <a:rPr lang="en-US" sz="2300" b="1" dirty="0" err="1"/>
              <a:t>одчинил</a:t>
            </a:r>
            <a:r>
              <a:rPr lang="en-US" sz="2300" b="1" dirty="0"/>
              <a:t> </a:t>
            </a:r>
            <a:r>
              <a:rPr lang="en-US" sz="2300" b="1" dirty="0" err="1"/>
              <a:t>своей</a:t>
            </a:r>
            <a:r>
              <a:rPr lang="en-US" sz="2300" b="1" dirty="0"/>
              <a:t> </a:t>
            </a:r>
            <a:r>
              <a:rPr lang="en-US" sz="2300" b="1" dirty="0" err="1"/>
              <a:t>власти</a:t>
            </a:r>
            <a:r>
              <a:rPr lang="en-US" sz="2300" b="1" dirty="0"/>
              <a:t> </a:t>
            </a:r>
            <a:r>
              <a:rPr lang="en-US" sz="2300" b="1" dirty="0" err="1"/>
              <a:t>полочан</a:t>
            </a:r>
            <a:r>
              <a:rPr lang="en-US" sz="2300" b="1" dirty="0"/>
              <a:t>, </a:t>
            </a:r>
            <a:r>
              <a:rPr lang="en-US" sz="2300" b="1" dirty="0" err="1"/>
              <a:t>радимичей</a:t>
            </a:r>
            <a:r>
              <a:rPr lang="en-US" sz="2300" b="1" dirty="0"/>
              <a:t> и </a:t>
            </a:r>
            <a:r>
              <a:rPr lang="en-US" sz="2300" b="1" dirty="0" err="1"/>
              <a:t>вятичей</a:t>
            </a:r>
            <a:endParaRPr lang="ru-RU" sz="2300" b="1" dirty="0"/>
          </a:p>
          <a:p>
            <a:r>
              <a:rPr lang="ru-RU" sz="2300" b="1" dirty="0" smtClean="0">
                <a:solidFill>
                  <a:srgbClr val="C00000"/>
                </a:solidFill>
              </a:rPr>
              <a:t>2. </a:t>
            </a:r>
            <a:r>
              <a:rPr lang="en-US" sz="2300" b="1" dirty="0" smtClean="0"/>
              <a:t>П</a:t>
            </a:r>
            <a:r>
              <a:rPr lang="ru-RU" sz="2300" b="1" dirty="0" err="1"/>
              <a:t>ослал</a:t>
            </a:r>
            <a:r>
              <a:rPr lang="ru-RU" sz="2300" b="1" dirty="0"/>
              <a:t> в важные русские земли в качестве наместников своих </a:t>
            </a:r>
            <a:r>
              <a:rPr lang="ru-RU" sz="2300" b="1" dirty="0" smtClean="0"/>
              <a:t>сыновей</a:t>
            </a:r>
            <a:r>
              <a:rPr lang="ru-RU" sz="2300" b="1" dirty="0" smtClean="0">
                <a:solidFill>
                  <a:srgbClr val="000099"/>
                </a:solidFill>
              </a:rPr>
              <a:t> </a:t>
            </a:r>
            <a:endParaRPr lang="en-US" sz="2300" b="1" dirty="0">
              <a:solidFill>
                <a:srgbClr val="000099"/>
              </a:solidFill>
            </a:endParaRPr>
          </a:p>
          <a:p>
            <a:r>
              <a:rPr lang="ru-RU" sz="2300" b="1" dirty="0" smtClean="0">
                <a:solidFill>
                  <a:srgbClr val="CC0000"/>
                </a:solidFill>
              </a:rPr>
              <a:t>3. </a:t>
            </a:r>
            <a:r>
              <a:rPr lang="ru-RU" sz="2300" b="1" dirty="0" smtClean="0"/>
              <a:t>Строительство </a:t>
            </a:r>
            <a:r>
              <a:rPr lang="ru-RU" sz="2300" b="1" dirty="0"/>
              <a:t>оборонительной системы </a:t>
            </a:r>
            <a:r>
              <a:rPr lang="ru-RU" sz="2300" b="1" dirty="0" err="1"/>
              <a:t>крепосте</a:t>
            </a:r>
            <a:r>
              <a:rPr lang="en-US" sz="2300" b="1" dirty="0" smtClean="0"/>
              <a:t>й</a:t>
            </a:r>
            <a:r>
              <a:rPr lang="ru-RU" sz="2300" b="1" dirty="0" smtClean="0">
                <a:solidFill>
                  <a:srgbClr val="000099"/>
                </a:solidFill>
              </a:rPr>
              <a:t> </a:t>
            </a:r>
            <a:endParaRPr lang="en-US" sz="2300" b="1" dirty="0">
              <a:solidFill>
                <a:srgbClr val="000099"/>
              </a:solidFill>
            </a:endParaRPr>
          </a:p>
          <a:p>
            <a:r>
              <a:rPr lang="ru-RU" sz="2300" b="1" dirty="0" smtClean="0">
                <a:solidFill>
                  <a:srgbClr val="C00000"/>
                </a:solidFill>
              </a:rPr>
              <a:t>4. </a:t>
            </a:r>
            <a:r>
              <a:rPr lang="en-US" sz="2300" b="1" dirty="0" smtClean="0">
                <a:solidFill>
                  <a:srgbClr val="C00000"/>
                </a:solidFill>
              </a:rPr>
              <a:t>980 </a:t>
            </a:r>
            <a:r>
              <a:rPr lang="en-US" sz="2300" b="1" dirty="0">
                <a:solidFill>
                  <a:srgbClr val="C00000"/>
                </a:solidFill>
              </a:rPr>
              <a:t>г. </a:t>
            </a:r>
            <a:r>
              <a:rPr lang="en-US" sz="2300" b="1" dirty="0"/>
              <a:t>– </a:t>
            </a:r>
            <a:r>
              <a:rPr lang="en-US" sz="2300" b="1" dirty="0" err="1" smtClean="0"/>
              <a:t>языческая</a:t>
            </a:r>
            <a:r>
              <a:rPr lang="ru-RU" sz="2300" b="1" dirty="0" smtClean="0"/>
              <a:t> </a:t>
            </a:r>
            <a:r>
              <a:rPr lang="en-US" sz="2300" b="1" dirty="0" smtClean="0"/>
              <a:t> </a:t>
            </a:r>
            <a:r>
              <a:rPr lang="en-US" sz="2300" b="1" dirty="0" err="1"/>
              <a:t>реформа</a:t>
            </a:r>
            <a:endParaRPr lang="ru-RU" sz="2300" b="1" dirty="0"/>
          </a:p>
          <a:p>
            <a:r>
              <a:rPr lang="ru-RU" sz="2300" b="1" dirty="0" smtClean="0">
                <a:solidFill>
                  <a:srgbClr val="CC0000"/>
                </a:solidFill>
              </a:rPr>
              <a:t>5. 988 </a:t>
            </a:r>
            <a:r>
              <a:rPr lang="ru-RU" sz="2300" b="1" dirty="0">
                <a:solidFill>
                  <a:srgbClr val="CC0000"/>
                </a:solidFill>
              </a:rPr>
              <a:t>год </a:t>
            </a:r>
            <a:r>
              <a:rPr lang="ru-RU" sz="2300" b="1" dirty="0"/>
              <a:t>– крещение </a:t>
            </a:r>
            <a:r>
              <a:rPr lang="ru-RU" sz="2300" b="1" dirty="0" smtClean="0"/>
              <a:t>Руси</a:t>
            </a:r>
            <a:r>
              <a:rPr lang="ru-RU" sz="2300" b="1" dirty="0" smtClean="0">
                <a:solidFill>
                  <a:srgbClr val="CC0000"/>
                </a:solidFill>
              </a:rPr>
              <a:t> </a:t>
            </a:r>
            <a:endParaRPr lang="ru-RU" sz="2300" b="1" dirty="0">
              <a:solidFill>
                <a:srgbClr val="CC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402113" y="1678276"/>
            <a:ext cx="3821860" cy="4667250"/>
          </a:xfrm>
          <a:prstGeom prst="rect">
            <a:avLst/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8350" y="2203864"/>
            <a:ext cx="2614337" cy="3482099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221" y="335362"/>
            <a:ext cx="1741589" cy="1840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09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62356" y="1539782"/>
            <a:ext cx="365105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spcAft>
                <a:spcPts val="0"/>
              </a:spcAft>
            </a:pPr>
            <a:r>
              <a:rPr lang="ru-RU" sz="2000" b="1" dirty="0" smtClean="0">
                <a:ea typeface="Times New Roman" panose="02020603050405020304" pitchFamily="18" charset="0"/>
              </a:rPr>
              <a:t>(?—</a:t>
            </a:r>
            <a:r>
              <a:rPr lang="ru-RU" sz="2000" b="1" dirty="0">
                <a:ea typeface="Times New Roman" panose="02020603050405020304" pitchFamily="18" charset="0"/>
              </a:rPr>
              <a:t>1015)</a:t>
            </a:r>
            <a:endParaRPr lang="ru-RU" sz="2000" dirty="0">
              <a:ea typeface="Times New Roman" panose="02020603050405020304" pitchFamily="18" charset="0"/>
            </a:endParaRPr>
          </a:p>
          <a:p>
            <a:pPr indent="228600">
              <a:spcAft>
                <a:spcPts val="0"/>
              </a:spcAft>
            </a:pPr>
            <a:r>
              <a:rPr lang="ru-RU" sz="2000" dirty="0">
                <a:ea typeface="Times New Roman" panose="02020603050405020304" pitchFamily="18" charset="0"/>
              </a:rPr>
              <a:t>Годы правления</a:t>
            </a:r>
            <a:r>
              <a:rPr lang="ru-RU" sz="2400" dirty="0">
                <a:ea typeface="Times New Roman" panose="02020603050405020304" pitchFamily="18" charset="0"/>
              </a:rPr>
              <a:t>: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</a:rPr>
              <a:t>980—1015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47303" y="217249"/>
            <a:ext cx="5148338" cy="144655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ВЕЛИКИЙ КНЯЗЬ   </a:t>
            </a:r>
            <a:endParaRPr lang="ru-RU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ВЛАДИМИР </a:t>
            </a:r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СВЯТОСЛАВИЧ</a:t>
            </a:r>
          </a:p>
          <a:p>
            <a:pPr algn="ctr"/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«КРАСНОЕ СОЛНЫШКО</a:t>
            </a:r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»</a:t>
            </a:r>
            <a:endParaRPr lang="ru-RU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3" cstate="email"/>
          <a:srcRect l="1416" t="3255" r="1195" b="17198"/>
          <a:stretch/>
        </p:blipFill>
        <p:spPr bwMode="auto">
          <a:xfrm>
            <a:off x="6202150" y="335362"/>
            <a:ext cx="5555673" cy="6116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6-конечная звезда 10"/>
          <p:cNvSpPr/>
          <p:nvPr/>
        </p:nvSpPr>
        <p:spPr>
          <a:xfrm>
            <a:off x="7549046" y="3681431"/>
            <a:ext cx="331787" cy="347663"/>
          </a:xfrm>
          <a:prstGeom prst="star16">
            <a:avLst/>
          </a:prstGeom>
          <a:solidFill>
            <a:srgbClr val="DB690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7243489" y="3361932"/>
            <a:ext cx="784225" cy="296863"/>
          </a:xfrm>
          <a:prstGeom prst="rect">
            <a:avLst/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 err="1"/>
              <a:t>Киев</a:t>
            </a:r>
            <a:endParaRPr lang="ru-RU" b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7836534" y="2725615"/>
            <a:ext cx="2573558" cy="1127994"/>
          </a:xfrm>
          <a:prstGeom prst="straightConnector1">
            <a:avLst/>
          </a:prstGeom>
          <a:ln w="76200">
            <a:solidFill>
              <a:srgbClr val="DB690B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6858996" y="3992539"/>
            <a:ext cx="776607" cy="1511103"/>
          </a:xfrm>
          <a:prstGeom prst="straightConnector1">
            <a:avLst/>
          </a:prstGeom>
          <a:ln w="76200">
            <a:solidFill>
              <a:srgbClr val="DB690B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7767305" y="3933022"/>
            <a:ext cx="655726" cy="648778"/>
          </a:xfrm>
          <a:prstGeom prst="straightConnector1">
            <a:avLst/>
          </a:prstGeom>
          <a:ln w="76200">
            <a:solidFill>
              <a:srgbClr val="DB690B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 flipV="1">
            <a:off x="6408703" y="3508646"/>
            <a:ext cx="1226899" cy="346616"/>
          </a:xfrm>
          <a:prstGeom prst="straightConnector1">
            <a:avLst/>
          </a:prstGeom>
          <a:ln w="76200">
            <a:solidFill>
              <a:srgbClr val="DB690B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6794948" y="335362"/>
            <a:ext cx="4529510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/>
              </a:rPr>
              <a:t>Внешняя политика: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611785" y="2179919"/>
            <a:ext cx="35003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sz="2400" b="1" dirty="0">
                <a:solidFill>
                  <a:srgbClr val="CC0000"/>
                </a:solidFill>
              </a:rPr>
              <a:t>981 год</a:t>
            </a:r>
            <a:r>
              <a:rPr lang="ru-RU" sz="2400" b="1" dirty="0">
                <a:solidFill>
                  <a:srgbClr val="000099"/>
                </a:solidFill>
              </a:rPr>
              <a:t> </a:t>
            </a:r>
            <a:r>
              <a:rPr lang="ru-RU" sz="2400" b="1" dirty="0"/>
              <a:t>– война с Польшей. Присоединил города Червень, Перемышль и др.</a:t>
            </a:r>
          </a:p>
          <a:p>
            <a:pPr marL="342900" indent="-342900">
              <a:buFontTx/>
              <a:buAutoNum type="arabicPeriod"/>
            </a:pPr>
            <a:r>
              <a:rPr lang="en-US" sz="2400" b="1" dirty="0">
                <a:solidFill>
                  <a:srgbClr val="CC0000"/>
                </a:solidFill>
              </a:rPr>
              <a:t>9</a:t>
            </a:r>
            <a:r>
              <a:rPr lang="ru-RU" sz="2400" b="1" dirty="0">
                <a:solidFill>
                  <a:srgbClr val="CC0000"/>
                </a:solidFill>
              </a:rPr>
              <a:t>85 год</a:t>
            </a:r>
            <a:r>
              <a:rPr lang="ru-RU" sz="2400" b="1" dirty="0">
                <a:solidFill>
                  <a:srgbClr val="000099"/>
                </a:solidFill>
              </a:rPr>
              <a:t> </a:t>
            </a:r>
            <a:r>
              <a:rPr lang="ru-RU" sz="2400" b="1" dirty="0"/>
              <a:t>- война против Дунайской Болгарии. 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>
                <a:solidFill>
                  <a:srgbClr val="CC0000"/>
                </a:solidFill>
              </a:rPr>
              <a:t>985 г.</a:t>
            </a:r>
            <a:r>
              <a:rPr lang="ru-RU" sz="2400" b="1" dirty="0">
                <a:solidFill>
                  <a:srgbClr val="000099"/>
                </a:solidFill>
              </a:rPr>
              <a:t> – </a:t>
            </a:r>
            <a:r>
              <a:rPr lang="ru-RU" sz="2400" b="1" dirty="0"/>
              <a:t>война с Волжской Болгарией.</a:t>
            </a:r>
          </a:p>
          <a:p>
            <a:r>
              <a:rPr lang="ru-RU" sz="2400" b="1" dirty="0" smtClean="0">
                <a:solidFill>
                  <a:srgbClr val="C00000"/>
                </a:solidFill>
              </a:rPr>
              <a:t>4.</a:t>
            </a:r>
            <a:r>
              <a:rPr lang="ru-RU" sz="2400" b="1" dirty="0" smtClean="0"/>
              <a:t> Воевал </a:t>
            </a:r>
            <a:r>
              <a:rPr lang="ru-RU" sz="2400" b="1" dirty="0"/>
              <a:t>с печенегами. 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701754" y="2300256"/>
            <a:ext cx="3295065" cy="4094869"/>
          </a:xfrm>
          <a:prstGeom prst="rect">
            <a:avLst/>
          </a:prstGeom>
          <a:gradFill flip="none" rotWithShape="1">
            <a:gsLst>
              <a:gs pos="0">
                <a:srgbClr val="DB690B">
                  <a:shade val="30000"/>
                  <a:satMod val="115000"/>
                </a:srgbClr>
              </a:gs>
              <a:gs pos="50000">
                <a:srgbClr val="DB690B">
                  <a:shade val="67500"/>
                  <a:satMod val="115000"/>
                </a:srgbClr>
              </a:gs>
              <a:gs pos="100000">
                <a:srgbClr val="DB690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3405" y="2217178"/>
            <a:ext cx="2934143" cy="3702031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259" y="295654"/>
            <a:ext cx="1647698" cy="1740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73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59392" y="815736"/>
            <a:ext cx="4687694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Домашнее задание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34838" y="1678860"/>
            <a:ext cx="74537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§ 8, повторить термины и записи в тетрадях.</a:t>
            </a:r>
          </a:p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Заполнить таблицу</a:t>
            </a:r>
          </a:p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Древняя Русь: до и после крещения.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966431"/>
              </p:ext>
            </p:extLst>
          </p:nvPr>
        </p:nvGraphicFramePr>
        <p:xfrm>
          <a:off x="945925" y="3403758"/>
          <a:ext cx="8846128" cy="2818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1970"/>
                <a:gridCol w="5314158"/>
              </a:tblGrid>
              <a:tr h="6127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Имелось до 988г.</a:t>
                      </a:r>
                    </a:p>
                  </a:txBody>
                  <a:tcPr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Появилось после 988г 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solidFill>
                      <a:schemeClr val="accent2"/>
                    </a:solidFill>
                  </a:tcPr>
                </a:tc>
              </a:tr>
              <a:tr h="7897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Зачатки письменности ….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solidFill>
                      <a:srgbClr val="DF9E29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63C1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Arial" panose="020B0604020202020204" pitchFamily="34" charset="0"/>
                        </a:rPr>
                        <a:t>Распространилась кириллица, возникло летописание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 ……</a:t>
                      </a:r>
                      <a:endParaRPr kumimoji="0" lang="ru-RU" sz="2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solidFill>
                      <a:srgbClr val="DF9E29"/>
                    </a:solidFill>
                  </a:tcPr>
                </a:tc>
              </a:tr>
              <a:tr h="62345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ru-RU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Многоженство ……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solidFill>
                      <a:srgbClr val="DF9E29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ru-RU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Моногамия, церковный брак …….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solidFill>
                      <a:srgbClr val="DF9E29"/>
                    </a:solidFill>
                  </a:tcPr>
                </a:tc>
              </a:tr>
              <a:tr h="75901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63C1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ru-RU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Arial" panose="020B0604020202020204" pitchFamily="34" charset="0"/>
                        </a:rPr>
                        <a:t>????</a:t>
                      </a:r>
                    </a:p>
                  </a:txBody>
                  <a:tcPr horzOverflow="overflow">
                    <a:solidFill>
                      <a:srgbClr val="DF9E2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563C1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ru-RU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cs typeface="Arial" panose="020B0604020202020204" pitchFamily="34" charset="0"/>
                        </a:rPr>
                        <a:t>????</a:t>
                      </a:r>
                    </a:p>
                  </a:txBody>
                  <a:tcPr horzOverflow="overflow">
                    <a:solidFill>
                      <a:srgbClr val="DF9E29"/>
                    </a:solidFill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5925" y="1626994"/>
            <a:ext cx="672974" cy="6520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1864" y="2316450"/>
            <a:ext cx="672974" cy="6520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10084" y="438854"/>
            <a:ext cx="1741589" cy="1840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30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566028" y="304148"/>
            <a:ext cx="11123611" cy="31657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sz="1200" dirty="0" smtClean="0"/>
              <a:t>                                                                                   </a:t>
            </a:r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endParaRPr lang="ru-RU" sz="2000" dirty="0" smtClean="0"/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sz="2000" dirty="0" smtClean="0"/>
              <a:t>1.Карамзин Н.М. История Российская, Глава </a:t>
            </a:r>
            <a:r>
              <a:rPr lang="en-US" sz="2000" dirty="0" smtClean="0"/>
              <a:t>IX</a:t>
            </a:r>
            <a:r>
              <a:rPr lang="ru-RU" sz="2000" dirty="0"/>
              <a:t> </a:t>
            </a:r>
            <a:r>
              <a:rPr lang="ru-RU" sz="2000" dirty="0" smtClean="0"/>
              <a:t>– Москва: ЭКСМО,2007.</a:t>
            </a:r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sz="2000" dirty="0" smtClean="0"/>
              <a:t>2. Татищев В.Н. История Российская Москва: ВАКО, 1998.</a:t>
            </a:r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sz="2000" dirty="0" smtClean="0"/>
              <a:t>3. Повесть временных лет, Москва: ОЛМА Медиа Групп, 2007.</a:t>
            </a:r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sz="2000" dirty="0" smtClean="0"/>
              <a:t>4. Крещение Руси  БСЭ, Москва: АСТ </a:t>
            </a:r>
            <a:r>
              <a:rPr lang="ru-RU" sz="2000" dirty="0" err="1" smtClean="0"/>
              <a:t>Астрель</a:t>
            </a:r>
            <a:r>
              <a:rPr lang="ru-RU" sz="2000" dirty="0" smtClean="0"/>
              <a:t>, 2010.</a:t>
            </a:r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sz="2000" dirty="0" smtClean="0"/>
              <a:t>5. Сахаров А.И., </a:t>
            </a:r>
            <a:r>
              <a:rPr lang="ru-RU" sz="2000" dirty="0" err="1" smtClean="0"/>
              <a:t>Буганов</a:t>
            </a:r>
            <a:r>
              <a:rPr lang="ru-RU" sz="2000" dirty="0" smtClean="0"/>
              <a:t> В.И. История России с древнейших времён до конца  </a:t>
            </a:r>
            <a:r>
              <a:rPr lang="en-US" sz="2000" dirty="0" smtClean="0"/>
              <a:t>XVII </a:t>
            </a:r>
            <a:r>
              <a:rPr lang="ru-RU" sz="2000" dirty="0" smtClean="0"/>
              <a:t>века. </a:t>
            </a:r>
            <a:r>
              <a:rPr lang="ru-RU" sz="2000" dirty="0"/>
              <a:t>«</a:t>
            </a:r>
            <a:r>
              <a:rPr lang="ru-RU" sz="2000" dirty="0" smtClean="0"/>
              <a:t>Русское</a:t>
            </a:r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sz="2000" dirty="0" smtClean="0"/>
              <a:t>слово</a:t>
            </a:r>
            <a:r>
              <a:rPr lang="ru-RU" sz="2000" dirty="0"/>
              <a:t>», 2008 </a:t>
            </a:r>
            <a:r>
              <a:rPr lang="ru-RU" sz="2000" dirty="0" smtClean="0"/>
              <a:t>.</a:t>
            </a:r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sz="2000" dirty="0" smtClean="0"/>
              <a:t>6. </a:t>
            </a:r>
            <a:r>
              <a:rPr lang="ru-RU" sz="2000" dirty="0" err="1" smtClean="0"/>
              <a:t>Тайкова</a:t>
            </a:r>
            <a:r>
              <a:rPr lang="ru-RU" sz="2000" dirty="0" smtClean="0"/>
              <a:t> Е.В., Степанова Л.А. и др. История 5-11 классы. Инновационные формы уроков,</a:t>
            </a:r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sz="2000" dirty="0" smtClean="0"/>
              <a:t>интеллектуальные командные игры, литературно-исторические вечера – Волгоград: Учитель,2010.</a:t>
            </a:r>
          </a:p>
          <a:p>
            <a:pPr marL="609600" indent="-609600">
              <a:lnSpc>
                <a:spcPct val="80000"/>
              </a:lnSpc>
              <a:buNone/>
            </a:pPr>
            <a:r>
              <a:rPr lang="ru-RU" sz="2000" u="sng" dirty="0" smtClean="0">
                <a:hlinkClick r:id="rId3"/>
              </a:rPr>
              <a:t> </a:t>
            </a:r>
          </a:p>
          <a:p>
            <a:pPr marL="609600" indent="-609600">
              <a:lnSpc>
                <a:spcPct val="80000"/>
              </a:lnSpc>
              <a:buNone/>
            </a:pPr>
            <a:r>
              <a:rPr lang="ru-RU" sz="2000" u="sng" dirty="0" smtClean="0">
                <a:hlinkClick r:id="rId3"/>
              </a:rPr>
              <a:t>http</a:t>
            </a:r>
            <a:r>
              <a:rPr lang="ru-RU" sz="2000" u="sng" dirty="0">
                <a:hlinkClick r:id="rId3"/>
              </a:rPr>
              <a:t>://www.pravmir.ru/kreshhenie-rusi-fakty-istorii/</a:t>
            </a:r>
            <a:endParaRPr lang="ru-RU" sz="2000" dirty="0"/>
          </a:p>
          <a:p>
            <a:pPr marL="609600" indent="-609600">
              <a:lnSpc>
                <a:spcPct val="80000"/>
              </a:lnSpc>
              <a:buNone/>
            </a:pPr>
            <a:r>
              <a:rPr lang="ru-RU" sz="2000" u="sng" dirty="0" smtClean="0">
                <a:hlinkClick r:id="rId4"/>
              </a:rPr>
              <a:t>http</a:t>
            </a:r>
            <a:r>
              <a:rPr lang="ru-RU" sz="2000" u="sng" dirty="0">
                <a:hlinkClick r:id="rId4"/>
              </a:rPr>
              <a:t>://</a:t>
            </a:r>
            <a:r>
              <a:rPr lang="ru-RU" sz="2000" u="sng" dirty="0" smtClean="0">
                <a:hlinkClick r:id="rId4"/>
              </a:rPr>
              <a:t>storyo.ru/munchaev/08.htm</a:t>
            </a:r>
            <a:endParaRPr lang="ru-RU" sz="2000" dirty="0" smtClean="0"/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sz="2000" dirty="0" smtClean="0">
                <a:hlinkClick r:id="rId5"/>
              </a:rPr>
              <a:t>http://img15.nnm.ru/3/e/2/8/e/22b80aef9ec9c9f279360782487_prev.jpg</a:t>
            </a:r>
            <a:r>
              <a:rPr lang="en-US" sz="2000" dirty="0">
                <a:hlinkClick r:id="rId5"/>
              </a:rPr>
              <a:t>http://</a:t>
            </a:r>
            <a:r>
              <a:rPr lang="en-US" sz="2000" dirty="0" smtClean="0">
                <a:hlinkClick r:id="rId5"/>
              </a:rPr>
              <a:t>sunfriend.ucoz.ru/index/vozniknovenie_khristianstva_na_rusi/0-46</a:t>
            </a:r>
            <a:endParaRPr lang="ru-RU" sz="2000" dirty="0"/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sz="2000" u="sng" dirty="0" smtClean="0">
                <a:hlinkClick r:id="rId6"/>
              </a:rPr>
              <a:t>http</a:t>
            </a:r>
            <a:r>
              <a:rPr lang="ru-RU" sz="2000" u="sng" dirty="0">
                <a:hlinkClick r:id="rId6"/>
              </a:rPr>
              <a:t>://www.stfond.ru/articles.htm?id=9752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u="sng" dirty="0">
                <a:hlinkClick r:id="rId7"/>
              </a:rPr>
              <a:t>http://modernlib.ru/books/sergey_solovev/polniy_kurs_russkoy_istorii_v_odnoy_knige/read_6</a:t>
            </a:r>
            <a:r>
              <a:rPr lang="ru-RU" sz="2000" u="sng" dirty="0" smtClean="0">
                <a:hlinkClick r:id="rId7"/>
              </a:rPr>
              <a:t>/</a:t>
            </a:r>
            <a:endParaRPr lang="ru-RU" sz="2000" dirty="0"/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endParaRPr lang="ru-RU" sz="2000" dirty="0" smtClean="0"/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endParaRPr lang="ru-RU" sz="1200" dirty="0" smtClean="0"/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endParaRPr lang="ru-RU" sz="1200" dirty="0" smtClean="0"/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sz="1200" dirty="0" smtClean="0"/>
              <a:t>    </a:t>
            </a:r>
          </a:p>
          <a:p>
            <a:pPr marL="609600" indent="-6096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sz="1200" dirty="0" smtClean="0"/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114800" y="3874309"/>
            <a:ext cx="8077200" cy="407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u="sng" dirty="0">
                <a:solidFill>
                  <a:srgbClr val="0563C1"/>
                </a:solidFill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http://www.proshkolu.ru/user/nina150662/file/840067/</a:t>
            </a:r>
            <a:endParaRPr lang="ru-RU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6028" y="304148"/>
            <a:ext cx="2626808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lang="ru-RU" sz="3200" b="1" dirty="0" smtClean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latin typeface="Calibri" panose="020F0502020204030204"/>
              </a:rPr>
              <a:t>Литература   </a:t>
            </a:r>
            <a:endParaRPr lang="ru-RU" sz="3200" b="1" dirty="0">
              <a:ln w="22225">
                <a:solidFill>
                  <a:srgbClr val="ED7D31"/>
                </a:solidFill>
                <a:prstDash val="solid"/>
              </a:ln>
              <a:solidFill>
                <a:srgbClr val="ED7D31">
                  <a:lumMod val="75000"/>
                </a:srgbClr>
              </a:solidFill>
              <a:latin typeface="Calibri" panose="020F0502020204030204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6028" y="3631699"/>
            <a:ext cx="3867918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lang="ru-RU" sz="3200" b="1" dirty="0" smtClean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latin typeface="Calibri" panose="020F0502020204030204"/>
              </a:rPr>
              <a:t>Интернет-ресурсы  </a:t>
            </a:r>
            <a:r>
              <a:rPr lang="ru-RU" sz="4000" b="1" dirty="0" smtClean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latin typeface="Calibri" panose="020F0502020204030204"/>
              </a:rPr>
              <a:t> </a:t>
            </a:r>
            <a:endParaRPr lang="ru-RU" sz="4000" b="1" dirty="0">
              <a:ln w="22225">
                <a:solidFill>
                  <a:srgbClr val="ED7D31"/>
                </a:solidFill>
                <a:prstDash val="solid"/>
              </a:ln>
              <a:solidFill>
                <a:srgbClr val="ED7D31">
                  <a:lumMod val="75000"/>
                </a:srgbClr>
              </a:solidFill>
              <a:latin typeface="Calibri" panose="020F0502020204030204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40811" y="540327"/>
            <a:ext cx="1741589" cy="1840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5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6">
      <a:dk1>
        <a:srgbClr val="005A58"/>
      </a:dk1>
      <a:lt1>
        <a:srgbClr val="FFFFFF"/>
      </a:lt1>
      <a:dk2>
        <a:srgbClr val="008080"/>
      </a:dk2>
      <a:lt2>
        <a:srgbClr val="FFFF99"/>
      </a:lt2>
      <a:accent1>
        <a:srgbClr val="006462"/>
      </a:accent1>
      <a:accent2>
        <a:srgbClr val="6D6FC7"/>
      </a:accent2>
      <a:accent3>
        <a:srgbClr val="AAC0C0"/>
      </a:accent3>
      <a:accent4>
        <a:srgbClr val="DADADA"/>
      </a:accent4>
      <a:accent5>
        <a:srgbClr val="AAB8B7"/>
      </a:accent5>
      <a:accent6>
        <a:srgbClr val="6264B4"/>
      </a:accent6>
      <a:hlink>
        <a:srgbClr val="00FFFF"/>
      </a:hlink>
      <a:folHlink>
        <a:srgbClr val="00FF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3383</TotalTime>
  <Words>1356</Words>
  <Application>Microsoft Office PowerPoint</Application>
  <PresentationFormat>Широкоэкранный</PresentationFormat>
  <Paragraphs>344</Paragraphs>
  <Slides>24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33" baseType="lpstr">
      <vt:lpstr>Arial</vt:lpstr>
      <vt:lpstr>Calibri</vt:lpstr>
      <vt:lpstr>Calibri Light</vt:lpstr>
      <vt:lpstr>Impact</vt:lpstr>
      <vt:lpstr>Tahoma</vt:lpstr>
      <vt:lpstr>Times New Roman</vt:lpstr>
      <vt:lpstr>Wingdings</vt:lpstr>
      <vt:lpstr>Тема Office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Принятие христианства на Руси</dc:subject>
  <dc:creator>Acer; Бабина Л.В.</dc:creator>
  <cp:lastModifiedBy>Acer</cp:lastModifiedBy>
  <cp:revision>203</cp:revision>
  <dcterms:created xsi:type="dcterms:W3CDTF">2014-02-13T20:05:39Z</dcterms:created>
  <dcterms:modified xsi:type="dcterms:W3CDTF">2014-02-27T07:48:58Z</dcterms:modified>
</cp:coreProperties>
</file>