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24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003399"/>
    <a:srgbClr val="009900"/>
    <a:srgbClr val="EE0C9D"/>
    <a:srgbClr val="FF0066"/>
    <a:srgbClr val="FF6699"/>
    <a:srgbClr val="0033CC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06" autoAdjust="0"/>
  </p:normalViewPr>
  <p:slideViewPr>
    <p:cSldViewPr>
      <p:cViewPr varScale="1">
        <p:scale>
          <a:sx n="101" d="100"/>
          <a:sy n="101" d="100"/>
        </p:scale>
        <p:origin x="-26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8ECCC2A-6450-4B20-B05E-7B943888791E}" type="datetimeFigureOut">
              <a:rPr lang="ru-RU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D7D524A-7636-4BE4-88FC-5CB1E1F410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1621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1A0877C-6068-47F6-850E-647BD3CF1DD6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18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7862-0790-45D1-9895-32F16B20B016}" type="datetimeFigureOut">
              <a:rPr lang="ru-RU"/>
              <a:pPr>
                <a:defRPr/>
              </a:pPr>
              <a:t>06.11.2014</a:t>
            </a:fld>
            <a:endParaRPr lang="ru-RU" dirty="0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915DA-C851-44A0-9F64-DA1DDB8271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76093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82F18-8EC1-4B07-9CDE-E8B7C1FCA8C1}" type="datetimeFigureOut">
              <a:rPr lang="ru-RU"/>
              <a:pPr>
                <a:defRPr/>
              </a:pPr>
              <a:t>06.11.2014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8741E-8C48-4F02-8FF6-B1225EA75F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960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E6743-8C04-434E-9023-92C67DB7BCDA}" type="datetimeFigureOut">
              <a:rPr lang="ru-RU"/>
              <a:pPr>
                <a:defRPr/>
              </a:pPr>
              <a:t>06.11.2014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2B83D-DF13-4AC6-9FC7-C5E44C9D41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5676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F709906-35CD-4423-91C1-9057D15EEF47}" type="datetimeFigureOut">
              <a:rPr lang="ru-RU"/>
              <a:pPr>
                <a:defRPr/>
              </a:pPr>
              <a:t>06.11.2014</a:t>
            </a:fld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8E1C750-1846-47FF-BE85-20E95C5AA7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583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0E70A-DEB0-450C-AB05-7E4CC52141F1}" type="datetimeFigureOut">
              <a:rPr lang="ru-RU"/>
              <a:pPr>
                <a:defRPr/>
              </a:pPr>
              <a:t>06.11.2014</a:t>
            </a:fld>
            <a:endParaRPr lang="ru-RU" dirty="0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E6A48-5817-41BF-84D3-593122F933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43451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A1A33-2044-4CB6-9CA3-99E4447CA1FC}" type="datetimeFigureOut">
              <a:rPr lang="ru-RU"/>
              <a:pPr>
                <a:defRPr/>
              </a:pPr>
              <a:t>06.11.2014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6F288-836D-41FE-9FFF-74D8361659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997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3D56D-1B49-48ED-A1BA-D06616FB6B86}" type="datetimeFigureOut">
              <a:rPr lang="ru-RU"/>
              <a:pPr>
                <a:defRPr/>
              </a:pPr>
              <a:t>06.11.2014</a:t>
            </a:fld>
            <a:endParaRPr lang="ru-RU" dirty="0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F21DC-AE36-41C5-AD5B-43BF5FEA90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9808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DAD14E2-7186-41A0-8B8F-7AF4CAC7CE43}" type="datetimeFigureOut">
              <a:rPr lang="ru-RU"/>
              <a:pPr>
                <a:defRPr/>
              </a:pPr>
              <a:t>06.11.2014</a:t>
            </a:fld>
            <a:endParaRPr lang="ru-RU" dirty="0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049A91F-BE99-435B-8938-D16D2F2BB5B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577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CCAEC-60C7-4D3D-AB56-197426BFA050}" type="datetimeFigureOut">
              <a:rPr lang="ru-RU"/>
              <a:pPr>
                <a:defRPr/>
              </a:pPr>
              <a:t>06.11.2014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B0554-AA74-4198-90CD-CE802142F1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7899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Прямая соединительная линия 1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Прямая соединительная линия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Прямая соединительная линия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84CAF2D-7AA9-4CE0-BD98-C9378086C7ED}" type="datetimeFigureOut">
              <a:rPr lang="ru-RU"/>
              <a:pPr>
                <a:defRPr/>
              </a:pPr>
              <a:t>06.11.2014</a:t>
            </a:fld>
            <a:endParaRPr lang="ru-RU" dirty="0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47F7C88-55E2-48B2-82C6-6348ACFB9D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0964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ая соединительная линия 1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Прямая соединительная линия 1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1" name="Прямая соединительная линия 2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498192F-FAAB-46A8-9A6E-ADB80136CF5E}" type="datetimeFigureOut">
              <a:rPr lang="ru-RU"/>
              <a:pPr>
                <a:defRPr/>
              </a:pPr>
              <a:t>06.11.2014</a:t>
            </a:fld>
            <a:endParaRPr lang="ru-RU" dirty="0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D0C76E6-6A0D-43BC-82B4-A673247E11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424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BF92360-351F-4545-9D2D-7D2A9D8009D7}" type="datetimeFigureOut">
              <a:rPr lang="ru-RU"/>
              <a:pPr>
                <a:defRPr/>
              </a:pPr>
              <a:t>06.11.2014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032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34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89ED84A-CF87-4836-9A84-BBAC04FC68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99" r:id="rId1"/>
    <p:sldLayoutId id="2147485200" r:id="rId2"/>
    <p:sldLayoutId id="2147485201" r:id="rId3"/>
    <p:sldLayoutId id="2147485194" r:id="rId4"/>
    <p:sldLayoutId id="2147485195" r:id="rId5"/>
    <p:sldLayoutId id="2147485202" r:id="rId6"/>
    <p:sldLayoutId id="2147485196" r:id="rId7"/>
    <p:sldLayoutId id="2147485203" r:id="rId8"/>
    <p:sldLayoutId id="2147485204" r:id="rId9"/>
    <p:sldLayoutId id="2147485197" r:id="rId10"/>
    <p:sldLayoutId id="214748519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10.jpeg"/><Relationship Id="rId12" Type="http://schemas.openxmlformats.org/officeDocument/2006/relationships/image" Target="../media/image1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jpeg"/><Relationship Id="rId11" Type="http://schemas.openxmlformats.org/officeDocument/2006/relationships/image" Target="../media/image22.jpeg"/><Relationship Id="rId5" Type="http://schemas.openxmlformats.org/officeDocument/2006/relationships/image" Target="../media/image20.jpeg"/><Relationship Id="rId10" Type="http://schemas.openxmlformats.org/officeDocument/2006/relationships/image" Target="../media/image2.jpeg"/><Relationship Id="rId4" Type="http://schemas.openxmlformats.org/officeDocument/2006/relationships/image" Target="../media/image19.jpeg"/><Relationship Id="rId9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png"/><Relationship Id="rId9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827088" y="1700213"/>
            <a:ext cx="7772400" cy="21907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rgbClr val="FF0000"/>
                </a:solidFill>
              </a:rPr>
              <a:t/>
            </a:r>
            <a:br>
              <a:rPr lang="en-US" sz="8000" dirty="0" smtClean="0">
                <a:solidFill>
                  <a:srgbClr val="FF0000"/>
                </a:solidFill>
              </a:rPr>
            </a:br>
            <a:r>
              <a:rPr lang="en-US" sz="8000" dirty="0" smtClean="0">
                <a:solidFill>
                  <a:srgbClr val="FF0000"/>
                </a:solidFill>
              </a:rPr>
              <a:t>My collection</a:t>
            </a:r>
            <a:endParaRPr lang="ru-RU" sz="8000" dirty="0" smtClean="0">
              <a:solidFill>
                <a:srgbClr val="FF0000"/>
              </a:solidFill>
            </a:endParaRPr>
          </a:p>
        </p:txBody>
      </p:sp>
      <p:sp>
        <p:nvSpPr>
          <p:cNvPr id="81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003800"/>
            <a:ext cx="6172200" cy="1371600"/>
          </a:xfrm>
        </p:spPr>
        <p:txBody>
          <a:bodyPr/>
          <a:lstStyle/>
          <a:p>
            <a:pPr eaLnBrk="1" hangingPunct="1"/>
            <a:r>
              <a:rPr lang="ru-RU" altLang="ru-RU" i="1">
                <a:solidFill>
                  <a:srgbClr val="FF0000"/>
                </a:solidFill>
              </a:rPr>
              <a:t>                                                         № 285-709-634</a:t>
            </a:r>
            <a:endParaRPr lang="ru-RU" altLang="ru-RU" i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dolls</a:t>
            </a:r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17411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52588" y="1600200"/>
            <a:ext cx="5076825" cy="48736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539750" y="260350"/>
            <a:ext cx="7467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mug</a:t>
            </a:r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18435" name="Picture 3" descr="C:\Documents and Settings\Savirina\Мои документы\Мои рисунки\chashka-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5513" y="1557338"/>
            <a:ext cx="4899025" cy="48736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stamp</a:t>
            </a:r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19459" name="Picture 4" descr="C:\Documents and Settings\Savirina\Мои документы\Мои рисунки\6232921xxj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2275" y="1700213"/>
            <a:ext cx="5735638" cy="409416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souvenir</a:t>
            </a:r>
            <a:endParaRPr lang="ru-RU" sz="4000" b="1" dirty="0" smtClean="0">
              <a:solidFill>
                <a:schemeClr val="tx1"/>
              </a:solidFill>
            </a:endParaRPr>
          </a:p>
        </p:txBody>
      </p:sp>
      <p:sp>
        <p:nvSpPr>
          <p:cNvPr id="20483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628775"/>
            <a:ext cx="8229600" cy="449738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altLang="ru-RU" smtClean="0"/>
          </a:p>
        </p:txBody>
      </p:sp>
      <p:pic>
        <p:nvPicPr>
          <p:cNvPr id="20484" name="Picture 2" descr="C:\Documents and Settings\Savirina\Мои документы\Мои рисунки\14501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628775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7993063" cy="10699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stuffed toy</a:t>
            </a:r>
            <a:endParaRPr lang="ru-RU" sz="4000" b="1" dirty="0" smtClean="0">
              <a:solidFill>
                <a:schemeClr val="tx1"/>
              </a:solidFill>
            </a:endParaRPr>
          </a:p>
        </p:txBody>
      </p:sp>
      <p:sp>
        <p:nvSpPr>
          <p:cNvPr id="21507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1508" name="Picture 4" descr="C:\Documents and Settings\Savirina\Мои документы\Мои рисунки\vdla8539-49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557338"/>
            <a:ext cx="51435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10677525" cy="11525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1"/>
                </a:solidFill>
              </a:rPr>
              <a:t>               </a:t>
            </a:r>
            <a:r>
              <a:rPr lang="en-US" sz="4000" b="1" dirty="0" smtClean="0">
                <a:solidFill>
                  <a:schemeClr val="tx1"/>
                </a:solidFill>
              </a:rPr>
              <a:t>teddy bear</a:t>
            </a:r>
            <a:r>
              <a:rPr lang="ru-RU" sz="4000" b="1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2531" name="Picture 3" descr="C:\Documents and Settings\Savirina\Мои документы\Мои рисунки\teddybear1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989138"/>
            <a:ext cx="4525963" cy="452596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 toy car</a:t>
            </a:r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23555" name="Picture 2" descr="C:\Documents and Settings\Savirina\Мои документы\Мои рисунки\х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1557338"/>
            <a:ext cx="6497638" cy="48736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8"/>
          <p:cNvSpPr>
            <a:spLocks noGrp="1"/>
          </p:cNvSpPr>
          <p:nvPr>
            <p:ph type="title"/>
          </p:nvPr>
        </p:nvSpPr>
        <p:spPr>
          <a:xfrm rot="21141392">
            <a:off x="3168650" y="3646488"/>
            <a:ext cx="1136650" cy="4238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dolls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8" name="Текст 27"/>
          <p:cNvSpPr>
            <a:spLocks noGrp="1"/>
          </p:cNvSpPr>
          <p:nvPr>
            <p:ph type="body" sz="half" idx="2"/>
          </p:nvPr>
        </p:nvSpPr>
        <p:spPr>
          <a:xfrm rot="20552104">
            <a:off x="1187450" y="1628775"/>
            <a:ext cx="1223963" cy="287338"/>
          </a:xfrm>
        </p:spPr>
        <p:txBody>
          <a:bodyPr>
            <a:noAutofit/>
          </a:bodyPr>
          <a:lstStyle/>
          <a:p>
            <a:pPr eaLnBrk="1" fontAlgn="auto" hangingPunct="1">
              <a:defRPr/>
            </a:pPr>
            <a:r>
              <a:rPr lang="en-US" sz="2000" b="1" dirty="0" smtClean="0">
                <a:latin typeface="+mj-lt"/>
              </a:rPr>
              <a:t>stamp</a:t>
            </a:r>
            <a:endParaRPr lang="ru-RU" sz="2000" b="1" dirty="0">
              <a:latin typeface="+mj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4859338" y="1628775"/>
            <a:ext cx="1368425" cy="360363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000" b="1" dirty="0" smtClean="0">
                <a:latin typeface="+mj-lt"/>
              </a:rPr>
              <a:t>badges</a:t>
            </a:r>
            <a:endParaRPr lang="ru-RU" sz="2000" b="1" dirty="0" smtClean="0">
              <a:latin typeface="+mj-lt"/>
            </a:endParaRPr>
          </a:p>
        </p:txBody>
      </p:sp>
      <p:pic>
        <p:nvPicPr>
          <p:cNvPr id="2458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0"/>
            <a:ext cx="1258888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3" descr="C:\Documents and Settings\Savirina\Мои документы\Мои рисунки\post820204_img1_93f8f795058f78e3c60accff399e26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04813"/>
            <a:ext cx="1539875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2" descr="C:\Documents and Settings\Savirina\Мои документы\Мои рисунки\8812165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382">
            <a:off x="6696075" y="4827588"/>
            <a:ext cx="2141538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Прямоугольник 20"/>
          <p:cNvSpPr>
            <a:spLocks noChangeArrowheads="1"/>
          </p:cNvSpPr>
          <p:nvPr/>
        </p:nvSpPr>
        <p:spPr bwMode="auto">
          <a:xfrm rot="11466196" flipV="1">
            <a:off x="6948488" y="3759200"/>
            <a:ext cx="2016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latin typeface="+mj-lt"/>
              </a:rPr>
              <a:t>stuffed toy</a:t>
            </a:r>
            <a:endParaRPr lang="ru-RU" sz="2000" b="1" dirty="0">
              <a:latin typeface="+mj-lt"/>
            </a:endParaRPr>
          </a:p>
        </p:txBody>
      </p:sp>
      <p:pic>
        <p:nvPicPr>
          <p:cNvPr id="24585" name="Picture 2" descr="C:\Documents and Settings\Savirina\Мои документы\Мои рисунки\2-1-03_cdro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88913"/>
            <a:ext cx="1547813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3" name="Прямоугольник 22"/>
          <p:cNvSpPr>
            <a:spLocks noChangeArrowheads="1"/>
          </p:cNvSpPr>
          <p:nvPr/>
        </p:nvSpPr>
        <p:spPr bwMode="auto">
          <a:xfrm rot="898353">
            <a:off x="4965700" y="3557588"/>
            <a:ext cx="10810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latin typeface="+mj-lt"/>
              </a:rPr>
              <a:t>coins</a:t>
            </a:r>
            <a:endParaRPr lang="ru-RU" sz="2000" b="1" dirty="0">
              <a:latin typeface="+mj-lt"/>
            </a:endParaRPr>
          </a:p>
        </p:txBody>
      </p:sp>
      <p:sp>
        <p:nvSpPr>
          <p:cNvPr id="18444" name="Прямоугольник 24"/>
          <p:cNvSpPr>
            <a:spLocks noChangeArrowheads="1"/>
          </p:cNvSpPr>
          <p:nvPr/>
        </p:nvSpPr>
        <p:spPr bwMode="auto">
          <a:xfrm rot="902963">
            <a:off x="7164388" y="1268413"/>
            <a:ext cx="13223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latin typeface="+mj-lt"/>
              </a:rPr>
              <a:t>С</a:t>
            </a:r>
            <a:r>
              <a:rPr lang="en-US" sz="2000" b="1" dirty="0">
                <a:latin typeface="+mj-lt"/>
              </a:rPr>
              <a:t>D</a:t>
            </a:r>
            <a:endParaRPr lang="ru-RU" sz="2000" b="1" dirty="0">
              <a:latin typeface="+mj-lt"/>
            </a:endParaRPr>
          </a:p>
        </p:txBody>
      </p:sp>
      <p:pic>
        <p:nvPicPr>
          <p:cNvPr id="24588" name="Picture 2" descr="C:\Documents and Settings\Savirina\Мои документы\Мои рисунки\origina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9103">
            <a:off x="4572000" y="2349500"/>
            <a:ext cx="2197100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36779">
            <a:off x="2627313" y="2276475"/>
            <a:ext cx="151130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Заголовок 8"/>
          <p:cNvSpPr txBox="1">
            <a:spLocks/>
          </p:cNvSpPr>
          <p:nvPr/>
        </p:nvSpPr>
        <p:spPr bwMode="auto">
          <a:xfrm>
            <a:off x="2771775" y="1773238"/>
            <a:ext cx="1079500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en-US" sz="2000" b="1" dirty="0">
                <a:latin typeface="+mj-lt"/>
                <a:ea typeface="+mj-ea"/>
                <a:cs typeface="+mj-cs"/>
              </a:rPr>
              <a:t>books</a:t>
            </a:r>
            <a:endParaRPr lang="ru-RU" sz="20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24591" name="Picture 4" descr="C:\Documents and Settings\Savirina\Мои документы\Мои рисунки\6232921xxj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95020">
            <a:off x="396875" y="227013"/>
            <a:ext cx="1943100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2" name="Picture 2" descr="C:\Documents and Settings\Savirina\Мои документы\Мои рисунки\1450177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931482">
            <a:off x="2513806" y="4187032"/>
            <a:ext cx="1512887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3" name="Picture 4" descr="C:\Documents and Settings\Savirina\Мои документы\Мои рисунки\vdla8539-4948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4823">
            <a:off x="6948488" y="1916113"/>
            <a:ext cx="1730375" cy="173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4" name="Picture 3" descr="C:\Documents and Settings\Savirina\Мои документы\Мои рисунки\teddybear18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437063"/>
            <a:ext cx="17526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Заголовок 8"/>
          <p:cNvSpPr txBox="1">
            <a:spLocks/>
          </p:cNvSpPr>
          <p:nvPr/>
        </p:nvSpPr>
        <p:spPr bwMode="auto">
          <a:xfrm>
            <a:off x="827088" y="3860800"/>
            <a:ext cx="9366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en-US" sz="2000" b="1" dirty="0">
                <a:latin typeface="+mj-lt"/>
                <a:ea typeface="+mj-ea"/>
                <a:cs typeface="+mj-cs"/>
              </a:rPr>
              <a:t>mug</a:t>
            </a:r>
            <a:endParaRPr lang="ru-RU" sz="20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24596" name="Picture 3" descr="C:\Documents and Settings\Savirina\Мои документы\Мои рисунки\chashka-4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133600"/>
            <a:ext cx="183832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Заголовок 8"/>
          <p:cNvSpPr txBox="1">
            <a:spLocks/>
          </p:cNvSpPr>
          <p:nvPr/>
        </p:nvSpPr>
        <p:spPr bwMode="auto">
          <a:xfrm>
            <a:off x="250825" y="6318250"/>
            <a:ext cx="2305050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en-US" sz="2000" b="1" dirty="0">
                <a:latin typeface="+mj-lt"/>
                <a:ea typeface="+mj-ea"/>
                <a:cs typeface="+mj-cs"/>
              </a:rPr>
              <a:t>teddy bear</a:t>
            </a:r>
            <a:endParaRPr lang="ru-RU" sz="2000" b="1" dirty="0">
              <a:latin typeface="+mj-lt"/>
              <a:ea typeface="+mj-ea"/>
              <a:cs typeface="+mj-cs"/>
            </a:endParaRPr>
          </a:p>
        </p:txBody>
      </p:sp>
      <p:sp>
        <p:nvSpPr>
          <p:cNvPr id="31" name="Заголовок 8"/>
          <p:cNvSpPr txBox="1">
            <a:spLocks/>
          </p:cNvSpPr>
          <p:nvPr/>
        </p:nvSpPr>
        <p:spPr bwMode="auto">
          <a:xfrm rot="20272394">
            <a:off x="2597150" y="5608638"/>
            <a:ext cx="17287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en-US" sz="2000" b="1" dirty="0">
                <a:latin typeface="+mj-lt"/>
                <a:ea typeface="+mj-ea"/>
                <a:cs typeface="+mj-cs"/>
              </a:rPr>
              <a:t>souvenir</a:t>
            </a:r>
            <a:endParaRPr lang="ru-RU" sz="2000" b="1" dirty="0">
              <a:latin typeface="+mj-lt"/>
              <a:ea typeface="+mj-ea"/>
              <a:cs typeface="+mj-cs"/>
            </a:endParaRPr>
          </a:p>
        </p:txBody>
      </p:sp>
      <p:sp>
        <p:nvSpPr>
          <p:cNvPr id="32" name="Заголовок 8"/>
          <p:cNvSpPr txBox="1">
            <a:spLocks/>
          </p:cNvSpPr>
          <p:nvPr/>
        </p:nvSpPr>
        <p:spPr bwMode="auto">
          <a:xfrm>
            <a:off x="4787900" y="5805488"/>
            <a:ext cx="12239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en-US" sz="2000" b="1" dirty="0">
                <a:latin typeface="+mj-lt"/>
                <a:ea typeface="+mj-ea"/>
                <a:cs typeface="+mj-cs"/>
              </a:rPr>
              <a:t>car</a:t>
            </a:r>
            <a:endParaRPr lang="ru-RU" sz="2000" b="1" dirty="0">
              <a:latin typeface="+mj-lt"/>
              <a:ea typeface="+mj-ea"/>
              <a:cs typeface="+mj-cs"/>
            </a:endParaRPr>
          </a:p>
        </p:txBody>
      </p:sp>
      <p:sp>
        <p:nvSpPr>
          <p:cNvPr id="34" name="Заголовок 8"/>
          <p:cNvSpPr txBox="1">
            <a:spLocks/>
          </p:cNvSpPr>
          <p:nvPr/>
        </p:nvSpPr>
        <p:spPr bwMode="auto">
          <a:xfrm rot="561660">
            <a:off x="6926263" y="6308725"/>
            <a:ext cx="138906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en-US" sz="2000" b="1" dirty="0">
                <a:latin typeface="+mj-lt"/>
                <a:ea typeface="+mj-ea"/>
                <a:cs typeface="+mj-cs"/>
              </a:rPr>
              <a:t>card</a:t>
            </a:r>
            <a:endParaRPr lang="ru-RU" sz="20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24601" name="Picture 2" descr="C:\Documents and Settings\Savirina\Мои документы\Мои рисунки\х1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08140">
            <a:off x="4356100" y="4365625"/>
            <a:ext cx="1828800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127000" cap="rnd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22"/>
          <p:cNvSpPr>
            <a:spLocks noGrp="1"/>
          </p:cNvSpPr>
          <p:nvPr>
            <p:ph type="title"/>
          </p:nvPr>
        </p:nvSpPr>
        <p:spPr>
          <a:xfrm>
            <a:off x="468313" y="260350"/>
            <a:ext cx="7467600" cy="26495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Match: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>
                <a:solidFill>
                  <a:srgbClr val="FF0000"/>
                </a:solidFill>
              </a:rPr>
              <a:t>1. How many                  are there in your collection?</a:t>
            </a:r>
            <a:br>
              <a:rPr lang="en-US" sz="2000" b="1" dirty="0" smtClean="0">
                <a:solidFill>
                  <a:srgbClr val="FF0000"/>
                </a:solidFill>
              </a:rPr>
            </a:br>
            <a:r>
              <a:rPr lang="en-US" sz="2000" b="1" dirty="0" smtClean="0">
                <a:solidFill>
                  <a:srgbClr val="FF0000"/>
                </a:solidFill>
              </a:rPr>
              <a:t/>
            </a:r>
            <a:br>
              <a:rPr lang="en-US" sz="2000" b="1" dirty="0" smtClean="0">
                <a:solidFill>
                  <a:srgbClr val="FF0000"/>
                </a:solidFill>
              </a:rPr>
            </a:br>
            <a:r>
              <a:rPr lang="en-US" sz="2000" b="1" dirty="0" smtClean="0">
                <a:solidFill>
                  <a:srgbClr val="009900"/>
                </a:solidFill>
              </a:rPr>
              <a:t>2. How many                    have you got?</a:t>
            </a:r>
            <a:r>
              <a:rPr lang="en-US" sz="2000" b="1" dirty="0" smtClean="0">
                <a:solidFill>
                  <a:srgbClr val="FF0000"/>
                </a:solidFill>
              </a:rPr>
              <a:t/>
            </a:r>
            <a:br>
              <a:rPr lang="en-US" sz="2000" b="1" dirty="0" smtClean="0">
                <a:solidFill>
                  <a:srgbClr val="FF0000"/>
                </a:solidFill>
              </a:rPr>
            </a:br>
            <a:r>
              <a:rPr lang="en-US" sz="2000" b="1" dirty="0" smtClean="0">
                <a:solidFill>
                  <a:srgbClr val="FF0000"/>
                </a:solidFill>
              </a:rPr>
              <a:t/>
            </a:r>
            <a:br>
              <a:rPr lang="en-US" sz="2000" b="1" dirty="0" smtClean="0">
                <a:solidFill>
                  <a:srgbClr val="FF0000"/>
                </a:solidFill>
              </a:rPr>
            </a:br>
            <a:r>
              <a:rPr lang="en-US" sz="2000" b="1" dirty="0" smtClean="0">
                <a:solidFill>
                  <a:srgbClr val="003399"/>
                </a:solidFill>
              </a:rPr>
              <a:t>3. How many                 has it got?</a:t>
            </a:r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20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2000" b="1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sz="2000" b="1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1"/>
          </p:nvPr>
        </p:nvSpPr>
        <p:spPr>
          <a:xfrm>
            <a:off x="457200" y="3213100"/>
            <a:ext cx="3657600" cy="2959100"/>
          </a:xfrm>
        </p:spPr>
        <p:txBody>
          <a:bodyPr>
            <a:normAutofit lnSpcReduction="10000"/>
          </a:bodyPr>
          <a:lstStyle/>
          <a:p>
            <a:pPr marL="457200" indent="-457200" eaLnBrk="1" fontAlgn="auto" hangingPunct="1">
              <a:spcAft>
                <a:spcPts val="0"/>
              </a:spcAft>
              <a:buFont typeface="Wingdings"/>
              <a:buAutoNum type="alphaLcParenR"/>
              <a:defRPr/>
            </a:pPr>
            <a:endParaRPr lang="en-US" sz="20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marL="457200" indent="-457200" eaLnBrk="1" fontAlgn="auto" hangingPunct="1">
              <a:spcAft>
                <a:spcPts val="0"/>
              </a:spcAft>
              <a:buFont typeface="Wingdings"/>
              <a:buAutoNum type="alphaLcParenR"/>
              <a:defRPr/>
            </a:pPr>
            <a:endParaRPr lang="en-US" sz="20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marL="457200" indent="-45720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b="1" dirty="0" smtClean="0">
                <a:solidFill>
                  <a:srgbClr val="FF0000"/>
                </a:solidFill>
                <a:latin typeface="+mj-lt"/>
              </a:rPr>
              <a:t>a) There are </a:t>
            </a:r>
            <a:r>
              <a:rPr lang="en-US" b="1" dirty="0" smtClean="0">
                <a:latin typeface="+mj-lt"/>
              </a:rPr>
              <a:t>17</a:t>
            </a:r>
            <a:r>
              <a:rPr lang="en-US" b="1" dirty="0" smtClean="0">
                <a:solidFill>
                  <a:srgbClr val="FF0000"/>
                </a:solidFill>
                <a:latin typeface="+mj-lt"/>
              </a:rPr>
              <a:t> stuffed toys in my collection.</a:t>
            </a:r>
          </a:p>
          <a:p>
            <a:pPr marL="274320" indent="-27432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b="1" dirty="0" smtClean="0">
                <a:solidFill>
                  <a:srgbClr val="009900"/>
                </a:solidFill>
                <a:latin typeface="+mj-lt"/>
              </a:rPr>
              <a:t>b) I’ve got </a:t>
            </a:r>
            <a:r>
              <a:rPr lang="en-US" b="1" dirty="0" smtClean="0">
                <a:latin typeface="+mj-lt"/>
              </a:rPr>
              <a:t>30</a:t>
            </a:r>
            <a:r>
              <a:rPr lang="en-US" b="1" dirty="0" smtClean="0">
                <a:solidFill>
                  <a:srgbClr val="009900"/>
                </a:solidFill>
                <a:latin typeface="+mj-lt"/>
              </a:rPr>
              <a:t> CDs.</a:t>
            </a:r>
          </a:p>
          <a:p>
            <a:pPr marL="274320" indent="-27432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b="1" dirty="0" smtClean="0">
                <a:solidFill>
                  <a:srgbClr val="003399"/>
                </a:solidFill>
                <a:latin typeface="+mj-lt"/>
              </a:rPr>
              <a:t>c) My album has got </a:t>
            </a:r>
            <a:r>
              <a:rPr lang="en-US" b="1" dirty="0" smtClean="0">
                <a:latin typeface="+mj-lt"/>
              </a:rPr>
              <a:t>23 </a:t>
            </a:r>
            <a:r>
              <a:rPr lang="en-US" b="1" dirty="0" smtClean="0">
                <a:solidFill>
                  <a:srgbClr val="003399"/>
                </a:solidFill>
                <a:latin typeface="+mj-lt"/>
              </a:rPr>
              <a:t>stamps in it.</a:t>
            </a:r>
            <a:endParaRPr lang="ru-RU" b="1" dirty="0" smtClean="0">
              <a:solidFill>
                <a:srgbClr val="003399"/>
              </a:solidFill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sz="1200" dirty="0">
              <a:latin typeface="Arial Black" pitchFamily="34" charset="0"/>
            </a:endParaRPr>
          </a:p>
        </p:txBody>
      </p:sp>
      <p:sp>
        <p:nvSpPr>
          <p:cNvPr id="25604" name="Содержимое 24"/>
          <p:cNvSpPr>
            <a:spLocks noGrp="1"/>
          </p:cNvSpPr>
          <p:nvPr>
            <p:ph sz="quarter" idx="2"/>
          </p:nvPr>
        </p:nvSpPr>
        <p:spPr>
          <a:xfrm>
            <a:off x="4270375" y="3213100"/>
            <a:ext cx="3657600" cy="29591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en-US" altLang="ru-RU" sz="2000" smtClean="0">
              <a:solidFill>
                <a:srgbClr val="00B050"/>
              </a:solidFill>
              <a:latin typeface="Arial Black" pitchFamily="34" charset="0"/>
            </a:endParaRPr>
          </a:p>
          <a:p>
            <a:pPr eaLnBrk="1" hangingPunct="1">
              <a:buFont typeface="Arial" charset="0"/>
              <a:buNone/>
            </a:pPr>
            <a:endParaRPr lang="en-US" altLang="ru-RU" sz="2000" smtClean="0">
              <a:solidFill>
                <a:srgbClr val="00B050"/>
              </a:solidFill>
              <a:latin typeface="Arial Black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altLang="ru-RU" b="1" smtClean="0">
                <a:solidFill>
                  <a:srgbClr val="00B050"/>
                </a:solidFill>
              </a:rPr>
              <a:t>          </a:t>
            </a:r>
            <a:r>
              <a:rPr lang="en-US" altLang="ru-RU" b="1" smtClean="0"/>
              <a:t>I.  Thirty </a:t>
            </a:r>
          </a:p>
          <a:p>
            <a:pPr eaLnBrk="1" hangingPunct="1">
              <a:buFont typeface="Arial" charset="0"/>
              <a:buNone/>
            </a:pPr>
            <a:r>
              <a:rPr lang="en-US" altLang="ru-RU" b="1" smtClean="0"/>
              <a:t>          II. Twenty-three</a:t>
            </a:r>
          </a:p>
          <a:p>
            <a:pPr eaLnBrk="1" hangingPunct="1">
              <a:buFont typeface="Arial" charset="0"/>
              <a:buNone/>
            </a:pPr>
            <a:r>
              <a:rPr lang="en-US" altLang="ru-RU" b="1" smtClean="0"/>
              <a:t>          III. Seventeen</a:t>
            </a:r>
          </a:p>
          <a:p>
            <a:pPr eaLnBrk="1" hangingPunct="1"/>
            <a:endParaRPr lang="ru-RU" altLang="ru-RU" b="1" smtClean="0">
              <a:latin typeface="Arial Black" pitchFamily="34" charset="0"/>
            </a:endParaRPr>
          </a:p>
        </p:txBody>
      </p:sp>
      <p:pic>
        <p:nvPicPr>
          <p:cNvPr id="25605" name="Picture 4" descr="C:\Documents and Settings\Savirina\Мои документы\Мои рисунки\vdla8539-49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775" y="258763"/>
            <a:ext cx="989013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4" descr="C:\Documents and Settings\Savirina\Мои документы\Мои рисунки\6232921xxj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916113"/>
            <a:ext cx="950913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2" descr="C:\Documents and Settings\Savirina\Мои документы\Мои рисунки\2-1-03_cdro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196975"/>
            <a:ext cx="928688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8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251936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Numbers :</a:t>
            </a:r>
            <a:r>
              <a:rPr lang="en-US" sz="28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chemeClr val="tx1"/>
                </a:solidFill>
                <a:latin typeface="+mn-lt"/>
              </a:rPr>
              <a:t>1. </a:t>
            </a:r>
            <a:r>
              <a:rPr lang="ru-RU" sz="3200" b="1" dirty="0" smtClean="0">
                <a:solidFill>
                  <a:srgbClr val="009900"/>
                </a:solidFill>
                <a:latin typeface="+mn-lt"/>
              </a:rPr>
              <a:t>21, 35, 57</a:t>
            </a:r>
            <a:r>
              <a:rPr lang="en-US" sz="3200" b="1" dirty="0" smtClean="0">
                <a:solidFill>
                  <a:srgbClr val="009900"/>
                </a:solidFill>
                <a:latin typeface="+mn-lt"/>
              </a:rPr>
              <a:t>….</a:t>
            </a:r>
            <a:r>
              <a:rPr lang="ru-RU" sz="3200" b="1" dirty="0" smtClean="0">
                <a:solidFill>
                  <a:srgbClr val="009900"/>
                </a:solidFill>
                <a:latin typeface="+mn-lt"/>
              </a:rPr>
              <a:t/>
            </a:r>
            <a:br>
              <a:rPr lang="ru-RU" sz="3200" b="1" dirty="0" smtClean="0">
                <a:solidFill>
                  <a:srgbClr val="009900"/>
                </a:solidFill>
                <a:latin typeface="+mn-lt"/>
              </a:rPr>
            </a:br>
            <a:r>
              <a:rPr lang="en-US" sz="3200" b="1" dirty="0" smtClean="0">
                <a:solidFill>
                  <a:srgbClr val="009900"/>
                </a:solidFill>
                <a:latin typeface="+mn-lt"/>
              </a:rPr>
              <a:t>twenty + one = twenty-one</a:t>
            </a:r>
            <a:r>
              <a:rPr lang="en-US" sz="3200" b="1" dirty="0" smtClean="0">
                <a:solidFill>
                  <a:srgbClr val="00B050"/>
                </a:solidFill>
                <a:latin typeface="+mn-lt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+mn-lt"/>
              </a:rPr>
            </a:br>
            <a:endParaRPr lang="ru-RU" sz="3200" b="1" dirty="0" smtClean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26627" name="Содержимое 9"/>
          <p:cNvSpPr>
            <a:spLocks noGrp="1"/>
          </p:cNvSpPr>
          <p:nvPr>
            <p:ph sz="quarter" idx="1"/>
          </p:nvPr>
        </p:nvSpPr>
        <p:spPr>
          <a:xfrm>
            <a:off x="323850" y="3141663"/>
            <a:ext cx="4038600" cy="2841625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en-US" sz="3200" b="1" dirty="0" smtClean="0">
                <a:latin typeface="+mj-lt"/>
              </a:rPr>
              <a:t>2. </a:t>
            </a:r>
            <a:r>
              <a:rPr lang="en-US" sz="3200" b="1" dirty="0" smtClean="0">
                <a:solidFill>
                  <a:srgbClr val="FF0000"/>
                </a:solidFill>
                <a:latin typeface="+mj-lt"/>
              </a:rPr>
              <a:t>13 - 19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en-US" b="1" dirty="0" smtClean="0">
                <a:solidFill>
                  <a:srgbClr val="FF0000"/>
                </a:solidFill>
                <a:latin typeface="+mj-lt"/>
              </a:rPr>
              <a:t>SEVEN + TEEN =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en-US" b="1" dirty="0" smtClean="0">
                <a:solidFill>
                  <a:srgbClr val="FF0000"/>
                </a:solidFill>
                <a:latin typeface="+mj-lt"/>
              </a:rPr>
              <a:t>SEVENTEEN</a:t>
            </a:r>
            <a:endParaRPr lang="ru-RU" b="1" dirty="0" smtClean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6628" name="Содержимое 10"/>
          <p:cNvSpPr>
            <a:spLocks noGrp="1"/>
          </p:cNvSpPr>
          <p:nvPr>
            <p:ph sz="quarter" idx="2"/>
          </p:nvPr>
        </p:nvSpPr>
        <p:spPr>
          <a:xfrm>
            <a:off x="4211638" y="3357563"/>
            <a:ext cx="3744912" cy="3275012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en-US" sz="3200" b="1" dirty="0" smtClean="0">
                <a:latin typeface="+mj-lt"/>
              </a:rPr>
              <a:t>3. </a:t>
            </a:r>
            <a:r>
              <a:rPr lang="en-US" sz="3200" b="1" dirty="0" smtClean="0">
                <a:solidFill>
                  <a:srgbClr val="003399"/>
                </a:solidFill>
                <a:latin typeface="+mj-lt"/>
              </a:rPr>
              <a:t>20 – 100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en-US" b="1" dirty="0" smtClean="0">
                <a:solidFill>
                  <a:srgbClr val="003399"/>
                </a:solidFill>
                <a:latin typeface="+mj-lt"/>
              </a:rPr>
              <a:t>SEVEN + TY =</a:t>
            </a:r>
            <a:r>
              <a:rPr lang="ru-RU" b="1" dirty="0" smtClean="0">
                <a:solidFill>
                  <a:srgbClr val="003399"/>
                </a:solidFill>
                <a:latin typeface="+mj-lt"/>
              </a:rPr>
              <a:t> </a:t>
            </a:r>
            <a:r>
              <a:rPr lang="en-US" b="1" dirty="0" smtClean="0">
                <a:solidFill>
                  <a:srgbClr val="003399"/>
                </a:solidFill>
                <a:latin typeface="+mj-lt"/>
              </a:rPr>
              <a:t>SEVENTY</a:t>
            </a:r>
            <a:endParaRPr lang="ru-RU" b="1" dirty="0" smtClean="0">
              <a:solidFill>
                <a:srgbClr val="003399"/>
              </a:solidFill>
              <a:latin typeface="+mj-lt"/>
            </a:endParaRPr>
          </a:p>
        </p:txBody>
      </p:sp>
      <p:pic>
        <p:nvPicPr>
          <p:cNvPr id="26629" name="Picture 4" descr="C:\Documents and Settings\Savirina\Мои документы\Мои рисунки\vdla8539-49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4823">
            <a:off x="3640138" y="4800600"/>
            <a:ext cx="1730375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4" descr="C:\Documents and Settings\Savirina\Мои документы\Мои рисунки\vdla8539-49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4504">
            <a:off x="3640138" y="4800600"/>
            <a:ext cx="1730375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6627" grpId="0" build="p"/>
      <p:bldP spid="2662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FF0000"/>
                </a:solidFill>
              </a:rPr>
              <a:t>We must</a:t>
            </a:r>
            <a:endParaRPr lang="ru-RU" sz="4000" b="1" dirty="0" smtClean="0">
              <a:solidFill>
                <a:srgbClr val="FF0000"/>
              </a:solidFill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sz="quarter" idx="1"/>
          </p:nvPr>
        </p:nvSpPr>
        <p:spPr>
          <a:xfrm>
            <a:off x="395288" y="1557338"/>
            <a:ext cx="7467600" cy="4873625"/>
          </a:xfrm>
        </p:spPr>
        <p:txBody>
          <a:bodyPr/>
          <a:lstStyle/>
          <a:p>
            <a:pPr eaLnBrk="1" hangingPunct="1"/>
            <a:r>
              <a:rPr lang="en-US" altLang="ru-RU" b="1" smtClean="0"/>
              <a:t>Listen, read, translate new words</a:t>
            </a:r>
            <a:endParaRPr lang="ru-RU" altLang="ru-RU" b="1" smtClean="0"/>
          </a:p>
          <a:p>
            <a:pPr eaLnBrk="1" hangingPunct="1"/>
            <a:r>
              <a:rPr lang="en-US" altLang="ru-RU" b="1" smtClean="0"/>
              <a:t>Numbers</a:t>
            </a:r>
          </a:p>
          <a:p>
            <a:pPr eaLnBrk="1" hangingPunct="1"/>
            <a:r>
              <a:rPr lang="en-US" altLang="ru-RU" b="1" smtClean="0"/>
              <a:t>Dialogues</a:t>
            </a:r>
            <a:endParaRPr lang="ru-RU" altLang="ru-RU" b="1" smtClean="0"/>
          </a:p>
          <a:p>
            <a:pPr eaLnBrk="1" hangingPunct="1"/>
            <a:r>
              <a:rPr lang="en-US" altLang="ru-RU" b="1" smtClean="0"/>
              <a:t>Read a story about Kate’s collection</a:t>
            </a:r>
            <a:endParaRPr lang="ru-RU" altLang="ru-RU" b="1" smtClean="0"/>
          </a:p>
          <a:p>
            <a:pPr eaLnBrk="1" hangingPunct="1"/>
            <a:r>
              <a:rPr lang="en-US" altLang="ru-RU" b="1" smtClean="0"/>
              <a:t>Write a short paragraph about your collection</a:t>
            </a:r>
            <a:endParaRPr lang="ru-RU" altLang="ru-RU" b="1" smtClean="0"/>
          </a:p>
        </p:txBody>
      </p:sp>
      <p:pic>
        <p:nvPicPr>
          <p:cNvPr id="9220" name="Picture 4" descr="C:\Documents and Settings\Savirina\Мои документы\Мои рисунки\vdla8539-49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260350"/>
            <a:ext cx="2603500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3"/>
          <p:cNvSpPr>
            <a:spLocks noGrp="1"/>
          </p:cNvSpPr>
          <p:nvPr>
            <p:ph type="title"/>
          </p:nvPr>
        </p:nvSpPr>
        <p:spPr>
          <a:xfrm>
            <a:off x="539750" y="260350"/>
            <a:ext cx="7467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dialogues, ask and answer:</a:t>
            </a: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27651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ru-RU" b="1" smtClean="0"/>
              <a:t>A: How old  is she (he) ….?</a:t>
            </a:r>
            <a:endParaRPr lang="ru-RU" altLang="ru-RU" b="1" smtClean="0"/>
          </a:p>
          <a:p>
            <a:pPr eaLnBrk="1" hangingPunct="1"/>
            <a:endParaRPr lang="en-US" altLang="ru-RU" b="1" smtClean="0"/>
          </a:p>
          <a:p>
            <a:pPr eaLnBrk="1" hangingPunct="1"/>
            <a:r>
              <a:rPr lang="en-US" altLang="ru-RU" b="1" smtClean="0"/>
              <a:t>B: She (he)’s twenty.</a:t>
            </a:r>
            <a:endParaRPr lang="ru-RU" altLang="ru-RU" b="1" smtClean="0"/>
          </a:p>
          <a:p>
            <a:pPr eaLnBrk="1" hangingPunct="1"/>
            <a:endParaRPr lang="en-US" altLang="ru-RU" b="1" smtClean="0"/>
          </a:p>
          <a:p>
            <a:pPr eaLnBrk="1" hangingPunct="1"/>
            <a:r>
              <a:rPr lang="en-US" altLang="ru-RU" b="1" smtClean="0"/>
              <a:t>A: Where is she (he) from? </a:t>
            </a:r>
            <a:endParaRPr lang="ru-RU" altLang="ru-RU" b="1" smtClean="0"/>
          </a:p>
          <a:p>
            <a:pPr eaLnBrk="1" hangingPunct="1"/>
            <a:endParaRPr lang="en-US" altLang="ru-RU" b="1" smtClean="0"/>
          </a:p>
          <a:p>
            <a:pPr eaLnBrk="1" hangingPunct="1"/>
            <a:r>
              <a:rPr lang="en-US" altLang="ru-RU" b="1" smtClean="0"/>
              <a:t>B: She (he)’s from ….</a:t>
            </a:r>
          </a:p>
          <a:p>
            <a:pPr eaLnBrk="1" hangingPunct="1">
              <a:buFont typeface="Wingdings" pitchFamily="2" charset="2"/>
              <a:buChar char="v"/>
            </a:pPr>
            <a:endParaRPr lang="ru-RU" altLang="ru-RU" smtClean="0"/>
          </a:p>
        </p:txBody>
      </p:sp>
      <p:sp>
        <p:nvSpPr>
          <p:cNvPr id="27652" name="Содержимое 5"/>
          <p:cNvSpPr>
            <a:spLocks noGrp="1"/>
          </p:cNvSpPr>
          <p:nvPr>
            <p:ph sz="quarter" idx="2"/>
          </p:nvPr>
        </p:nvSpPr>
        <p:spPr>
          <a:xfrm>
            <a:off x="4140200" y="1600200"/>
            <a:ext cx="3787775" cy="4572000"/>
          </a:xfrm>
        </p:spPr>
        <p:txBody>
          <a:bodyPr/>
          <a:lstStyle/>
          <a:p>
            <a:pPr eaLnBrk="1" hangingPunct="1"/>
            <a:endParaRPr lang="en-US" altLang="ru-RU" smtClean="0"/>
          </a:p>
          <a:p>
            <a:pPr eaLnBrk="1" hangingPunct="1"/>
            <a:r>
              <a:rPr lang="en-US" altLang="ru-RU" smtClean="0">
                <a:solidFill>
                  <a:srgbClr val="FF0000"/>
                </a:solidFill>
              </a:rPr>
              <a:t> </a:t>
            </a:r>
            <a:r>
              <a:rPr lang="en-US" altLang="ru-RU" b="1" smtClean="0">
                <a:solidFill>
                  <a:srgbClr val="FF0000"/>
                </a:solidFill>
              </a:rPr>
              <a:t>Anna (30) France.</a:t>
            </a:r>
          </a:p>
          <a:p>
            <a:pPr eaLnBrk="1" hangingPunct="1"/>
            <a:endParaRPr lang="en-US" altLang="ru-RU" b="1" smtClean="0"/>
          </a:p>
          <a:p>
            <a:pPr eaLnBrk="1" hangingPunct="1"/>
            <a:r>
              <a:rPr lang="en-US" altLang="ru-RU" b="1" smtClean="0">
                <a:solidFill>
                  <a:srgbClr val="003399"/>
                </a:solidFill>
              </a:rPr>
              <a:t>Robert (15) England</a:t>
            </a:r>
            <a:r>
              <a:rPr lang="en-US" altLang="ru-RU" b="1" smtClean="0"/>
              <a:t>.</a:t>
            </a:r>
          </a:p>
          <a:p>
            <a:pPr eaLnBrk="1" hangingPunct="1"/>
            <a:endParaRPr lang="en-US" altLang="ru-RU" b="1" smtClean="0"/>
          </a:p>
          <a:p>
            <a:pPr eaLnBrk="1" hangingPunct="1"/>
            <a:r>
              <a:rPr lang="en-US" altLang="ru-RU" b="1" smtClean="0">
                <a:solidFill>
                  <a:srgbClr val="EE0C9D"/>
                </a:solidFill>
              </a:rPr>
              <a:t>Chen (7) America.</a:t>
            </a:r>
          </a:p>
          <a:p>
            <a:pPr eaLnBrk="1" hangingPunct="1"/>
            <a:endParaRPr lang="en-US" altLang="ru-RU" smtClean="0"/>
          </a:p>
          <a:p>
            <a:pPr eaLnBrk="1" hangingPunct="1"/>
            <a:endParaRPr lang="en-US" altLang="ru-RU" smtClean="0">
              <a:solidFill>
                <a:srgbClr val="FF0066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altLang="ru-RU" smtClean="0"/>
              <a:t>    </a:t>
            </a:r>
            <a:endParaRPr lang="ru-RU" altLang="ru-RU" smtClean="0"/>
          </a:p>
        </p:txBody>
      </p:sp>
      <p:pic>
        <p:nvPicPr>
          <p:cNvPr id="27653" name="Picture 5" descr="C:\Documents and Settings\Savirina\Мои документы\Мои рисунки\hero_teen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916113"/>
            <a:ext cx="1393825" cy="220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5" descr="C:\Documents and Settings\Savirina\Мои документы\Мои рисунки\92722316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88913"/>
            <a:ext cx="1800225" cy="179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5" descr="C:\Documents and Settings\Savirina\Мои документы\Мои рисунки\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941888"/>
            <a:ext cx="18288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6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6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341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4000" b="1" dirty="0" smtClean="0">
                <a:solidFill>
                  <a:srgbClr val="FF0000"/>
                </a:solidFill>
              </a:rPr>
              <a:t>I like dolls!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8675" name="Содержимое 9"/>
          <p:cNvSpPr>
            <a:spLocks noGrp="1"/>
          </p:cNvSpPr>
          <p:nvPr>
            <p:ph sz="quarter" idx="1"/>
          </p:nvPr>
        </p:nvSpPr>
        <p:spPr>
          <a:xfrm>
            <a:off x="395288" y="981075"/>
            <a:ext cx="7993062" cy="5419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ru-RU" sz="2000" smtClean="0"/>
              <a:t>   </a:t>
            </a:r>
            <a:r>
              <a:rPr lang="en-US" altLang="ru-RU" sz="2000" b="1" smtClean="0">
                <a:solidFill>
                  <a:srgbClr val="003399"/>
                </a:solidFill>
              </a:rPr>
              <a:t>Hi, my name’s Kate. I’m </a:t>
            </a:r>
            <a:r>
              <a:rPr lang="en-US" altLang="ru-RU" sz="2000" b="1" smtClean="0">
                <a:solidFill>
                  <a:srgbClr val="CC0099"/>
                </a:solidFill>
              </a:rPr>
              <a:t>1</a:t>
            </a:r>
            <a:r>
              <a:rPr lang="ru-RU" altLang="ru-RU" sz="2000" b="1" smtClean="0">
                <a:solidFill>
                  <a:srgbClr val="CC0099"/>
                </a:solidFill>
              </a:rPr>
              <a:t>1</a:t>
            </a:r>
            <a:r>
              <a:rPr lang="en-US" altLang="ru-RU" sz="2000" b="1" smtClean="0">
                <a:solidFill>
                  <a:srgbClr val="CC0099"/>
                </a:solidFill>
              </a:rPr>
              <a:t> </a:t>
            </a:r>
            <a:r>
              <a:rPr lang="en-US" altLang="ru-RU" sz="2000" b="1" smtClean="0">
                <a:solidFill>
                  <a:srgbClr val="003399"/>
                </a:solidFill>
              </a:rPr>
              <a:t>years old and I’m from</a:t>
            </a:r>
            <a:r>
              <a:rPr lang="ru-RU" altLang="ru-RU" sz="2000" b="1" smtClean="0">
                <a:solidFill>
                  <a:srgbClr val="003399"/>
                </a:solidFill>
              </a:rPr>
              <a:t> 1)</a:t>
            </a:r>
            <a:endParaRPr lang="en-US" altLang="ru-RU" sz="2000" b="1" smtClean="0">
              <a:solidFill>
                <a:srgbClr val="003399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altLang="ru-RU" sz="2000" b="1" smtClean="0">
                <a:solidFill>
                  <a:srgbClr val="003399"/>
                </a:solidFill>
              </a:rPr>
              <a:t>   </a:t>
            </a:r>
            <a:endParaRPr lang="ru-RU" altLang="ru-RU" sz="2000" b="1" smtClean="0">
              <a:solidFill>
                <a:srgbClr val="003399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altLang="ru-RU" sz="2000" b="1" smtClean="0">
                <a:solidFill>
                  <a:srgbClr val="003399"/>
                </a:solidFill>
              </a:rPr>
              <a:t>  </a:t>
            </a:r>
            <a:r>
              <a:rPr lang="en-US" altLang="ru-RU" sz="2000" b="1" smtClean="0">
                <a:solidFill>
                  <a:srgbClr val="003399"/>
                </a:solidFill>
              </a:rPr>
              <a:t>I’ve got a great </a:t>
            </a:r>
            <a:r>
              <a:rPr lang="ru-RU" altLang="ru-RU" sz="2000" b="1" smtClean="0">
                <a:solidFill>
                  <a:srgbClr val="003399"/>
                </a:solidFill>
              </a:rPr>
              <a:t>2)</a:t>
            </a:r>
            <a:r>
              <a:rPr lang="en-US" altLang="ru-RU" sz="2000" b="1" smtClean="0">
                <a:solidFill>
                  <a:srgbClr val="003399"/>
                </a:solidFill>
              </a:rPr>
              <a:t>               </a:t>
            </a:r>
            <a:r>
              <a:rPr lang="ru-RU" altLang="ru-RU" sz="2000" b="1" smtClean="0">
                <a:solidFill>
                  <a:srgbClr val="003399"/>
                </a:solidFill>
              </a:rPr>
              <a:t>     </a:t>
            </a:r>
            <a:r>
              <a:rPr lang="en-US" altLang="ru-RU" sz="2000" b="1" smtClean="0">
                <a:solidFill>
                  <a:srgbClr val="003399"/>
                </a:solidFill>
              </a:rPr>
              <a:t>collection! </a:t>
            </a:r>
          </a:p>
          <a:p>
            <a:pPr>
              <a:buFont typeface="Wingdings" pitchFamily="2" charset="2"/>
              <a:buNone/>
            </a:pPr>
            <a:endParaRPr lang="ru-RU" altLang="ru-RU" sz="2000" b="1" smtClean="0">
              <a:solidFill>
                <a:srgbClr val="003399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altLang="ru-RU" sz="2000" b="1" smtClean="0">
                <a:solidFill>
                  <a:srgbClr val="003399"/>
                </a:solidFill>
              </a:rPr>
              <a:t>  </a:t>
            </a:r>
            <a:r>
              <a:rPr lang="en-US" altLang="ru-RU" sz="2000" b="1" smtClean="0">
                <a:solidFill>
                  <a:srgbClr val="003399"/>
                </a:solidFill>
              </a:rPr>
              <a:t>My </a:t>
            </a:r>
            <a:r>
              <a:rPr lang="ru-RU" altLang="ru-RU" sz="2000" b="1" smtClean="0">
                <a:solidFill>
                  <a:srgbClr val="003399"/>
                </a:solidFill>
              </a:rPr>
              <a:t> 3)              </a:t>
            </a:r>
            <a:r>
              <a:rPr lang="en-US" altLang="ru-RU" sz="2000" b="1" smtClean="0">
                <a:solidFill>
                  <a:srgbClr val="003399"/>
                </a:solidFill>
              </a:rPr>
              <a:t>  </a:t>
            </a:r>
            <a:r>
              <a:rPr lang="ru-RU" altLang="ru-RU" sz="2000" b="1" smtClean="0">
                <a:solidFill>
                  <a:srgbClr val="003399"/>
                </a:solidFill>
              </a:rPr>
              <a:t>       </a:t>
            </a:r>
            <a:r>
              <a:rPr lang="en-US" altLang="ru-RU" sz="2000" b="1" smtClean="0">
                <a:solidFill>
                  <a:srgbClr val="003399"/>
                </a:solidFill>
              </a:rPr>
              <a:t>has got </a:t>
            </a:r>
            <a:r>
              <a:rPr lang="en-US" altLang="ru-RU" sz="2000" b="1" smtClean="0">
                <a:solidFill>
                  <a:srgbClr val="CC0099"/>
                </a:solidFill>
              </a:rPr>
              <a:t>46</a:t>
            </a:r>
            <a:r>
              <a:rPr lang="en-US" altLang="ru-RU" sz="2000" b="1" smtClean="0">
                <a:solidFill>
                  <a:srgbClr val="003399"/>
                </a:solidFill>
              </a:rPr>
              <a:t> dolls in it. My dolls are from    </a:t>
            </a:r>
          </a:p>
          <a:p>
            <a:pPr>
              <a:buFont typeface="Wingdings" pitchFamily="2" charset="2"/>
              <a:buNone/>
            </a:pPr>
            <a:r>
              <a:rPr lang="en-US" altLang="ru-RU" sz="2000" b="1" smtClean="0">
                <a:solidFill>
                  <a:srgbClr val="003399"/>
                </a:solidFill>
              </a:rPr>
              <a:t> </a:t>
            </a:r>
            <a:r>
              <a:rPr lang="ru-RU" altLang="ru-RU" sz="2000" b="1" smtClean="0">
                <a:solidFill>
                  <a:srgbClr val="003399"/>
                </a:solidFill>
              </a:rPr>
              <a:t>4)</a:t>
            </a:r>
            <a:r>
              <a:rPr lang="en-US" altLang="ru-RU" sz="2000" b="1" smtClean="0">
                <a:solidFill>
                  <a:srgbClr val="003399"/>
                </a:solidFill>
              </a:rPr>
              <a:t>          </a:t>
            </a:r>
            <a:r>
              <a:rPr lang="ru-RU" altLang="ru-RU" sz="2000" b="1" smtClean="0">
                <a:solidFill>
                  <a:srgbClr val="003399"/>
                </a:solidFill>
              </a:rPr>
              <a:t>   </a:t>
            </a:r>
            <a:r>
              <a:rPr lang="en-US" altLang="ru-RU" sz="2000" b="1" smtClean="0">
                <a:solidFill>
                  <a:srgbClr val="003399"/>
                </a:solidFill>
              </a:rPr>
              <a:t>   </a:t>
            </a:r>
            <a:r>
              <a:rPr lang="ru-RU" altLang="ru-RU" sz="2000" b="1" smtClean="0">
                <a:solidFill>
                  <a:srgbClr val="003399"/>
                </a:solidFill>
              </a:rPr>
              <a:t>, 5)</a:t>
            </a:r>
            <a:r>
              <a:rPr lang="en-US" altLang="ru-RU" sz="2000" b="1" smtClean="0">
                <a:solidFill>
                  <a:srgbClr val="003399"/>
                </a:solidFill>
              </a:rPr>
              <a:t> </a:t>
            </a:r>
            <a:r>
              <a:rPr lang="ru-RU" altLang="ru-RU" sz="2000" b="1" smtClean="0">
                <a:solidFill>
                  <a:srgbClr val="003399"/>
                </a:solidFill>
              </a:rPr>
              <a:t>   </a:t>
            </a:r>
            <a:r>
              <a:rPr lang="en-US" altLang="ru-RU" sz="2000" b="1" smtClean="0">
                <a:solidFill>
                  <a:srgbClr val="003399"/>
                </a:solidFill>
              </a:rPr>
              <a:t>          </a:t>
            </a:r>
            <a:r>
              <a:rPr lang="ru-RU" altLang="ru-RU" sz="2000" b="1" smtClean="0">
                <a:solidFill>
                  <a:srgbClr val="003399"/>
                </a:solidFill>
              </a:rPr>
              <a:t>, 6)</a:t>
            </a:r>
            <a:r>
              <a:rPr lang="en-US" altLang="ru-RU" sz="2000" b="1" smtClean="0">
                <a:solidFill>
                  <a:srgbClr val="003399"/>
                </a:solidFill>
              </a:rPr>
              <a:t>              ,</a:t>
            </a:r>
            <a:r>
              <a:rPr lang="ru-RU" altLang="ru-RU" sz="2000" b="1" smtClean="0">
                <a:solidFill>
                  <a:srgbClr val="003399"/>
                </a:solidFill>
              </a:rPr>
              <a:t> 7) </a:t>
            </a:r>
            <a:r>
              <a:rPr lang="en-US" altLang="ru-RU" sz="2000" b="1" smtClean="0">
                <a:solidFill>
                  <a:srgbClr val="003399"/>
                </a:solidFill>
              </a:rPr>
              <a:t>         </a:t>
            </a:r>
            <a:r>
              <a:rPr lang="ru-RU" altLang="ru-RU" sz="2000" b="1" smtClean="0">
                <a:solidFill>
                  <a:srgbClr val="003399"/>
                </a:solidFill>
              </a:rPr>
              <a:t> </a:t>
            </a:r>
            <a:r>
              <a:rPr lang="en-US" altLang="ru-RU" sz="2000" b="1" smtClean="0">
                <a:solidFill>
                  <a:srgbClr val="003399"/>
                </a:solidFill>
              </a:rPr>
              <a:t>   </a:t>
            </a:r>
            <a:r>
              <a:rPr lang="ru-RU" altLang="ru-RU" sz="2000" b="1" smtClean="0">
                <a:solidFill>
                  <a:srgbClr val="003399"/>
                </a:solidFill>
              </a:rPr>
              <a:t> </a:t>
            </a:r>
            <a:r>
              <a:rPr lang="en-US" altLang="ru-RU" sz="2000" b="1" smtClean="0">
                <a:solidFill>
                  <a:srgbClr val="003399"/>
                </a:solidFill>
              </a:rPr>
              <a:t>.   </a:t>
            </a:r>
          </a:p>
          <a:p>
            <a:pPr>
              <a:buFont typeface="Wingdings" pitchFamily="2" charset="2"/>
              <a:buNone/>
            </a:pPr>
            <a:endParaRPr lang="en-US" altLang="ru-RU" sz="2000" b="1" smtClean="0">
              <a:solidFill>
                <a:srgbClr val="003399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altLang="ru-RU" sz="2000" b="1" smtClean="0">
                <a:solidFill>
                  <a:srgbClr val="003399"/>
                </a:solidFill>
              </a:rPr>
              <a:t> I like  </a:t>
            </a:r>
            <a:r>
              <a:rPr lang="ru-RU" altLang="ru-RU" sz="2000" b="1" smtClean="0">
                <a:solidFill>
                  <a:srgbClr val="003399"/>
                </a:solidFill>
              </a:rPr>
              <a:t>8)</a:t>
            </a:r>
            <a:r>
              <a:rPr lang="en-US" altLang="ru-RU" sz="2000" b="1" smtClean="0">
                <a:solidFill>
                  <a:srgbClr val="003399"/>
                </a:solidFill>
              </a:rPr>
              <a:t>             </a:t>
            </a:r>
            <a:r>
              <a:rPr lang="ru-RU" altLang="ru-RU" sz="2000" b="1" smtClean="0">
                <a:solidFill>
                  <a:srgbClr val="003399"/>
                </a:solidFill>
              </a:rPr>
              <a:t>     </a:t>
            </a:r>
            <a:r>
              <a:rPr lang="en-US" altLang="ru-RU" sz="2000" b="1" smtClean="0">
                <a:solidFill>
                  <a:srgbClr val="003399"/>
                </a:solidFill>
              </a:rPr>
              <a:t> because they are so nice! </a:t>
            </a:r>
          </a:p>
          <a:p>
            <a:pPr>
              <a:buFont typeface="Wingdings" pitchFamily="2" charset="2"/>
              <a:buNone/>
            </a:pPr>
            <a:endParaRPr lang="en-US" altLang="ru-RU" sz="2000" b="1" smtClean="0">
              <a:solidFill>
                <a:srgbClr val="003399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altLang="ru-RU" sz="2000" b="1" smtClean="0">
                <a:solidFill>
                  <a:srgbClr val="003399"/>
                </a:solidFill>
              </a:rPr>
              <a:t>Collecting dolls is </a:t>
            </a:r>
            <a:r>
              <a:rPr lang="en-US" altLang="ru-RU" sz="2000" b="1" smtClean="0">
                <a:solidFill>
                  <a:srgbClr val="CC0099"/>
                </a:solidFill>
              </a:rPr>
              <a:t>easy</a:t>
            </a:r>
            <a:r>
              <a:rPr lang="en-US" altLang="ru-RU" sz="2000" b="1" smtClean="0">
                <a:solidFill>
                  <a:srgbClr val="003399"/>
                </a:solidFill>
              </a:rPr>
              <a:t> and </a:t>
            </a:r>
            <a:r>
              <a:rPr lang="en-US" altLang="ru-RU" sz="2000" b="1" smtClean="0">
                <a:solidFill>
                  <a:srgbClr val="CC0099"/>
                </a:solidFill>
              </a:rPr>
              <a:t>fun.</a:t>
            </a:r>
          </a:p>
          <a:p>
            <a:pPr>
              <a:buFont typeface="Wingdings" pitchFamily="2" charset="2"/>
              <a:buNone/>
            </a:pPr>
            <a:endParaRPr lang="en-US" altLang="ru-RU" sz="2000" b="1" smtClean="0">
              <a:solidFill>
                <a:srgbClr val="003399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altLang="ru-RU" sz="2000" b="1" smtClean="0">
                <a:solidFill>
                  <a:srgbClr val="003399"/>
                </a:solidFill>
              </a:rPr>
              <a:t> I’m   </a:t>
            </a:r>
            <a:r>
              <a:rPr lang="en-US" altLang="ru-RU" sz="2000" b="1" smtClean="0">
                <a:solidFill>
                  <a:srgbClr val="CC0099"/>
                </a:solidFill>
              </a:rPr>
              <a:t>proud of </a:t>
            </a:r>
            <a:r>
              <a:rPr lang="en-US" altLang="ru-RU" sz="2000" b="1" smtClean="0">
                <a:solidFill>
                  <a:srgbClr val="003399"/>
                </a:solidFill>
              </a:rPr>
              <a:t>my collection.</a:t>
            </a:r>
          </a:p>
          <a:p>
            <a:pPr>
              <a:buFont typeface="Wingdings" pitchFamily="2" charset="2"/>
              <a:buNone/>
            </a:pPr>
            <a:endParaRPr lang="ru-RU" altLang="ru-RU" sz="2000" b="1" smtClean="0">
              <a:solidFill>
                <a:srgbClr val="003399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altLang="ru-RU" sz="2000" b="1" smtClean="0">
                <a:solidFill>
                  <a:srgbClr val="003399"/>
                </a:solidFill>
              </a:rPr>
              <a:t> It </a:t>
            </a:r>
            <a:r>
              <a:rPr lang="en-US" altLang="ru-RU" sz="2000" b="1" smtClean="0">
                <a:solidFill>
                  <a:srgbClr val="CC0099"/>
                </a:solidFill>
              </a:rPr>
              <a:t>makes me happy</a:t>
            </a:r>
            <a:r>
              <a:rPr lang="ru-RU" altLang="ru-RU" sz="2000" b="1" smtClean="0">
                <a:solidFill>
                  <a:srgbClr val="003399"/>
                </a:solidFill>
              </a:rPr>
              <a:t>!</a:t>
            </a:r>
          </a:p>
        </p:txBody>
      </p:sp>
      <p:pic>
        <p:nvPicPr>
          <p:cNvPr id="28676" name="Picture 13" descr="C:\Documents and Settings\Savirina\Мои документы\Мои рисунки\British_fla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275" y="1011238"/>
            <a:ext cx="1027113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6" descr="C:\Documents and Settings\Savirina\Мои документы\Мои рисунки\allfons.ru-229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924175"/>
            <a:ext cx="1096962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12" descr="C:\Documents and Settings\Savirina\Мои документы\Мои рисунки\france-cne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2924175"/>
            <a:ext cx="96043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8" descr="C:\Documents and Settings\Savirina\Мои документы\Мои рисунки\132587_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913063"/>
            <a:ext cx="100012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11" descr="C:\Documents and Settings\Savirina\Мои документы\Мои рисунки\33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924175"/>
            <a:ext cx="9779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5" descr="C:\Documents and Settings\Savirina\Мои документы\Мои рисунки\b_20922_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0" y="1389063"/>
            <a:ext cx="12017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2" name="Picture 5" descr="C:\Documents and Settings\Savirina\Мои документы\Мои рисунки\1ad751a42a23t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75" y="2139950"/>
            <a:ext cx="13176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363" y="3576638"/>
            <a:ext cx="993775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4" name="Picture 7" descr="C:\Documents and Settings\Savirina\Мои документы\Мои рисунки\1348662568_renesmeee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068638"/>
            <a:ext cx="2316163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6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6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-242888"/>
            <a:ext cx="7467600" cy="1584326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sz="4400" b="1" dirty="0" smtClean="0">
                <a:solidFill>
                  <a:srgbClr val="FF0000"/>
                </a:solidFill>
              </a:rPr>
              <a:t>my collection….</a:t>
            </a:r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sz="2700" b="1" dirty="0" smtClean="0">
                <a:solidFill>
                  <a:schemeClr val="tx1"/>
                </a:solidFill>
              </a:rPr>
              <a:t>Write and tell: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9699" name="Содержимое 5"/>
          <p:cNvSpPr>
            <a:spLocks noGrp="1"/>
          </p:cNvSpPr>
          <p:nvPr>
            <p:ph sz="quarter" idx="1"/>
          </p:nvPr>
        </p:nvSpPr>
        <p:spPr>
          <a:xfrm>
            <a:off x="468313" y="1196975"/>
            <a:ext cx="7467600" cy="52768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ru-RU" b="1" smtClean="0">
                <a:solidFill>
                  <a:srgbClr val="003399"/>
                </a:solidFill>
              </a:rPr>
              <a:t>  1.Your name</a:t>
            </a:r>
          </a:p>
          <a:p>
            <a:pPr>
              <a:buFont typeface="Wingdings" pitchFamily="2" charset="2"/>
              <a:buNone/>
            </a:pPr>
            <a:r>
              <a:rPr lang="en-US" altLang="ru-RU" b="1" smtClean="0">
                <a:solidFill>
                  <a:srgbClr val="FF0000"/>
                </a:solidFill>
              </a:rPr>
              <a:t>                    My name is...</a:t>
            </a:r>
          </a:p>
          <a:p>
            <a:pPr>
              <a:buFont typeface="Wingdings" pitchFamily="2" charset="2"/>
              <a:buNone/>
            </a:pPr>
            <a:r>
              <a:rPr lang="en-US" altLang="ru-RU" b="1" smtClean="0">
                <a:solidFill>
                  <a:srgbClr val="003399"/>
                </a:solidFill>
              </a:rPr>
              <a:t>  2.Your age </a:t>
            </a:r>
          </a:p>
          <a:p>
            <a:pPr>
              <a:buFont typeface="Wingdings" pitchFamily="2" charset="2"/>
              <a:buNone/>
            </a:pPr>
            <a:r>
              <a:rPr lang="en-US" altLang="ru-RU" b="1" smtClean="0">
                <a:solidFill>
                  <a:srgbClr val="FF0000"/>
                </a:solidFill>
              </a:rPr>
              <a:t>                     I’m……</a:t>
            </a:r>
          </a:p>
          <a:p>
            <a:pPr>
              <a:buFont typeface="Wingdings" pitchFamily="2" charset="2"/>
              <a:buNone/>
            </a:pPr>
            <a:r>
              <a:rPr lang="en-US" altLang="ru-RU" b="1" smtClean="0">
                <a:solidFill>
                  <a:srgbClr val="003399"/>
                </a:solidFill>
              </a:rPr>
              <a:t>  3. Where are you from</a:t>
            </a:r>
          </a:p>
          <a:p>
            <a:pPr>
              <a:buFont typeface="Wingdings" pitchFamily="2" charset="2"/>
              <a:buNone/>
            </a:pPr>
            <a:r>
              <a:rPr lang="en-US" altLang="ru-RU" b="1" smtClean="0">
                <a:solidFill>
                  <a:srgbClr val="003399"/>
                </a:solidFill>
              </a:rPr>
              <a:t>                   </a:t>
            </a:r>
            <a:r>
              <a:rPr lang="en-US" altLang="ru-RU" b="1" smtClean="0">
                <a:solidFill>
                  <a:srgbClr val="FF0000"/>
                </a:solidFill>
              </a:rPr>
              <a:t>I’m from…..</a:t>
            </a:r>
          </a:p>
          <a:p>
            <a:pPr>
              <a:buFont typeface="Wingdings" pitchFamily="2" charset="2"/>
              <a:buNone/>
            </a:pPr>
            <a:r>
              <a:rPr lang="en-US" altLang="ru-RU" b="1" smtClean="0">
                <a:solidFill>
                  <a:srgbClr val="FF0000"/>
                </a:solidFill>
              </a:rPr>
              <a:t>  </a:t>
            </a:r>
            <a:r>
              <a:rPr lang="en-US" altLang="ru-RU" b="1" smtClean="0">
                <a:solidFill>
                  <a:srgbClr val="003399"/>
                </a:solidFill>
              </a:rPr>
              <a:t>4. What your collection is </a:t>
            </a:r>
          </a:p>
          <a:p>
            <a:pPr>
              <a:buFont typeface="Wingdings" pitchFamily="2" charset="2"/>
              <a:buNone/>
            </a:pPr>
            <a:r>
              <a:rPr lang="en-US" altLang="ru-RU" b="1" smtClean="0">
                <a:solidFill>
                  <a:srgbClr val="FF0000"/>
                </a:solidFill>
              </a:rPr>
              <a:t>                   I’ve got …..; My album has got….;</a:t>
            </a:r>
          </a:p>
          <a:p>
            <a:pPr>
              <a:buFont typeface="Wingdings" pitchFamily="2" charset="2"/>
              <a:buNone/>
            </a:pPr>
            <a:r>
              <a:rPr lang="en-US" altLang="ru-RU" b="1" smtClean="0">
                <a:solidFill>
                  <a:srgbClr val="FF0000"/>
                </a:solidFill>
              </a:rPr>
              <a:t>                   My coins are from…..</a:t>
            </a:r>
          </a:p>
          <a:p>
            <a:pPr>
              <a:buFont typeface="Wingdings" pitchFamily="2" charset="2"/>
              <a:buNone/>
            </a:pPr>
            <a:r>
              <a:rPr lang="en-US" altLang="ru-RU" b="1" smtClean="0">
                <a:solidFill>
                  <a:srgbClr val="003399"/>
                </a:solidFill>
              </a:rPr>
              <a:t>  5. How you feel about it</a:t>
            </a:r>
          </a:p>
          <a:p>
            <a:pPr>
              <a:buFont typeface="Wingdings" pitchFamily="2" charset="2"/>
              <a:buNone/>
            </a:pPr>
            <a:r>
              <a:rPr lang="en-US" altLang="ru-RU" b="1" smtClean="0">
                <a:solidFill>
                  <a:srgbClr val="009900"/>
                </a:solidFill>
              </a:rPr>
              <a:t>                   </a:t>
            </a:r>
            <a:r>
              <a:rPr lang="en-US" altLang="ru-RU" b="1" smtClean="0">
                <a:solidFill>
                  <a:srgbClr val="FF0000"/>
                </a:solidFill>
              </a:rPr>
              <a:t>I’m proud of….; It makes me happy.</a:t>
            </a:r>
          </a:p>
          <a:p>
            <a:endParaRPr lang="ru-RU" altLang="ru-RU" b="1" smtClean="0">
              <a:solidFill>
                <a:srgbClr val="003399"/>
              </a:solidFill>
            </a:endParaRPr>
          </a:p>
        </p:txBody>
      </p:sp>
      <p:pic>
        <p:nvPicPr>
          <p:cNvPr id="29700" name="Picture 4" descr="C:\Documents and Settings\Savirina\Мои документы\Мои рисунки\vdla8539-49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096780">
            <a:off x="5484019" y="1769269"/>
            <a:ext cx="1728787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9"/>
          <p:cNvSpPr>
            <a:spLocks noGrp="1"/>
          </p:cNvSpPr>
          <p:nvPr>
            <p:ph type="title"/>
          </p:nvPr>
        </p:nvSpPr>
        <p:spPr>
          <a:xfrm>
            <a:off x="900113" y="414338"/>
            <a:ext cx="7467600" cy="9271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collection</a:t>
            </a:r>
            <a:endParaRPr lang="ru-RU" sz="4000" b="1" dirty="0" smtClean="0">
              <a:solidFill>
                <a:schemeClr val="tx1"/>
              </a:solidFill>
            </a:endParaRPr>
          </a:p>
        </p:txBody>
      </p:sp>
      <p:sp>
        <p:nvSpPr>
          <p:cNvPr id="10243" name="Текст 5"/>
          <p:cNvSpPr>
            <a:spLocks noGrp="1"/>
          </p:cNvSpPr>
          <p:nvPr>
            <p:ph sz="quarter" idx="1"/>
          </p:nvPr>
        </p:nvSpPr>
        <p:spPr>
          <a:xfrm>
            <a:off x="395288" y="1547813"/>
            <a:ext cx="7467600" cy="4873625"/>
          </a:xfrm>
        </p:spPr>
        <p:txBody>
          <a:bodyPr/>
          <a:lstStyle/>
          <a:p>
            <a:pPr eaLnBrk="1" hangingPunct="1"/>
            <a:endParaRPr lang="en-US" altLang="ru-RU" smtClean="0"/>
          </a:p>
          <a:p>
            <a:pPr eaLnBrk="1" hangingPunct="1"/>
            <a:endParaRPr lang="ru-RU" altLang="ru-RU" smtClean="0"/>
          </a:p>
        </p:txBody>
      </p:sp>
      <p:pic>
        <p:nvPicPr>
          <p:cNvPr id="10244" name="Picture 2" descr="C:\Documents and Settings\Savirina\Мои документы\Мои рисунки\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557338"/>
            <a:ext cx="5111750" cy="402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album</a:t>
            </a:r>
            <a:endParaRPr lang="ru-RU" sz="4000" b="1" dirty="0" smtClean="0">
              <a:solidFill>
                <a:schemeClr val="tx1"/>
              </a:solidFill>
            </a:endParaRPr>
          </a:p>
        </p:txBody>
      </p:sp>
      <p:sp>
        <p:nvSpPr>
          <p:cNvPr id="11267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altLang="ru-RU" smtClean="0"/>
          </a:p>
        </p:txBody>
      </p:sp>
      <p:pic>
        <p:nvPicPr>
          <p:cNvPr id="11268" name="Picture 3" descr="C:\Documents and Settings\Savirina\Мои документы\Мои рисунки\31811633f9408ebaa7c9741fd9660aa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060575"/>
            <a:ext cx="6667500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badges</a:t>
            </a:r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12291" name="Picture 3" descr="C:\Documents and Settings\Savirina\Мои документы\Мои рисунки\post820204_img1_93f8f795058f78e3c60accff399e266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350" y="1700213"/>
            <a:ext cx="5965825" cy="44767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books</a:t>
            </a:r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3788" y="1600200"/>
            <a:ext cx="3654425" cy="48736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card</a:t>
            </a:r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14339" name="Picture 2" descr="C:\Documents and Settings\Savirina\Мои документы\Мои рисунки\8812165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4038" y="1600200"/>
            <a:ext cx="7086600" cy="47482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7467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CD</a:t>
            </a:r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15363" name="Picture 2" descr="C:\Documents and Settings\Savirina\Мои документы\Мои рисунки\2-1-03_cdro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95375" y="1722438"/>
            <a:ext cx="6191250" cy="46291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coins</a:t>
            </a:r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16387" name="Picture 2" descr="C:\Documents and Settings\Savirina\Мои документы\Мои рисунки\origina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057400"/>
            <a:ext cx="7467600" cy="39592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1127</TotalTime>
  <Words>346</Words>
  <Application>Microsoft Office PowerPoint</Application>
  <PresentationFormat>Экран (4:3)</PresentationFormat>
  <Paragraphs>96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Эркер</vt:lpstr>
      <vt:lpstr> My collection</vt:lpstr>
      <vt:lpstr>We must</vt:lpstr>
      <vt:lpstr>collection</vt:lpstr>
      <vt:lpstr>album</vt:lpstr>
      <vt:lpstr>badges</vt:lpstr>
      <vt:lpstr>books</vt:lpstr>
      <vt:lpstr>card</vt:lpstr>
      <vt:lpstr>CD</vt:lpstr>
      <vt:lpstr>coins</vt:lpstr>
      <vt:lpstr>dolls</vt:lpstr>
      <vt:lpstr>mug</vt:lpstr>
      <vt:lpstr>stamp</vt:lpstr>
      <vt:lpstr>souvenir</vt:lpstr>
      <vt:lpstr>stuffed toy</vt:lpstr>
      <vt:lpstr>               teddy bear </vt:lpstr>
      <vt:lpstr> toy car</vt:lpstr>
      <vt:lpstr>dolls</vt:lpstr>
      <vt:lpstr>Match: 1. How many                  are there in your collection?  2. How many                    have you got?  3. How many                 has it got?  </vt:lpstr>
      <vt:lpstr>Numbers :  1. 21, 35, 57…. twenty + one = twenty-one </vt:lpstr>
      <vt:lpstr>dialogues, ask and answer:</vt:lpstr>
      <vt:lpstr>I like dolls!</vt:lpstr>
      <vt:lpstr>    my collection…. Write and tell: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hobby</dc:title>
  <cp:lastModifiedBy>Надежда Пронская</cp:lastModifiedBy>
  <cp:revision>165</cp:revision>
  <dcterms:modified xsi:type="dcterms:W3CDTF">2014-11-06T11:58:09Z</dcterms:modified>
</cp:coreProperties>
</file>