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264" y="-13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87DE47-196D-4F37-8EA6-BD677F31E832}" type="datetimeFigureOut">
              <a:rPr lang="ru-RU" smtClean="0"/>
              <a:t>06.11.2014</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CCDC75-EBCE-4F92-A686-1B54F20F53A9}" type="slidenum">
              <a:rPr lang="ru-RU" smtClean="0"/>
              <a:t>‹#›</a:t>
            </a:fld>
            <a:endParaRPr lang="ru-RU" dirty="0"/>
          </a:p>
        </p:txBody>
      </p:sp>
    </p:spTree>
    <p:extLst>
      <p:ext uri="{BB962C8B-B14F-4D97-AF65-F5344CB8AC3E}">
        <p14:creationId xmlns:p14="http://schemas.microsoft.com/office/powerpoint/2010/main" val="2270600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9CCDC75-EBCE-4F92-A686-1B54F20F53A9}" type="slidenum">
              <a:rPr lang="ru-RU" smtClean="0"/>
              <a:t>1</a:t>
            </a:fld>
            <a:endParaRPr lang="ru-RU" dirty="0"/>
          </a:p>
        </p:txBody>
      </p:sp>
    </p:spTree>
    <p:extLst>
      <p:ext uri="{BB962C8B-B14F-4D97-AF65-F5344CB8AC3E}">
        <p14:creationId xmlns:p14="http://schemas.microsoft.com/office/powerpoint/2010/main" val="4146206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9CCDC75-EBCE-4F92-A686-1B54F20F53A9}" type="slidenum">
              <a:rPr lang="ru-RU" smtClean="0"/>
              <a:t>4</a:t>
            </a:fld>
            <a:endParaRPr lang="ru-RU" dirty="0"/>
          </a:p>
        </p:txBody>
      </p:sp>
    </p:spTree>
    <p:extLst>
      <p:ext uri="{BB962C8B-B14F-4D97-AF65-F5344CB8AC3E}">
        <p14:creationId xmlns:p14="http://schemas.microsoft.com/office/powerpoint/2010/main" val="17928190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2153967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2798390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10025823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1765797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45545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10475142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2191813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3334357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3335038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39391024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E5FCA38-7A6A-47FF-A2C6-BEB71166DF77}" type="datetimeFigureOut">
              <a:rPr lang="ru-RU" smtClean="0"/>
              <a:t>06.11.2014</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589A0671-566E-4B8C-8D5D-6DFCE7DB5C2C}" type="slidenum">
              <a:rPr lang="ru-RU" smtClean="0"/>
              <a:t>‹#›</a:t>
            </a:fld>
            <a:endParaRPr lang="ru-RU" dirty="0"/>
          </a:p>
        </p:txBody>
      </p:sp>
    </p:spTree>
    <p:extLst>
      <p:ext uri="{BB962C8B-B14F-4D97-AF65-F5344CB8AC3E}">
        <p14:creationId xmlns:p14="http://schemas.microsoft.com/office/powerpoint/2010/main" val="2042430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5FCA38-7A6A-47FF-A2C6-BEB71166DF77}" type="datetimeFigureOut">
              <a:rPr lang="ru-RU" smtClean="0"/>
              <a:t>06.11.2014</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9A0671-566E-4B8C-8D5D-6DFCE7DB5C2C}" type="slidenum">
              <a:rPr lang="ru-RU" smtClean="0"/>
              <a:t>‹#›</a:t>
            </a:fld>
            <a:endParaRPr lang="ru-RU" dirty="0"/>
          </a:p>
        </p:txBody>
      </p:sp>
    </p:spTree>
    <p:extLst>
      <p:ext uri="{BB962C8B-B14F-4D97-AF65-F5344CB8AC3E}">
        <p14:creationId xmlns:p14="http://schemas.microsoft.com/office/powerpoint/2010/main" val="7874140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slideLayout" Target="../slideLayouts/slideLayout7.xml"/><Relationship Id="rId7" Type="http://schemas.openxmlformats.org/officeDocument/2006/relationships/image" Target="../media/image9.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2.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2.mp3"/><Relationship Id="rId1" Type="http://schemas.openxmlformats.org/officeDocument/2006/relationships/audio" Target="NULL" TargetMode="Externa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3.mp3"/><Relationship Id="rId1" Type="http://schemas.openxmlformats.org/officeDocument/2006/relationships/audio" Target="NULL"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image" Target="../media/image20.png"/><Relationship Id="rId2" Type="http://schemas.microsoft.com/office/2007/relationships/media" Target="../media/media4.mp3"/><Relationship Id="rId1" Type="http://schemas.openxmlformats.org/officeDocument/2006/relationships/audio" Target="NULL" TargetMode="Externa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5.mp3"/><Relationship Id="rId1" Type="http://schemas.openxmlformats.org/officeDocument/2006/relationships/audio" Target="NULL" TargetMode="Externa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6.mp3"/><Relationship Id="rId1" Type="http://schemas.openxmlformats.org/officeDocument/2006/relationships/audio" Target="NULL" TargetMode="Externa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1033" name="Picture 9"/>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8610" y="-37976"/>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539552" y="260648"/>
            <a:ext cx="8064896" cy="707886"/>
          </a:xfrm>
          <a:prstGeom prst="rect">
            <a:avLst/>
          </a:prstGeom>
          <a:noFill/>
          <a:effectLst>
            <a:glow rad="101600">
              <a:schemeClr val="accent1">
                <a:satMod val="175000"/>
                <a:alpha val="40000"/>
              </a:schemeClr>
            </a:glow>
            <a:reflection blurRad="6350" stA="52000" endA="300" endPos="35000" dir="5400000" sy="-100000" algn="bl" rotWithShape="0"/>
          </a:effectLst>
          <a:scene3d>
            <a:camera prst="orthographicFront"/>
            <a:lightRig rig="threePt" dir="t"/>
          </a:scene3d>
        </p:spPr>
        <p:txBody>
          <a:bodyPr wrap="square" rtlCol="0">
            <a:spAutoFit/>
            <a:scene3d>
              <a:camera prst="orthographicFront"/>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000" b="1" i="0"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5">
                      <a:satMod val="175000"/>
                      <a:alpha val="40000"/>
                    </a:schemeClr>
                  </a:glow>
                  <a:outerShdw blurRad="50800" dist="38100" dir="16200000" rotWithShape="0">
                    <a:prstClr val="black">
                      <a:alpha val="40000"/>
                    </a:prstClr>
                  </a:outerShdw>
                  <a:reflection blurRad="12700" stA="50000" endPos="50000" dist="5000" dir="5400000" sy="-100000" rotWithShape="0"/>
                </a:effectLst>
                <a:latin typeface="Arial"/>
              </a:rPr>
              <a:t>dances of the world</a:t>
            </a:r>
            <a:endParaRPr lang="ru-RU" sz="40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228600">
                  <a:schemeClr val="accent5">
                    <a:satMod val="175000"/>
                    <a:alpha val="40000"/>
                  </a:schemeClr>
                </a:glow>
                <a:outerShdw blurRad="50800" dist="38100" dir="16200000" rotWithShape="0">
                  <a:prstClr val="black">
                    <a:alpha val="40000"/>
                  </a:prstClr>
                </a:outerShdw>
                <a:reflection blurRad="12700" stA="50000" endPos="50000" dist="5000" dir="5400000" sy="-100000" rotWithShape="0"/>
              </a:effectLst>
            </a:endParaRPr>
          </a:p>
        </p:txBody>
      </p:sp>
      <p:sp>
        <p:nvSpPr>
          <p:cNvPr id="5" name="TextBox 4"/>
          <p:cNvSpPr txBox="1"/>
          <p:nvPr/>
        </p:nvSpPr>
        <p:spPr>
          <a:xfrm>
            <a:off x="714008" y="5845914"/>
            <a:ext cx="7920880" cy="646331"/>
          </a:xfrm>
          <a:prstGeom prst="rect">
            <a:avLst/>
          </a:prstGeom>
          <a:noFill/>
        </p:spPr>
        <p:txBody>
          <a:bodyPr wrap="square" rtlCol="0">
            <a:spAutoFit/>
          </a:bodyPr>
          <a:lstStyle/>
          <a:p>
            <a:pPr algn="r"/>
            <a:r>
              <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D</a:t>
            </a:r>
            <a:r>
              <a:rPr lang="en-US" b="1"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ancing </a:t>
            </a:r>
            <a:r>
              <a:rPr lang="en-US"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rPr>
              <a:t>is not just a movement to the music, it is a way of expressing feelings and emotions.</a:t>
            </a:r>
            <a:endParaRPr lang="ru-RU" b="1"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ndParaRPr>
          </a:p>
        </p:txBody>
      </p:sp>
      <p:sp>
        <p:nvSpPr>
          <p:cNvPr id="6" name="TextBox 5"/>
          <p:cNvSpPr txBox="1"/>
          <p:nvPr/>
        </p:nvSpPr>
        <p:spPr>
          <a:xfrm>
            <a:off x="3203848" y="6307579"/>
            <a:ext cx="2232248" cy="369332"/>
          </a:xfrm>
          <a:prstGeom prst="rect">
            <a:avLst/>
          </a:prstGeom>
          <a:noFill/>
        </p:spPr>
        <p:txBody>
          <a:bodyPr wrap="square" rtlCol="0">
            <a:spAutoFit/>
          </a:bodyPr>
          <a:lstStyle/>
          <a:p>
            <a:pPr algn="ctr"/>
            <a:r>
              <a:rPr lang="ru-RU" dirty="0" smtClean="0">
                <a:solidFill>
                  <a:schemeClr val="bg1"/>
                </a:solidFill>
              </a:rPr>
              <a:t>2014</a:t>
            </a:r>
            <a:endParaRPr lang="ru-RU" dirty="0">
              <a:solidFill>
                <a:schemeClr val="bg1"/>
              </a:solidFill>
            </a:endParaRPr>
          </a:p>
        </p:txBody>
      </p:sp>
      <p:sp>
        <p:nvSpPr>
          <p:cNvPr id="7" name="TextBox 6"/>
          <p:cNvSpPr txBox="1"/>
          <p:nvPr/>
        </p:nvSpPr>
        <p:spPr>
          <a:xfrm>
            <a:off x="6732240" y="4979559"/>
            <a:ext cx="2520280" cy="923330"/>
          </a:xfrm>
          <a:prstGeom prst="rect">
            <a:avLst/>
          </a:prstGeom>
          <a:noFill/>
        </p:spPr>
        <p:txBody>
          <a:bodyPr wrap="square" rtlCol="0">
            <a:spAutoFit/>
          </a:bodyPr>
          <a:lstStyle/>
          <a:p>
            <a:pPr algn="ctr"/>
            <a:r>
              <a:rPr lang="en-US" dirty="0" err="1" smtClean="0">
                <a:solidFill>
                  <a:schemeClr val="bg1"/>
                </a:solidFill>
              </a:rPr>
              <a:t>Legostaeva</a:t>
            </a:r>
            <a:r>
              <a:rPr lang="en-US" dirty="0" smtClean="0">
                <a:solidFill>
                  <a:schemeClr val="bg1"/>
                </a:solidFill>
              </a:rPr>
              <a:t>  Anna</a:t>
            </a:r>
          </a:p>
          <a:p>
            <a:pPr algn="ctr"/>
            <a:r>
              <a:rPr lang="en-US" dirty="0" smtClean="0">
                <a:solidFill>
                  <a:schemeClr val="bg1"/>
                </a:solidFill>
              </a:rPr>
              <a:t>From </a:t>
            </a:r>
            <a:r>
              <a:rPr lang="ru-RU" dirty="0">
                <a:solidFill>
                  <a:schemeClr val="bg1"/>
                </a:solidFill>
              </a:rPr>
              <a:t>9</a:t>
            </a:r>
            <a:r>
              <a:rPr lang="en-US" dirty="0" smtClean="0">
                <a:solidFill>
                  <a:schemeClr val="bg1"/>
                </a:solidFill>
              </a:rPr>
              <a:t> </a:t>
            </a:r>
            <a:r>
              <a:rPr lang="ru-RU" dirty="0" smtClean="0">
                <a:solidFill>
                  <a:schemeClr val="bg1"/>
                </a:solidFill>
              </a:rPr>
              <a:t>«</a:t>
            </a:r>
            <a:r>
              <a:rPr lang="en-US" dirty="0" smtClean="0">
                <a:solidFill>
                  <a:schemeClr val="bg1"/>
                </a:solidFill>
              </a:rPr>
              <a:t>B</a:t>
            </a:r>
            <a:r>
              <a:rPr lang="ru-RU" dirty="0" smtClean="0">
                <a:solidFill>
                  <a:schemeClr val="bg1"/>
                </a:solidFill>
              </a:rPr>
              <a:t>»</a:t>
            </a:r>
          </a:p>
          <a:p>
            <a:endParaRPr lang="ru-RU" dirty="0">
              <a:solidFill>
                <a:schemeClr val="bg1"/>
              </a:solidFill>
            </a:endParaRPr>
          </a:p>
        </p:txBody>
      </p:sp>
    </p:spTree>
    <p:extLst>
      <p:ext uri="{BB962C8B-B14F-4D97-AF65-F5344CB8AC3E}">
        <p14:creationId xmlns:p14="http://schemas.microsoft.com/office/powerpoint/2010/main" val="419622961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2050" name="Picture 2"/>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0" y="0"/>
            <a:ext cx="9132032"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967800" y="332655"/>
            <a:ext cx="7344816" cy="830997"/>
          </a:xfrm>
          <a:prstGeom prst="rect">
            <a:avLst/>
          </a:prstGeom>
          <a:noFill/>
        </p:spPr>
        <p:txBody>
          <a:bodyPr wrap="square" rtlCol="0">
            <a:spAutoFit/>
            <a:scene3d>
              <a:camera prst="orthographicFront"/>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4800"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101600">
                    <a:schemeClr val="accent5">
                      <a:satMod val="175000"/>
                      <a:alpha val="40000"/>
                    </a:schemeClr>
                  </a:glow>
                  <a:reflection blurRad="12700" stA="50000" endPos="50000" dist="5000" dir="5400000" sy="-100000" rotWithShape="0"/>
                </a:effectLst>
              </a:rPr>
              <a:t>content</a:t>
            </a:r>
            <a:r>
              <a:rPr lang="en-US"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101600">
                    <a:schemeClr val="accent5">
                      <a:satMod val="175000"/>
                      <a:alpha val="40000"/>
                    </a:schemeClr>
                  </a:glow>
                  <a:reflection blurRad="12700" stA="50000" endPos="50000" dist="5000" dir="5400000" sy="-100000" rotWithShape="0"/>
                </a:effectLst>
              </a:rPr>
              <a:t>s</a:t>
            </a:r>
            <a:endParaRPr lang="ru-RU" sz="4800"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glow rad="101600">
                  <a:schemeClr val="accent5">
                    <a:satMod val="175000"/>
                    <a:alpha val="40000"/>
                  </a:schemeClr>
                </a:glow>
                <a:reflection blurRad="12700" stA="50000" endPos="50000" dist="5000" dir="5400000" sy="-100000" rotWithShape="0"/>
              </a:effectLst>
            </a:endParaRPr>
          </a:p>
        </p:txBody>
      </p:sp>
      <p:sp>
        <p:nvSpPr>
          <p:cNvPr id="4" name="TextBox 3"/>
          <p:cNvSpPr txBox="1"/>
          <p:nvPr/>
        </p:nvSpPr>
        <p:spPr>
          <a:xfrm>
            <a:off x="323528" y="1412776"/>
            <a:ext cx="6552728" cy="369332"/>
          </a:xfrm>
          <a:prstGeom prst="rect">
            <a:avLst/>
          </a:prstGeom>
          <a:noFill/>
        </p:spPr>
        <p:txBody>
          <a:bodyPr wrap="square" rtlCol="0">
            <a:spAutoFit/>
          </a:bodyPr>
          <a:lstStyle/>
          <a:p>
            <a:pPr marL="285750" indent="-285750">
              <a:buBlip>
                <a:blip r:embed="rId3"/>
              </a:buBlip>
            </a:pPr>
            <a:endParaRPr lang="ru-RU" dirty="0"/>
          </a:p>
        </p:txBody>
      </p:sp>
      <p:sp>
        <p:nvSpPr>
          <p:cNvPr id="5" name="TextBox 4"/>
          <p:cNvSpPr txBox="1"/>
          <p:nvPr/>
        </p:nvSpPr>
        <p:spPr>
          <a:xfrm>
            <a:off x="314048" y="1155610"/>
            <a:ext cx="7776864" cy="3108543"/>
          </a:xfrm>
          <a:prstGeom prst="rect">
            <a:avLst/>
          </a:prstGeom>
          <a:noFill/>
        </p:spPr>
        <p:txBody>
          <a:bodyPr wrap="square" rtlCol="0">
            <a:spAutoFit/>
          </a:bodyPr>
          <a:lstStyle/>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History</a:t>
            </a: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Waltz</a:t>
            </a: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Lezginka</a:t>
            </a: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Cha</a:t>
            </a:r>
            <a:r>
              <a:rPr lang="ru-RU"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Cha </a:t>
            </a:r>
            <a:r>
              <a:rPr lang="ru-RU"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Cha</a:t>
            </a: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Rumba</a:t>
            </a: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Flamenco</a:t>
            </a:r>
            <a:endParaRPr lang="ru-RU"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pPr marL="285750" indent="-285750">
              <a:buBlip>
                <a:blip r:embed="rId3"/>
              </a:buBlip>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Tango</a:t>
            </a:r>
            <a:endPar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40880873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4" y="-12616"/>
            <a:ext cx="9134307"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1136968" y="0"/>
            <a:ext cx="6480720" cy="830997"/>
          </a:xfrm>
          <a:prstGeom prst="rect">
            <a:avLst/>
          </a:prstGeom>
          <a:noFill/>
        </p:spPr>
        <p:txBody>
          <a:bodyPr wrap="square" rtlCol="0">
            <a:spAutoFit/>
          </a:bodyPr>
          <a:lstStyle/>
          <a:p>
            <a:pPr algn="ctr"/>
            <a:r>
              <a:rPr lang="en-US"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History</a:t>
            </a:r>
          </a:p>
        </p:txBody>
      </p:sp>
      <p:sp>
        <p:nvSpPr>
          <p:cNvPr id="10" name="Горизонтальный свиток 9"/>
          <p:cNvSpPr/>
          <p:nvPr/>
        </p:nvSpPr>
        <p:spPr>
          <a:xfrm>
            <a:off x="-25112" y="550832"/>
            <a:ext cx="5739058" cy="2736304"/>
          </a:xfrm>
          <a:prstGeom prst="horizontalScroll">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dirty="0"/>
              <a:t>People started to dance at prehistoric times. They danced during certain ceremonies, rituals and celebrations to praise their gods. There are numerous archeological proves for this fact. Nowadays, people, especially young ones, invent new modern dances and perform the traditional dances of the past. </a:t>
            </a:r>
          </a:p>
        </p:txBody>
      </p:sp>
      <p:pic>
        <p:nvPicPr>
          <p:cNvPr id="1028"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7748" y="3140968"/>
            <a:ext cx="5066198" cy="32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868141" y="1206544"/>
            <a:ext cx="3192486" cy="48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052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1000"/>
                                        <p:tgtEl>
                                          <p:spTgt spid="1028"/>
                                        </p:tgtEl>
                                      </p:cBhvr>
                                    </p:animEffect>
                                    <p:anim calcmode="lin" valueType="num">
                                      <p:cBhvr>
                                        <p:cTn id="13" dur="1000" fill="hold"/>
                                        <p:tgtEl>
                                          <p:spTgt spid="1028"/>
                                        </p:tgtEl>
                                        <p:attrNameLst>
                                          <p:attrName>ppt_x</p:attrName>
                                        </p:attrNameLst>
                                      </p:cBhvr>
                                      <p:tavLst>
                                        <p:tav tm="0">
                                          <p:val>
                                            <p:strVal val="#ppt_x"/>
                                          </p:val>
                                        </p:tav>
                                        <p:tav tm="100000">
                                          <p:val>
                                            <p:strVal val="#ppt_x"/>
                                          </p:val>
                                        </p:tav>
                                      </p:tavLst>
                                    </p:anim>
                                    <p:anim calcmode="lin" valueType="num">
                                      <p:cBhvr>
                                        <p:cTn id="14"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Effect transition="in" filter="fade">
                                      <p:cBhvr>
                                        <p:cTn id="19" dur="1000"/>
                                        <p:tgtEl>
                                          <p:spTgt spid="1030"/>
                                        </p:tgtEl>
                                      </p:cBhvr>
                                    </p:animEffect>
                                    <p:anim calcmode="lin" valueType="num">
                                      <p:cBhvr>
                                        <p:cTn id="20" dur="1000" fill="hold"/>
                                        <p:tgtEl>
                                          <p:spTgt spid="1030"/>
                                        </p:tgtEl>
                                        <p:attrNameLst>
                                          <p:attrName>ppt_x</p:attrName>
                                        </p:attrNameLst>
                                      </p:cBhvr>
                                      <p:tavLst>
                                        <p:tav tm="0">
                                          <p:val>
                                            <p:strVal val="#ppt_x"/>
                                          </p:val>
                                        </p:tav>
                                        <p:tav tm="100000">
                                          <p:val>
                                            <p:strVal val="#ppt_x"/>
                                          </p:val>
                                        </p:tav>
                                      </p:tavLst>
                                    </p:anim>
                                    <p:anim calcmode="lin" valueType="num">
                                      <p:cBhvr>
                                        <p:cTn id="21" dur="1000" fill="hold"/>
                                        <p:tgtEl>
                                          <p:spTgt spid="10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0"/>
            <a:ext cx="9144000"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Anastasiya_-_Vals_iz_filma_na_anglijskom_(iPlayer.fm).mp3">
            <a:hlinkClick r:id="" action="ppaction://media"/>
          </p:cNvPr>
          <p:cNvPicPr>
            <a:picLocks noChangeAspect="1"/>
          </p:cNvPicPr>
          <p:nvPr>
            <a:audioFile r:link="rId1"/>
            <p:extLst>
              <p:ext uri="{DAA4B4D4-6D71-4841-9C94-3DE7FCFB9230}">
                <p14:media xmlns:p14="http://schemas.microsoft.com/office/powerpoint/2010/main" r:embed="rId2">
                  <p14:trim st="20500" end="104197.5"/>
                  <p14:bmkLst>
                    <p14:bmk name="Закладка 1" time="61900"/>
                  </p14:bmkLst>
                </p14:media>
              </p:ext>
            </p:extLst>
          </p:nvPr>
        </p:nvPicPr>
        <p:blipFill>
          <a:blip r:embed="rId6"/>
          <a:stretch>
            <a:fillRect/>
          </a:stretch>
        </p:blipFill>
        <p:spPr>
          <a:xfrm>
            <a:off x="647564" y="6328630"/>
            <a:ext cx="504055" cy="504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899592" y="0"/>
            <a:ext cx="7056784" cy="923330"/>
          </a:xfrm>
          <a:prstGeom prst="rect">
            <a:avLst/>
          </a:prstGeom>
          <a:noFill/>
        </p:spPr>
        <p:txBody>
          <a:bodyPr wrap="square" rtlCol="0">
            <a:spAutoFit/>
          </a:bodyPr>
          <a:lstStyle/>
          <a:p>
            <a:pPr algn="ctr"/>
            <a:r>
              <a:rPr 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Waltz</a:t>
            </a:r>
          </a:p>
        </p:txBody>
      </p:sp>
      <p:pic>
        <p:nvPicPr>
          <p:cNvPr id="1026" name="Picture 2"/>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790410" y="994275"/>
            <a:ext cx="4064000" cy="508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772595" y="842323"/>
            <a:ext cx="4064000" cy="590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3528" y="789632"/>
            <a:ext cx="4621500" cy="59566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Прямоугольник 7"/>
          <p:cNvSpPr/>
          <p:nvPr/>
        </p:nvSpPr>
        <p:spPr>
          <a:xfrm>
            <a:off x="5184069" y="842323"/>
            <a:ext cx="3852428" cy="2031325"/>
          </a:xfrm>
          <a:prstGeom prst="rect">
            <a:avLst/>
          </a:prstGeom>
        </p:spPr>
        <p:style>
          <a:lnRef idx="1">
            <a:schemeClr val="accent6"/>
          </a:lnRef>
          <a:fillRef idx="1001">
            <a:schemeClr val="lt2"/>
          </a:fillRef>
          <a:effectRef idx="1">
            <a:schemeClr val="accent6"/>
          </a:effectRef>
          <a:fontRef idx="minor">
            <a:schemeClr val="dk1"/>
          </a:fontRef>
        </p:style>
        <p:txBody>
          <a:bodyPr wrap="square">
            <a:spAutoFit/>
          </a:bodyPr>
          <a:lstStyle/>
          <a:p>
            <a:r>
              <a:rPr lang="en-US" dirty="0"/>
              <a:t>The name “waltz” came from German verb “</a:t>
            </a:r>
            <a:r>
              <a:rPr lang="en-US" dirty="0" err="1"/>
              <a:t>waltzen</a:t>
            </a:r>
            <a:r>
              <a:rPr lang="en-US" dirty="0"/>
              <a:t>” that means “to be turned”. Waltz  is a common name ballroom and folk dance music 3/4 music. Most common figure in the waltz is a full turn in two cycles with three steps each.</a:t>
            </a:r>
            <a:endParaRPr lang="ru-RU" dirty="0"/>
          </a:p>
        </p:txBody>
      </p:sp>
    </p:spTree>
    <p:extLst>
      <p:ext uri="{BB962C8B-B14F-4D97-AF65-F5344CB8AC3E}">
        <p14:creationId xmlns:p14="http://schemas.microsoft.com/office/powerpoint/2010/main" val="38110753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1400"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Effect transition="in" filter="wheel(1)">
                                      <p:cBhvr>
                                        <p:cTn id="17" dur="2000"/>
                                        <p:tgtEl>
                                          <p:spTgt spid="1026"/>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wheel(1)">
                                      <p:cBhvr>
                                        <p:cTn id="22" dur="2000"/>
                                        <p:tgtEl>
                                          <p:spTgt spid="1027"/>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1031"/>
                                        </p:tgtEl>
                                        <p:attrNameLst>
                                          <p:attrName>style.visibility</p:attrName>
                                        </p:attrNameLst>
                                      </p:cBhvr>
                                      <p:to>
                                        <p:strVal val="visible"/>
                                      </p:to>
                                    </p:set>
                                    <p:animEffect transition="in" filter="circle(in)">
                                      <p:cBhvr>
                                        <p:cTn id="27" dur="2000"/>
                                        <p:tgtEl>
                                          <p:spTgt spid="10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8" fill="hold" display="0">
                  <p:stCondLst>
                    <p:cond delay="indefinite"/>
                  </p:stCondLst>
                  <p:endCondLst>
                    <p:cond evt="onStopAudio" delay="0">
                      <p:tgtEl>
                        <p:sldTgt/>
                      </p:tgtEl>
                    </p:cond>
                  </p:endCondLst>
                </p:cTn>
                <p:tgtEl>
                  <p:spTgt spid="3"/>
                </p:tgtEl>
              </p:cMediaNode>
            </p:audio>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5857" y="-20936"/>
            <a:ext cx="9171913" cy="68789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763688" y="145634"/>
            <a:ext cx="6696744" cy="707886"/>
          </a:xfrm>
          <a:prstGeom prst="rect">
            <a:avLst/>
          </a:prstGeom>
          <a:noFill/>
        </p:spPr>
        <p:txBody>
          <a:bodyPr wrap="square" rtlCol="0">
            <a:spAutoFit/>
          </a:bodyPr>
          <a:lstStyle/>
          <a:p>
            <a:pPr algn="r"/>
            <a:r>
              <a:rPr lang="en-US" sz="4000" b="1" dirty="0" err="1">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Lezginka</a:t>
            </a:r>
            <a:endParaRPr lang="en-US" sz="40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8" name="Lezginka-bystraya-melodiya(muzbaron.com).mp3">
            <a:hlinkClick r:id="" action="ppaction://media"/>
          </p:cNvPr>
          <p:cNvPicPr>
            <a:picLocks noChangeAspect="1"/>
          </p:cNvPicPr>
          <p:nvPr>
            <a:audioFile r:link="rId1"/>
            <p:extLst>
              <p:ext uri="{DAA4B4D4-6D71-4841-9C94-3DE7FCFB9230}">
                <p14:media xmlns:p14="http://schemas.microsoft.com/office/powerpoint/2010/main" r:embed="rId2">
                  <p14:trim end="344387.5456"/>
                </p14:media>
              </p:ext>
            </p:extLst>
          </p:nvPr>
        </p:nvPicPr>
        <p:blipFill>
          <a:blip r:embed="rId5"/>
          <a:stretch>
            <a:fillRect/>
          </a:stretch>
        </p:blipFill>
        <p:spPr>
          <a:xfrm>
            <a:off x="196711" y="5044853"/>
            <a:ext cx="487363" cy="487363"/>
          </a:xfrm>
          <a:prstGeom prst="rect">
            <a:avLst/>
          </a:prstGeom>
        </p:spPr>
      </p:pic>
      <p:pic>
        <p:nvPicPr>
          <p:cNvPr id="2057" name="Picture 9"/>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2051720" y="2708920"/>
            <a:ext cx="6888139" cy="4437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TextBox 2"/>
          <p:cNvSpPr txBox="1"/>
          <p:nvPr/>
        </p:nvSpPr>
        <p:spPr>
          <a:xfrm>
            <a:off x="41568" y="499577"/>
            <a:ext cx="4363388" cy="2031325"/>
          </a:xfrm>
          <a:prstGeom prst="rect">
            <a:avLst/>
          </a:prstGeom>
          <a:noFill/>
        </p:spPr>
        <p:txBody>
          <a:bodyPr wrap="square" rtlCol="0">
            <a:spAutoFit/>
          </a:bodyPr>
          <a:lstStyle/>
          <a:p>
            <a:r>
              <a:rPr lang="en-US" dirty="0" err="1">
                <a:solidFill>
                  <a:srgbClr val="C00000"/>
                </a:solidFill>
              </a:rPr>
              <a:t>Lezginka</a:t>
            </a:r>
            <a:r>
              <a:rPr lang="en-US" dirty="0">
                <a:solidFill>
                  <a:srgbClr val="C00000"/>
                </a:solidFill>
              </a:rPr>
              <a:t> is a beautiful, old Caucasian dance. It has both graceful, and at the same time,  crisp and sharp movements, not like any other dances,  demonstrating the spirit and courage of a performer. </a:t>
            </a:r>
            <a:r>
              <a:rPr lang="en-US" dirty="0" err="1">
                <a:solidFill>
                  <a:srgbClr val="C00000"/>
                </a:solidFill>
              </a:rPr>
              <a:t>Lezginka</a:t>
            </a:r>
            <a:r>
              <a:rPr lang="en-US" dirty="0">
                <a:solidFill>
                  <a:srgbClr val="C00000"/>
                </a:solidFill>
              </a:rPr>
              <a:t> is the most famous and popular of all dances of peoples of the Caucasus.</a:t>
            </a:r>
            <a:endParaRPr lang="ru-RU" dirty="0">
              <a:solidFill>
                <a:srgbClr val="C00000"/>
              </a:solidFill>
            </a:endParaRPr>
          </a:p>
        </p:txBody>
      </p:sp>
    </p:spTree>
    <p:extLst>
      <p:ext uri="{BB962C8B-B14F-4D97-AF65-F5344CB8AC3E}">
        <p14:creationId xmlns:p14="http://schemas.microsoft.com/office/powerpoint/2010/main" val="3371827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057"/>
                                        </p:tgtEl>
                                        <p:attrNameLst>
                                          <p:attrName>style.visibility</p:attrName>
                                        </p:attrNameLst>
                                      </p:cBhvr>
                                      <p:to>
                                        <p:strVal val="visible"/>
                                      </p:to>
                                    </p:set>
                                    <p:animEffect transition="in" filter="randombar(horizontal)">
                                      <p:cBhvr>
                                        <p:cTn id="11" dur="500"/>
                                        <p:tgtEl>
                                          <p:spTgt spid="205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rgbClr val="FC9FCB"/>
            </a:gs>
            <a:gs pos="13000">
              <a:srgbClr val="F8B049"/>
            </a:gs>
            <a:gs pos="21001">
              <a:srgbClr val="F8B049"/>
            </a:gs>
            <a:gs pos="63000">
              <a:srgbClr val="FEE7F2"/>
            </a:gs>
            <a:gs pos="67000">
              <a:srgbClr val="F952A0"/>
            </a:gs>
            <a:gs pos="50000">
              <a:srgbClr val="C50849"/>
            </a:gs>
            <a:gs pos="82001">
              <a:srgbClr val="B43E85"/>
            </a:gs>
            <a:gs pos="100000">
              <a:srgbClr val="F8B049"/>
            </a:gs>
          </a:gsLst>
          <a:lin ang="5400000" scaled="0"/>
        </a:gradFill>
        <a:effectLst/>
      </p:bgPr>
    </p:bg>
    <p:spTree>
      <p:nvGrpSpPr>
        <p:cNvPr id="1" name=""/>
        <p:cNvGrpSpPr/>
        <p:nvPr/>
      </p:nvGrpSpPr>
      <p:grpSpPr>
        <a:xfrm>
          <a:off x="0" y="0"/>
          <a:ext cx="0" cy="0"/>
          <a:chOff x="0" y="0"/>
          <a:chExt cx="0" cy="0"/>
        </a:xfrm>
      </p:grpSpPr>
      <p:sp>
        <p:nvSpPr>
          <p:cNvPr id="2" name="Прямоугольник 1"/>
          <p:cNvSpPr/>
          <p:nvPr/>
        </p:nvSpPr>
        <p:spPr>
          <a:xfrm>
            <a:off x="2771800" y="33616"/>
            <a:ext cx="4001416" cy="830997"/>
          </a:xfrm>
          <a:prstGeom prst="rect">
            <a:avLst/>
          </a:prstGeom>
        </p:spPr>
        <p:txBody>
          <a:bodyPr wrap="none">
            <a:spAutoFit/>
          </a:bodyPr>
          <a:lstStyle/>
          <a:p>
            <a:pPr algn="ctr"/>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Cha</a:t>
            </a:r>
            <a:r>
              <a:rPr lang="ru-RU"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Cha</a:t>
            </a:r>
            <a:r>
              <a:rPr lang="ru-RU"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 </a:t>
            </a:r>
            <a:r>
              <a:rPr lang="en-US" sz="48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Cha</a:t>
            </a:r>
            <a:endParaRPr lang="en-US" sz="48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5" name="chachacha_-_chachacha_(iPlayer.fm).mp3">
            <a:hlinkClick r:id="" action="ppaction://media"/>
          </p:cNvPr>
          <p:cNvPicPr>
            <a:picLocks noChangeAspect="1"/>
          </p:cNvPicPr>
          <p:nvPr>
            <a:audioFile r:link="rId1"/>
            <p:extLst>
              <p:ext uri="{DAA4B4D4-6D71-4841-9C94-3DE7FCFB9230}">
                <p14:media xmlns:p14="http://schemas.microsoft.com/office/powerpoint/2010/main" r:embed="rId2">
                  <p14:trim st="25518.6224" end="152361.1864"/>
                </p14:media>
              </p:ext>
            </p:extLst>
          </p:nvPr>
        </p:nvPicPr>
        <p:blipFill>
          <a:blip r:embed="rId4"/>
          <a:stretch>
            <a:fillRect/>
          </a:stretch>
        </p:blipFill>
        <p:spPr>
          <a:xfrm>
            <a:off x="200508" y="6370636"/>
            <a:ext cx="487363" cy="487363"/>
          </a:xfrm>
          <a:prstGeom prst="rect">
            <a:avLst/>
          </a:prstGeom>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5216" y="1342157"/>
            <a:ext cx="4356000" cy="54652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00508" y="761637"/>
            <a:ext cx="3867436" cy="3970318"/>
          </a:xfrm>
          <a:prstGeom prst="rect">
            <a:avLst/>
          </a:prstGeom>
          <a:noFill/>
        </p:spPr>
        <p:txBody>
          <a:bodyPr wrap="square" rtlCol="0">
            <a:spAutoFit/>
          </a:bodyPr>
          <a:lstStyle/>
          <a:p>
            <a:r>
              <a:rPr lang="en-US" dirty="0"/>
              <a:t>Cha-cha-cha is a modern dance and music style of Cuban origin, which has spread in Latin American countries and the USA where Caribbean expatriates  </a:t>
            </a:r>
            <a:r>
              <a:rPr lang="en-US" dirty="0" err="1"/>
              <a:t>live.The</a:t>
            </a:r>
            <a:r>
              <a:rPr lang="en-US" dirty="0"/>
              <a:t> basis of the modern dance was laid down in the 1950s and developed in the 1960s by top competitors of the time. For this dance Latin hip movements are typical and the weighted leg is almost always straight. Women usually dance in a short dress with open back. Men wear a close fit  shirt and tight trousers. Both a man and a woman have heeled shoes.</a:t>
            </a:r>
            <a:endParaRPr lang="ru-RU" dirty="0"/>
          </a:p>
        </p:txBody>
      </p:sp>
    </p:spTree>
    <p:extLst>
      <p:ext uri="{BB962C8B-B14F-4D97-AF65-F5344CB8AC3E}">
        <p14:creationId xmlns:p14="http://schemas.microsoft.com/office/powerpoint/2010/main" val="238751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763"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3077"/>
                                        </p:tgtEl>
                                        <p:attrNameLst>
                                          <p:attrName>style.visibility</p:attrName>
                                        </p:attrNameLst>
                                      </p:cBhvr>
                                      <p:to>
                                        <p:strVal val="visible"/>
                                      </p:to>
                                    </p:set>
                                    <p:anim calcmode="lin" valueType="num">
                                      <p:cBhvr>
                                        <p:cTn id="11" dur="500" fill="hold"/>
                                        <p:tgtEl>
                                          <p:spTgt spid="3077"/>
                                        </p:tgtEl>
                                        <p:attrNameLst>
                                          <p:attrName>ppt_w</p:attrName>
                                        </p:attrNameLst>
                                      </p:cBhvr>
                                      <p:tavLst>
                                        <p:tav tm="0">
                                          <p:val>
                                            <p:fltVal val="0"/>
                                          </p:val>
                                        </p:tav>
                                        <p:tav tm="100000">
                                          <p:val>
                                            <p:strVal val="#ppt_w"/>
                                          </p:val>
                                        </p:tav>
                                      </p:tavLst>
                                    </p:anim>
                                    <p:anim calcmode="lin" valueType="num">
                                      <p:cBhvr>
                                        <p:cTn id="12" dur="500" fill="hold"/>
                                        <p:tgtEl>
                                          <p:spTgt spid="3077"/>
                                        </p:tgtEl>
                                        <p:attrNameLst>
                                          <p:attrName>ppt_h</p:attrName>
                                        </p:attrNameLst>
                                      </p:cBhvr>
                                      <p:tavLst>
                                        <p:tav tm="0">
                                          <p:val>
                                            <p:fltVal val="0"/>
                                          </p:val>
                                        </p:tav>
                                        <p:tav tm="100000">
                                          <p:val>
                                            <p:strVal val="#ppt_h"/>
                                          </p:val>
                                        </p:tav>
                                      </p:tavLst>
                                    </p:anim>
                                    <p:animEffect transition="in" filter="fade">
                                      <p:cBhvr>
                                        <p:cTn id="13"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287" y="1317968"/>
            <a:ext cx="11388757" cy="8541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1619672" y="0"/>
            <a:ext cx="4176464" cy="769441"/>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Rumba</a:t>
            </a:r>
          </a:p>
        </p:txBody>
      </p:sp>
      <p:sp>
        <p:nvSpPr>
          <p:cNvPr id="3" name="Прямоугольник 2"/>
          <p:cNvSpPr/>
          <p:nvPr/>
        </p:nvSpPr>
        <p:spPr>
          <a:xfrm>
            <a:off x="36056" y="4005064"/>
            <a:ext cx="4572000" cy="1754326"/>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r>
              <a:rPr lang="en-US" dirty="0"/>
              <a:t>Dance Rumba originated in Cuba. As a typical dance of "hot climate" he became a classic of all Latin dances. Rumba - slow dance, which is characterized by sensitive, loving movements and gestures, have a Latin American style movement in the hips.</a:t>
            </a:r>
            <a:endParaRPr lang="ru-RU" dirty="0"/>
          </a:p>
        </p:txBody>
      </p:sp>
      <p:pic>
        <p:nvPicPr>
          <p:cNvPr id="4" name="Rumba-2-Melodiya-lyubvi(muzbaron.com).mp3">
            <a:hlinkClick r:id="" action="ppaction://media"/>
          </p:cNvPr>
          <p:cNvPicPr>
            <a:picLocks noChangeAspect="1"/>
          </p:cNvPicPr>
          <p:nvPr>
            <a:audioFile r:link="rId1"/>
            <p:extLst>
              <p:ext uri="{DAA4B4D4-6D71-4841-9C94-3DE7FCFB9230}">
                <p14:media xmlns:p14="http://schemas.microsoft.com/office/powerpoint/2010/main" r:embed="rId2">
                  <p14:trim end="190016.9312"/>
                </p14:media>
              </p:ext>
            </p:extLst>
          </p:nvPr>
        </p:nvPicPr>
        <p:blipFill>
          <a:blip r:embed="rId5"/>
          <a:stretch>
            <a:fillRect/>
          </a:stretch>
        </p:blipFill>
        <p:spPr>
          <a:xfrm>
            <a:off x="1375990" y="5933976"/>
            <a:ext cx="487363" cy="487363"/>
          </a:xfrm>
          <a:prstGeom prst="rect">
            <a:avLst/>
          </a:prstGeom>
        </p:spPr>
      </p:pic>
      <p:pic>
        <p:nvPicPr>
          <p:cNvPr id="1027"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68144" y="1196752"/>
            <a:ext cx="2920680" cy="439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436099" y="921657"/>
            <a:ext cx="3365311" cy="50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5238584" y="660657"/>
            <a:ext cx="3663924" cy="54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30" name="Picture 6"/>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5238584" y="660657"/>
            <a:ext cx="5472113" cy="82081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01338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20934" fill="hold"/>
                                        <p:tgtEl>
                                          <p:spTgt spid="4"/>
                                        </p:tgtEl>
                                      </p:cBhvr>
                                    </p:cmd>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p:cTn id="17" dur="500" fill="hold"/>
                                        <p:tgtEl>
                                          <p:spTgt spid="1027"/>
                                        </p:tgtEl>
                                        <p:attrNameLst>
                                          <p:attrName>ppt_w</p:attrName>
                                        </p:attrNameLst>
                                      </p:cBhvr>
                                      <p:tavLst>
                                        <p:tav tm="0">
                                          <p:val>
                                            <p:fltVal val="0"/>
                                          </p:val>
                                        </p:tav>
                                        <p:tav tm="100000">
                                          <p:val>
                                            <p:strVal val="#ppt_w"/>
                                          </p:val>
                                        </p:tav>
                                      </p:tavLst>
                                    </p:anim>
                                    <p:anim calcmode="lin" valueType="num">
                                      <p:cBhvr>
                                        <p:cTn id="18" dur="500" fill="hold"/>
                                        <p:tgtEl>
                                          <p:spTgt spid="1027"/>
                                        </p:tgtEl>
                                        <p:attrNameLst>
                                          <p:attrName>ppt_h</p:attrName>
                                        </p:attrNameLst>
                                      </p:cBhvr>
                                      <p:tavLst>
                                        <p:tav tm="0">
                                          <p:val>
                                            <p:fltVal val="0"/>
                                          </p:val>
                                        </p:tav>
                                        <p:tav tm="100000">
                                          <p:val>
                                            <p:strVal val="#ppt_h"/>
                                          </p:val>
                                        </p:tav>
                                      </p:tavLst>
                                    </p:anim>
                                    <p:animEffect transition="in" filter="fade">
                                      <p:cBhvr>
                                        <p:cTn id="19" dur="500"/>
                                        <p:tgtEl>
                                          <p:spTgt spid="1027"/>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8"/>
                                        </p:tgtEl>
                                        <p:attrNameLst>
                                          <p:attrName>style.visibility</p:attrName>
                                        </p:attrNameLst>
                                      </p:cBhvr>
                                      <p:to>
                                        <p:strVal val="visible"/>
                                      </p:to>
                                    </p:set>
                                    <p:animEffect transition="in" filter="circle(in)">
                                      <p:cBhvr>
                                        <p:cTn id="24" dur="2000"/>
                                        <p:tgtEl>
                                          <p:spTgt spid="1028"/>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nodeType="clickEffect">
                                  <p:stCondLst>
                                    <p:cond delay="0"/>
                                  </p:stCondLst>
                                  <p:childTnLst>
                                    <p:set>
                                      <p:cBhvr>
                                        <p:cTn id="28" dur="1" fill="hold">
                                          <p:stCondLst>
                                            <p:cond delay="0"/>
                                          </p:stCondLst>
                                        </p:cTn>
                                        <p:tgtEl>
                                          <p:spTgt spid="1029"/>
                                        </p:tgtEl>
                                        <p:attrNameLst>
                                          <p:attrName>style.visibility</p:attrName>
                                        </p:attrNameLst>
                                      </p:cBhvr>
                                      <p:to>
                                        <p:strVal val="visible"/>
                                      </p:to>
                                    </p:set>
                                    <p:anim calcmode="lin" valueType="num">
                                      <p:cBhvr>
                                        <p:cTn id="29" dur="1000" fill="hold"/>
                                        <p:tgtEl>
                                          <p:spTgt spid="1029"/>
                                        </p:tgtEl>
                                        <p:attrNameLst>
                                          <p:attrName>ppt_w</p:attrName>
                                        </p:attrNameLst>
                                      </p:cBhvr>
                                      <p:tavLst>
                                        <p:tav tm="0">
                                          <p:val>
                                            <p:fltVal val="0"/>
                                          </p:val>
                                        </p:tav>
                                        <p:tav tm="100000">
                                          <p:val>
                                            <p:strVal val="#ppt_w"/>
                                          </p:val>
                                        </p:tav>
                                      </p:tavLst>
                                    </p:anim>
                                    <p:anim calcmode="lin" valueType="num">
                                      <p:cBhvr>
                                        <p:cTn id="30" dur="1000" fill="hold"/>
                                        <p:tgtEl>
                                          <p:spTgt spid="1029"/>
                                        </p:tgtEl>
                                        <p:attrNameLst>
                                          <p:attrName>ppt_h</p:attrName>
                                        </p:attrNameLst>
                                      </p:cBhvr>
                                      <p:tavLst>
                                        <p:tav tm="0">
                                          <p:val>
                                            <p:fltVal val="0"/>
                                          </p:val>
                                        </p:tav>
                                        <p:tav tm="100000">
                                          <p:val>
                                            <p:strVal val="#ppt_h"/>
                                          </p:val>
                                        </p:tav>
                                      </p:tavLst>
                                    </p:anim>
                                    <p:anim calcmode="lin" valueType="num">
                                      <p:cBhvr>
                                        <p:cTn id="31" dur="1000" fill="hold"/>
                                        <p:tgtEl>
                                          <p:spTgt spid="1029"/>
                                        </p:tgtEl>
                                        <p:attrNameLst>
                                          <p:attrName>style.rotation</p:attrName>
                                        </p:attrNameLst>
                                      </p:cBhvr>
                                      <p:tavLst>
                                        <p:tav tm="0">
                                          <p:val>
                                            <p:fltVal val="90"/>
                                          </p:val>
                                        </p:tav>
                                        <p:tav tm="100000">
                                          <p:val>
                                            <p:fltVal val="0"/>
                                          </p:val>
                                        </p:tav>
                                      </p:tavLst>
                                    </p:anim>
                                    <p:animEffect transition="in" filter="fade">
                                      <p:cBhvr>
                                        <p:cTn id="32" dur="1000"/>
                                        <p:tgtEl>
                                          <p:spTgt spid="102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1030"/>
                                        </p:tgtEl>
                                        <p:attrNameLst>
                                          <p:attrName>style.visibility</p:attrName>
                                        </p:attrNameLst>
                                      </p:cBhvr>
                                      <p:to>
                                        <p:strVal val="visible"/>
                                      </p:to>
                                    </p:set>
                                    <p:anim calcmode="lin" valueType="num">
                                      <p:cBhvr>
                                        <p:cTn id="37" dur="500" fill="hold"/>
                                        <p:tgtEl>
                                          <p:spTgt spid="1030"/>
                                        </p:tgtEl>
                                        <p:attrNameLst>
                                          <p:attrName>ppt_w</p:attrName>
                                        </p:attrNameLst>
                                      </p:cBhvr>
                                      <p:tavLst>
                                        <p:tav tm="0">
                                          <p:val>
                                            <p:fltVal val="0"/>
                                          </p:val>
                                        </p:tav>
                                        <p:tav tm="100000">
                                          <p:val>
                                            <p:strVal val="#ppt_w"/>
                                          </p:val>
                                        </p:tav>
                                      </p:tavLst>
                                    </p:anim>
                                    <p:anim calcmode="lin" valueType="num">
                                      <p:cBhvr>
                                        <p:cTn id="38" dur="500" fill="hold"/>
                                        <p:tgtEl>
                                          <p:spTgt spid="1030"/>
                                        </p:tgtEl>
                                        <p:attrNameLst>
                                          <p:attrName>ppt_h</p:attrName>
                                        </p:attrNameLst>
                                      </p:cBhvr>
                                      <p:tavLst>
                                        <p:tav tm="0">
                                          <p:val>
                                            <p:fltVal val="0"/>
                                          </p:val>
                                        </p:tav>
                                        <p:tav tm="100000">
                                          <p:val>
                                            <p:strVal val="#ppt_h"/>
                                          </p:val>
                                        </p:tav>
                                      </p:tavLst>
                                    </p:anim>
                                    <p:animEffect transition="in" filter="fade">
                                      <p:cBhvr>
                                        <p:cTn id="39"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40" fill="hold" display="0">
                  <p:stCondLst>
                    <p:cond delay="indefinite"/>
                  </p:stCondLst>
                  <p:endCondLst>
                    <p:cond evt="onStopAudio" delay="0">
                      <p:tgtEl>
                        <p:sldTgt/>
                      </p:tgtEl>
                    </p:cond>
                  </p:endCondLst>
                </p:cTn>
                <p:tgtEl>
                  <p:spTgt spid="4"/>
                </p:tgtEl>
              </p:cMediaNode>
            </p:audio>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0"/>
            <a:ext cx="9240762" cy="68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Испанский танец - Фламенко(muzpoisk.net).mp3.mp3">
            <a:hlinkClick r:id="" action="ppaction://media"/>
          </p:cNvPr>
          <p:cNvPicPr>
            <a:picLocks noChangeAspect="1"/>
          </p:cNvPicPr>
          <p:nvPr>
            <a:audioFile r:link="rId1"/>
            <p:extLst>
              <p:ext uri="{DAA4B4D4-6D71-4841-9C94-3DE7FCFB9230}">
                <p14:media xmlns:p14="http://schemas.microsoft.com/office/powerpoint/2010/main" r:embed="rId2">
                  <p14:trim st="11892.1304" end="126956.5246"/>
                </p14:media>
              </p:ext>
            </p:extLst>
          </p:nvPr>
        </p:nvPicPr>
        <p:blipFill>
          <a:blip r:embed="rId5"/>
          <a:stretch>
            <a:fillRect/>
          </a:stretch>
        </p:blipFill>
        <p:spPr>
          <a:xfrm>
            <a:off x="611560" y="5877272"/>
            <a:ext cx="487363" cy="487363"/>
          </a:xfrm>
          <a:prstGeom prst="rect">
            <a:avLst/>
          </a:prstGeom>
        </p:spPr>
      </p:pic>
      <p:sp>
        <p:nvSpPr>
          <p:cNvPr id="4" name="Прямоугольник 3"/>
          <p:cNvSpPr/>
          <p:nvPr/>
        </p:nvSpPr>
        <p:spPr>
          <a:xfrm>
            <a:off x="632787" y="188640"/>
            <a:ext cx="2442143" cy="769441"/>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4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Flamenco</a:t>
            </a:r>
          </a:p>
        </p:txBody>
      </p:sp>
      <p:pic>
        <p:nvPicPr>
          <p:cNvPr id="2055"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16016" y="2010412"/>
            <a:ext cx="4289508" cy="482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0" y="1124744"/>
            <a:ext cx="3470880" cy="3693319"/>
          </a:xfrm>
          <a:prstGeom prst="rect">
            <a:avLst/>
          </a:prstGeom>
        </p:spPr>
        <p:txBody>
          <a:bodyPr wrap="square">
            <a:spAutoFit/>
          </a:bodyPr>
          <a:lstStyle/>
          <a:p>
            <a:r>
              <a:rPr lang="en-US" dirty="0">
                <a:solidFill>
                  <a:srgbClr val="FF0000"/>
                </a:solidFill>
              </a:rPr>
              <a:t>Waving hands, proud bearing, rhythmic heels, penetrating glance, the passion and the fire... The sensual Spanish dance which combines inner freedom with a clear  rhythm and beautiful guitar music is flamenco. This dance expresses the depths of the human spirit by every tact and every movement as if it helps to get something from your inner yourself, or, on the contrary, hide it securely…</a:t>
            </a:r>
            <a:endParaRPr lang="ru-RU" dirty="0">
              <a:solidFill>
                <a:srgbClr val="FF0000"/>
              </a:solidFill>
            </a:endParaRPr>
          </a:p>
        </p:txBody>
      </p:sp>
    </p:spTree>
    <p:extLst>
      <p:ext uri="{BB962C8B-B14F-4D97-AF65-F5344CB8AC3E}">
        <p14:creationId xmlns:p14="http://schemas.microsoft.com/office/powerpoint/2010/main" val="297671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569"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1" fill="hold" nodeType="clickEffect">
                                  <p:stCondLst>
                                    <p:cond delay="0"/>
                                  </p:stCondLst>
                                  <p:childTnLst>
                                    <p:set>
                                      <p:cBhvr>
                                        <p:cTn id="10" dur="1" fill="hold">
                                          <p:stCondLst>
                                            <p:cond delay="0"/>
                                          </p:stCondLst>
                                        </p:cTn>
                                        <p:tgtEl>
                                          <p:spTgt spid="2055"/>
                                        </p:tgtEl>
                                        <p:attrNameLst>
                                          <p:attrName>style.visibility</p:attrName>
                                        </p:attrNameLst>
                                      </p:cBhvr>
                                      <p:to>
                                        <p:strVal val="visible"/>
                                      </p:to>
                                    </p:set>
                                    <p:animEffect transition="in" filter="wheel(1)">
                                      <p:cBhvr>
                                        <p:cTn id="11" dur="2000"/>
                                        <p:tgtEl>
                                          <p:spTgt spid="205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4000" y="0"/>
            <a:ext cx="9168000" cy="6876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Прямоугольник 1"/>
          <p:cNvSpPr/>
          <p:nvPr/>
        </p:nvSpPr>
        <p:spPr>
          <a:xfrm>
            <a:off x="7164288" y="185796"/>
            <a:ext cx="1693349" cy="830997"/>
          </a:xfrm>
          <a:prstGeom prst="rect">
            <a:avLst/>
          </a:prstGeom>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Tango</a:t>
            </a:r>
          </a:p>
        </p:txBody>
      </p:sp>
      <p:pic>
        <p:nvPicPr>
          <p:cNvPr id="3" name="Tango_-_Argentinskoe_tango_tanec_strasti._S_pomocshyu_yazyka_dvizhenij_tango_mozhno_i_obyasnitsya_v_lyub_(iPlayer.fm).mp3">
            <a:hlinkClick r:id="" action="ppaction://media"/>
          </p:cNvPr>
          <p:cNvPicPr>
            <a:picLocks noChangeAspect="1"/>
          </p:cNvPicPr>
          <p:nvPr>
            <a:audioFile r:link="rId1"/>
            <p:extLst>
              <p:ext uri="{DAA4B4D4-6D71-4841-9C94-3DE7FCFB9230}">
                <p14:media xmlns:p14="http://schemas.microsoft.com/office/powerpoint/2010/main" r:embed="rId2">
                  <p14:trim end="329017.4032"/>
                </p14:media>
              </p:ext>
            </p:extLst>
          </p:nvPr>
        </p:nvPicPr>
        <p:blipFill>
          <a:blip r:embed="rId5"/>
          <a:stretch>
            <a:fillRect/>
          </a:stretch>
        </p:blipFill>
        <p:spPr>
          <a:xfrm>
            <a:off x="395536" y="6021288"/>
            <a:ext cx="487363" cy="487363"/>
          </a:xfrm>
          <a:prstGeom prst="rect">
            <a:avLst/>
          </a:prstGeom>
        </p:spPr>
      </p:pic>
      <p:pic>
        <p:nvPicPr>
          <p:cNvPr id="3075" name="Picture 3"/>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488325" y="2525419"/>
            <a:ext cx="3514500" cy="39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Прямоугольник 4"/>
          <p:cNvSpPr/>
          <p:nvPr/>
        </p:nvSpPr>
        <p:spPr>
          <a:xfrm>
            <a:off x="197552" y="403384"/>
            <a:ext cx="4362448" cy="3416320"/>
          </a:xfrm>
          <a:prstGeom prst="rect">
            <a:avLst/>
          </a:prstGeom>
        </p:spPr>
        <p:txBody>
          <a:bodyPr wrap="square">
            <a:spAutoFit/>
          </a:bodyPr>
          <a:lstStyle/>
          <a:p>
            <a:r>
              <a:rPr lang="en-US" dirty="0">
                <a:solidFill>
                  <a:srgbClr val="FF0000"/>
                </a:solidFill>
              </a:rPr>
              <a:t>Tango is not only a dance, but more like a little performance,  created by two: with its intrigue, the dramaturgy, and peculiar only to tango language. Of course, as in any dance technique is an important element of the tango, because it enhances the capabilities of Your expression. But unlike all other dances, the most important element of tango is the improvisation. Tango is not a scheme, it's the life in miniature. Argentine tango, creates incomparable emotional splash of  passion  in every little move.</a:t>
            </a:r>
            <a:endParaRPr lang="ru-RU" dirty="0">
              <a:solidFill>
                <a:srgbClr val="FF0000"/>
              </a:solidFill>
            </a:endParaRPr>
          </a:p>
        </p:txBody>
      </p:sp>
    </p:spTree>
    <p:extLst>
      <p:ext uri="{BB962C8B-B14F-4D97-AF65-F5344CB8AC3E}">
        <p14:creationId xmlns:p14="http://schemas.microsoft.com/office/powerpoint/2010/main" val="16474243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413"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p:cTn id="11" dur="500" fill="hold"/>
                                        <p:tgtEl>
                                          <p:spTgt spid="3075"/>
                                        </p:tgtEl>
                                        <p:attrNameLst>
                                          <p:attrName>ppt_w</p:attrName>
                                        </p:attrNameLst>
                                      </p:cBhvr>
                                      <p:tavLst>
                                        <p:tav tm="0">
                                          <p:val>
                                            <p:fltVal val="0"/>
                                          </p:val>
                                        </p:tav>
                                        <p:tav tm="100000">
                                          <p:val>
                                            <p:strVal val="#ppt_w"/>
                                          </p:val>
                                        </p:tav>
                                      </p:tavLst>
                                    </p:anim>
                                    <p:anim calcmode="lin" valueType="num">
                                      <p:cBhvr>
                                        <p:cTn id="12" dur="500" fill="hold"/>
                                        <p:tgtEl>
                                          <p:spTgt spid="3075"/>
                                        </p:tgtEl>
                                        <p:attrNameLst>
                                          <p:attrName>ppt_h</p:attrName>
                                        </p:attrNameLst>
                                      </p:cBhvr>
                                      <p:tavLst>
                                        <p:tav tm="0">
                                          <p:val>
                                            <p:fltVal val="0"/>
                                          </p:val>
                                        </p:tav>
                                        <p:tav tm="100000">
                                          <p:val>
                                            <p:strVal val="#ppt_h"/>
                                          </p:val>
                                        </p:tav>
                                      </p:tavLst>
                                    </p:anim>
                                    <p:animEffect transition="in" filter="fade">
                                      <p:cBhvr>
                                        <p:cTn id="13"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623</TotalTime>
  <Words>535</Words>
  <Application>Microsoft Office PowerPoint</Application>
  <PresentationFormat>Экран (4:3)</PresentationFormat>
  <Paragraphs>29</Paragraphs>
  <Slides>9</Slides>
  <Notes>2</Notes>
  <HiddenSlides>0</HiddenSlides>
  <MMClips>6</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gerl</dc:creator>
  <cp:lastModifiedBy>Надежда Пронская</cp:lastModifiedBy>
  <cp:revision>52</cp:revision>
  <dcterms:created xsi:type="dcterms:W3CDTF">2014-02-16T14:01:39Z</dcterms:created>
  <dcterms:modified xsi:type="dcterms:W3CDTF">2014-11-06T12:16:44Z</dcterms:modified>
</cp:coreProperties>
</file>