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42"/>
  </p:notesMasterIdLst>
  <p:sldIdLst>
    <p:sldId id="256" r:id="rId2"/>
    <p:sldId id="278" r:id="rId3"/>
    <p:sldId id="259" r:id="rId4"/>
    <p:sldId id="260" r:id="rId5"/>
    <p:sldId id="282" r:id="rId6"/>
    <p:sldId id="283" r:id="rId7"/>
    <p:sldId id="313" r:id="rId8"/>
    <p:sldId id="285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315" r:id="rId18"/>
    <p:sldId id="271" r:id="rId19"/>
    <p:sldId id="275" r:id="rId20"/>
    <p:sldId id="273" r:id="rId21"/>
    <p:sldId id="290" r:id="rId22"/>
    <p:sldId id="291" r:id="rId23"/>
    <p:sldId id="292" r:id="rId24"/>
    <p:sldId id="293" r:id="rId25"/>
    <p:sldId id="294" r:id="rId26"/>
    <p:sldId id="297" r:id="rId27"/>
    <p:sldId id="317" r:id="rId28"/>
    <p:sldId id="303" r:id="rId29"/>
    <p:sldId id="299" r:id="rId30"/>
    <p:sldId id="318" r:id="rId31"/>
    <p:sldId id="304" r:id="rId32"/>
    <p:sldId id="312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301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FF97"/>
    <a:srgbClr val="FFFF05"/>
    <a:srgbClr val="FFFF9F"/>
    <a:srgbClr val="FF9BBC"/>
    <a:srgbClr val="FFFF99"/>
    <a:srgbClr val="FF9966"/>
    <a:srgbClr val="FF7C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71" autoAdjust="0"/>
    <p:restoredTop sz="94660"/>
  </p:normalViewPr>
  <p:slideViewPr>
    <p:cSldViewPr>
      <p:cViewPr>
        <p:scale>
          <a:sx n="75" d="100"/>
          <a:sy n="75" d="100"/>
        </p:scale>
        <p:origin x="-90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E60BB09-AD95-4486-AB57-790177C11FBC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E090EDC-CD51-4F4E-AA50-E4DF0234D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D6CCDCE-8CF1-4330-A95B-57F13DE352A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EFF19-D14B-435B-BFD2-B095F0CA5EA1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1ACDD-4B08-48E2-94C4-858D678E9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B87E-8CB3-409A-9DC1-33AE2259D540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E7746-A5B5-4778-96A6-5D7A2F7ED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99BBE-9205-4A43-BAFE-EFB1ED4B3554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C5218-E096-47B3-B2C9-9494B6113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5EDD0-D18D-4D6B-AC7D-67B600EC294B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91884-3A05-45C7-99E1-9F59A8458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9F6AE-A961-4FF1-B1E3-D8B83FC88071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9E6F7-C34F-4394-8080-FA9E8C1FE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4EF62-453E-466E-8913-AE53CCE096ED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47ACC-B241-4495-9C90-52E6439491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55199-25E6-4DB6-883B-57A0D62E6C82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A1D3B-7D11-4D4E-A48A-86018C4A6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6E94C-916E-4F03-A186-CA704CF94501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09FF4-1418-427A-9696-0E0A96D7B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355E7-20D9-42CF-A551-C561D04B03B6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3BA81-CC7B-4497-B5FC-FBE44218CB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155CC-0901-4E0C-B9F3-D348A2D24339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BA3C-F5F5-4E4C-9560-701A79169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96166-7562-4D8D-85DB-2D60CBC6D364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9B666-7ED9-4942-9DA3-A4C333F62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18"/>
          <p:cNvGrpSpPr>
            <a:grpSpLocks/>
          </p:cNvGrpSpPr>
          <p:nvPr/>
        </p:nvGrpSpPr>
        <p:grpSpPr bwMode="auto">
          <a:xfrm>
            <a:off x="6557963" y="66675"/>
            <a:ext cx="2574925" cy="6796088"/>
            <a:chOff x="6558164" y="66319"/>
            <a:chExt cx="2575511" cy="6797067"/>
          </a:xfrm>
        </p:grpSpPr>
        <p:grpSp>
          <p:nvGrpSpPr>
            <p:cNvPr id="1032" name="Group 62"/>
            <p:cNvGrpSpPr>
              <a:grpSpLocks/>
            </p:cNvGrpSpPr>
            <p:nvPr/>
          </p:nvGrpSpPr>
          <p:grpSpPr bwMode="auto"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1040" name="Group 44"/>
              <p:cNvGrpSpPr>
                <a:grpSpLocks/>
              </p:cNvGrpSpPr>
              <p:nvPr/>
            </p:nvGrpSpPr>
            <p:grpSpPr bwMode="auto"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041" name="Group 50"/>
              <p:cNvGrpSpPr>
                <a:grpSpLocks/>
              </p:cNvGrpSpPr>
              <p:nvPr/>
            </p:nvGrpSpPr>
            <p:grpSpPr bwMode="auto"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5453" y="3308461"/>
                  <a:ext cx="492237" cy="560469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4480" y="887175"/>
                  <a:ext cx="384263" cy="439800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042" name="Group 56"/>
              <p:cNvGrpSpPr>
                <a:grpSpLocks/>
              </p:cNvGrpSpPr>
              <p:nvPr/>
            </p:nvGrpSpPr>
            <p:grpSpPr bwMode="auto"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3118" y="4921594"/>
                  <a:ext cx="1032110" cy="1181270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868" y="155232"/>
                  <a:ext cx="722477" cy="825619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738" y="3830825"/>
                  <a:ext cx="639908" cy="728767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8524" y="1798532"/>
                  <a:ext cx="765349" cy="870075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971" y="6307681"/>
              <a:ext cx="976534" cy="5509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5191574-93B5-4469-B283-A521191D51B3}" type="datetimeFigureOut">
              <a:rPr lang="ru-RU"/>
              <a:pPr>
                <a:defRPr/>
              </a:pPr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305EF0-3290-48BF-8C49-AF1B2A5C9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2" r:id="rId2"/>
    <p:sldLayoutId id="2147483861" r:id="rId3"/>
    <p:sldLayoutId id="2147483860" r:id="rId4"/>
    <p:sldLayoutId id="2147483859" r:id="rId5"/>
    <p:sldLayoutId id="2147483858" r:id="rId6"/>
    <p:sldLayoutId id="2147483857" r:id="rId7"/>
    <p:sldLayoutId id="2147483856" r:id="rId8"/>
    <p:sldLayoutId id="2147483864" r:id="rId9"/>
    <p:sldLayoutId id="2147483855" r:id="rId10"/>
    <p:sldLayoutId id="2147483854" r:id="rId11"/>
  </p:sldLayoutIdLst>
  <p:transition spd="slow">
    <p:wheel spokes="1"/>
  </p:transition>
  <p:txStyles>
    <p:titleStyle>
      <a:lvl1pPr algn="l" defTabSz="457200" rtl="0" fontAlgn="base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0;&#1086;&#1092;&#1090;&#1091;&#1085;&#1082;&#1080;&#1085;&#1072;\Desktop\&#1082;%20&#1086;&#1090;&#1082;&#1088;.&#1091;&#1088;&#1086;&#1082;&#1091;\&#1084;&#1072;&#1090;&#1077;&#1088;&#1080;&#1072;&#1083;&#1099;%20&#1087;&#1100;&#1077;&#1089;&#1072;%20&#1089;&#1085;&#1077;&#1075;&#1091;&#1088;&#1086;&#1095;&#1082;&#1072;\&#1089;&#1085;&#1077;&#1075;&#1091;&#1088;&#1086;&#1095;&#1082;&#1072;\&#1084;&#1091;&#1079;&#1099;&#1082;&#1072;%20&#1082;%20&#1091;&#1088;&#1086;&#1082;&#1091;\&#1087;&#1088;&#1086;&#1083;&#1086;&#1075;%20&#1084;&#1091;&#1079;&#1099;&#1082;&#1072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ru.wikipedia.org/wiki/%D0%A4%D0%B0%D0%B9%D0%BB:Walentin_Alexandrowitsch_Serow_004.jpg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s04.radikal.ru/i177/1011/cc/a9976e98ac11.pn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hyperlink" Target="http://img1.liveinternet.ru/images/attach/c/0/52/932/52932755_skazki0140.jpg" TargetMode="Externa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0;&#1086;&#1092;&#1090;&#1091;&#1085;&#1082;&#1080;&#1085;&#1072;\Desktop\11.12.2013_&#1086;_&#1091;\&#1052;&#1091;&#1083;&#1100;&#1090;&#1080;&#1082;%20&#1088;&#1086;&#1076;&#1080;&#1090;&#1077;&#1083;&#1080;.avi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50;&#1086;&#1092;&#1090;&#1091;&#1085;&#1082;&#1080;&#1085;&#1072;\Desktop\11.12.2013_&#1086;_&#1091;\&#1088;&#1086;&#1076;&#1080;&#1090;&#1077;&#1083;&#1080;.avi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0;&#1086;&#1092;&#1090;&#1091;&#1085;&#1082;&#1080;&#1085;&#1072;\Desktop\11.12.2013_&#1086;_&#1091;\&#1052;&#1091;&#1083;&#1100;&#1090;&#1080;&#1082;%20&#1086;&#1073;&#1088;&#1072;&#1079;.avi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&#1050;&#1086;&#1092;&#1090;&#1091;&#1085;&#1082;&#1080;&#1085;&#1072;\Desktop\11.12.2013_&#1086;_&#1091;\&#1086;&#1073;&#1088;&#1072;&#1079;.avi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0;&#1086;&#1092;&#1090;&#1091;&#1085;&#1082;&#1080;&#1085;&#1072;\Desktop\11.12.2013_&#1086;_&#1091;\&#1052;&#1091;&#1083;&#1100;&#1090;&#1080;&#1082;%20&#1082;&#1086;&#1085;&#1094;&#1086;&#1074;&#1082;&#1072;.avi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50;&#1086;&#1092;&#1090;&#1091;&#1085;&#1082;&#1080;&#1085;&#1072;\Desktop\11.12.2013_&#1086;_&#1091;\&#1082;&#1086;&#1085;&#1094;&#1086;&#1074;&#1082;&#1072;.avi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6163" y="1335088"/>
            <a:ext cx="4310062" cy="51022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476250"/>
            <a:ext cx="8820150" cy="936625"/>
          </a:xfrm>
        </p:spPr>
        <p:txBody>
          <a:bodyPr>
            <a:noAutofit/>
          </a:bodyPr>
          <a:lstStyle/>
          <a:p>
            <a:pPr algn="just"/>
            <a:r>
              <a:rPr lang="ru-RU" sz="6600" i="1" smtClean="0">
                <a:solidFill>
                  <a:srgbClr val="01162C"/>
                </a:solidFill>
                <a:latin typeface="Monotype Corsiva" pitchFamily="66" charset="0"/>
              </a:rPr>
              <a:t>Пьеса-сказка </a:t>
            </a:r>
            <a:r>
              <a:rPr lang="en-US" sz="6600" i="1" smtClean="0">
                <a:solidFill>
                  <a:srgbClr val="01162C"/>
                </a:solidFill>
                <a:latin typeface="Monotype Corsiva" pitchFamily="66" charset="0"/>
              </a:rPr>
              <a:t>“</a:t>
            </a:r>
            <a:r>
              <a:rPr lang="ru-RU" sz="6600" i="1" smtClean="0">
                <a:solidFill>
                  <a:srgbClr val="01162C"/>
                </a:solidFill>
                <a:latin typeface="Monotype Corsiva" pitchFamily="66" charset="0"/>
              </a:rPr>
              <a:t>Снегурочка</a:t>
            </a:r>
            <a:r>
              <a:rPr lang="en-US" sz="6600" i="1" smtClean="0">
                <a:solidFill>
                  <a:srgbClr val="01162C"/>
                </a:solidFill>
                <a:latin typeface="Monotype Corsiva" pitchFamily="66" charset="0"/>
              </a:rPr>
              <a:t>”</a:t>
            </a:r>
            <a:endParaRPr lang="ru-RU" sz="6600" i="1" smtClean="0">
              <a:solidFill>
                <a:srgbClr val="01162C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6182945"/>
            <a:ext cx="4650517" cy="877532"/>
          </a:xfrm>
        </p:spPr>
        <p:txBody>
          <a:bodyPr rtlCol="0"/>
          <a:lstStyle/>
          <a:p>
            <a:pPr algn="just" fontAlgn="auto">
              <a:buFont typeface="Wingdings 2" charset="2"/>
              <a:buNone/>
              <a:defRPr/>
            </a:pPr>
            <a:r>
              <a:rPr lang="ru-RU" sz="2800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>А.Н.Островский.</a:t>
            </a:r>
            <a:endParaRPr lang="ru-RU" sz="2800" i="1" dirty="0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33364" y="1316056"/>
            <a:ext cx="5076056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Традиционное и новаторское.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FF9BBC"/>
          </a:solidFill>
        </p:spPr>
        <p:txBody>
          <a:bodyPr/>
          <a:lstStyle/>
          <a:p>
            <a:endParaRPr lang="ru-RU" smtClean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765175"/>
            <a:ext cx="9144000" cy="6105525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-30163" y="0"/>
            <a:ext cx="9174163" cy="2781300"/>
          </a:xfrm>
          <a:solidFill>
            <a:srgbClr val="FFFF9F"/>
          </a:solidFill>
        </p:spPr>
        <p:txBody>
          <a:bodyPr/>
          <a:lstStyle/>
          <a:p>
            <a:endParaRPr lang="ru-RU" smtClean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079500"/>
            <a:ext cx="9144000" cy="5805488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4288" y="0"/>
            <a:ext cx="9158288" cy="6883400"/>
          </a:xfrm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1403350" y="5229225"/>
            <a:ext cx="7124700" cy="923925"/>
          </a:xfrm>
        </p:spPr>
        <p:txBody>
          <a:bodyPr/>
          <a:lstStyle/>
          <a:p>
            <a:r>
              <a:rPr lang="ru-RU" sz="4400" b="1" smtClean="0"/>
              <a:t>ЧЕТВЕРГ - РАЗГУЛ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5373688"/>
            <a:ext cx="7343775" cy="923925"/>
          </a:xfrm>
          <a:solidFill>
            <a:srgbClr val="FF9BBC"/>
          </a:solidFill>
        </p:spPr>
        <p:txBody>
          <a:bodyPr>
            <a:noAutofit/>
          </a:bodyPr>
          <a:lstStyle/>
          <a:p>
            <a:pPr algn="ctr"/>
            <a:r>
              <a:rPr lang="ru-RU" b="1" smtClean="0">
                <a:solidFill>
                  <a:srgbClr val="0D0D0D"/>
                </a:solidFill>
              </a:rPr>
              <a:t>ПЯТНИЦА – ТЁЩИНЫ ВЕЧЁРКИ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25738"/>
          </a:xfrm>
          <a:solidFill>
            <a:srgbClr val="FFFF97"/>
          </a:solidFill>
        </p:spPr>
        <p:txBody>
          <a:bodyPr/>
          <a:lstStyle/>
          <a:p>
            <a:endParaRPr lang="ru-RU" smtClean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908050"/>
            <a:ext cx="9144000" cy="5949950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75" y="0"/>
            <a:ext cx="9172575" cy="3933825"/>
          </a:xfrm>
          <a:solidFill>
            <a:schemeClr val="bg1">
              <a:lumMod val="95000"/>
            </a:schemeClr>
          </a:solidFill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4763" y="1052513"/>
            <a:ext cx="9148763" cy="5788025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385" y="404664"/>
            <a:ext cx="5399282" cy="108012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chemeClr val="bg2">
                    <a:lumMod val="2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Жанры фольклора.</a:t>
            </a:r>
            <a:endParaRPr lang="ru-RU" sz="4000" i="1" dirty="0">
              <a:solidFill>
                <a:schemeClr val="bg2">
                  <a:lumMod val="2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775"/>
            <a:ext cx="9144000" cy="5229225"/>
          </a:xfrm>
        </p:spPr>
        <p:txBody>
          <a:bodyPr rtlCol="0">
            <a:normAutofit/>
          </a:bodyPr>
          <a:lstStyle/>
          <a:p>
            <a:pPr marL="0" indent="0" fontAlgn="auto">
              <a:buFont typeface="Wingdings 2" charset="2"/>
              <a:buNone/>
              <a:defRPr/>
            </a:pPr>
            <a:r>
              <a:rPr lang="ru-RU" dirty="0"/>
              <a:t>				</a:t>
            </a:r>
          </a:p>
          <a:p>
            <a:pPr fontAlgn="auto">
              <a:buFont typeface="Wingdings 2" charset="2"/>
              <a:buChar char=""/>
              <a:defRPr/>
            </a:pP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6391275" y="1660525"/>
            <a:ext cx="358775" cy="11922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2536825" y="1646238"/>
            <a:ext cx="360363" cy="1206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8097838" y="1676400"/>
            <a:ext cx="241300" cy="29051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546600" y="1646238"/>
            <a:ext cx="242888" cy="29352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33425" y="1646238"/>
            <a:ext cx="263525" cy="29352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1913" y="4808538"/>
            <a:ext cx="1606550" cy="3603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ИГРЫ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0813" y="2997200"/>
            <a:ext cx="2592387" cy="1079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ПОСЛОВИЦЫ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И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ПОГОВОРКИ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048000" y="4808538"/>
            <a:ext cx="3240088" cy="16446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ПЕСНИ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а) игровые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б) лирические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в)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величальные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г) обрядовые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80288" y="4808538"/>
            <a:ext cx="1584325" cy="492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ПРИМЕТЫ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80063" y="2997200"/>
            <a:ext cx="2087562" cy="1079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ЗАКЛИНАНИЯ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107950" y="469900"/>
            <a:ext cx="9061450" cy="925513"/>
          </a:xfrm>
        </p:spPr>
        <p:txBody>
          <a:bodyPr/>
          <a:lstStyle/>
          <a:p>
            <a:pPr algn="ctr"/>
            <a:r>
              <a:rPr lang="ru-RU" b="1" i="1" smtClean="0">
                <a:solidFill>
                  <a:srgbClr val="002060"/>
                </a:solidFill>
              </a:rPr>
              <a:t>ОБРАЗ СНЕГУРОЧКИ В ИСКУССТВЕ.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39700" y="1255713"/>
            <a:ext cx="3389313" cy="5735637"/>
          </a:xfrm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0" y="1255713"/>
            <a:ext cx="3473450" cy="5761037"/>
          </a:xfrm>
          <a:prstGeom prst="rect">
            <a:avLst/>
          </a:prstGeom>
          <a:noFill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1392238"/>
            <a:ext cx="3109912" cy="5414962"/>
          </a:xfrm>
          <a:prstGeom prst="rect">
            <a:avLst/>
          </a:prstGeom>
          <a:noFill/>
          <a:ln w="127000" cap="sq">
            <a:solidFill>
              <a:srgbClr val="000000"/>
            </a:solidFill>
            <a:miter lim="800000"/>
            <a:headEnd/>
            <a:tailEnd/>
          </a:ln>
          <a:effectLst>
            <a:outerShdw dist="508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39750" y="1354138"/>
            <a:ext cx="2460625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bg2">
                    <a:lumMod val="25000"/>
                  </a:schemeClr>
                </a:solidFill>
              </a:rPr>
              <a:t>Рерих Николай Константинович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63888" y="6130925"/>
            <a:ext cx="1522412" cy="576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 Малкус    Марина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72225" y="1354138"/>
            <a:ext cx="1643063" cy="549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Илья Глазунов 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1325" y="1412875"/>
            <a:ext cx="3563938" cy="5418138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449388"/>
            <a:ext cx="3194050" cy="5364162"/>
          </a:xfrm>
          <a:ln w="76200">
            <a:solidFill>
              <a:srgbClr val="00B050"/>
            </a:solidFill>
            <a:rou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620713"/>
            <a:ext cx="6624638" cy="665162"/>
          </a:xfrm>
        </p:spPr>
        <p:txBody>
          <a:bodyPr>
            <a:noAutofit/>
          </a:bodyPr>
          <a:lstStyle/>
          <a:p>
            <a:r>
              <a:rPr lang="ru-RU" sz="3000" b="1" i="1" smtClean="0">
                <a:solidFill>
                  <a:srgbClr val="00B050"/>
                </a:solidFill>
              </a:rPr>
              <a:t>Кустодиев Б.</a:t>
            </a:r>
            <a:r>
              <a:rPr lang="ru-RU" sz="3000" b="1" i="1" smtClean="0">
                <a:solidFill>
                  <a:srgbClr val="C00000"/>
                </a:solidFill>
              </a:rPr>
              <a:t>     </a:t>
            </a:r>
            <a:r>
              <a:rPr lang="ru-RU" sz="3000" b="1" i="1" smtClean="0">
                <a:solidFill>
                  <a:srgbClr val="FFFF00"/>
                </a:solidFill>
              </a:rPr>
              <a:t>Клименко А.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5" y="1"/>
            <a:ext cx="4968552" cy="90872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Ярилина долина.</a:t>
            </a:r>
            <a:endParaRPr lang="ru-RU" sz="36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пролог музык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395288" y="6092825"/>
            <a:ext cx="555625" cy="555625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89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0"/>
            <a:ext cx="42846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485933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5219700" y="5445125"/>
            <a:ext cx="3636963" cy="939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</a:rPr>
              <a:t>«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</a:rPr>
              <a:t>Снегурочка»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796" name="Прямоугольник 7"/>
          <p:cNvSpPr>
            <a:spLocks noChangeArrowheads="1"/>
          </p:cNvSpPr>
          <p:nvPr/>
        </p:nvSpPr>
        <p:spPr bwMode="auto">
          <a:xfrm>
            <a:off x="0" y="5535613"/>
            <a:ext cx="46434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Verdana" pitchFamily="34" charset="0"/>
              </a:rPr>
              <a:t>Виктор Михайлович Васнецов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5" descr="http://upload.wikimedia.org/wikipedia/commons/thumb/8/8b/Walentin_Alexandrowitsch_Serow_004.jpg/270px-Walentin_Alexandrowitsch_Serow_004.jpg">
            <a:hlinkClick r:id="rId2"/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125538"/>
            <a:ext cx="6697663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416800" cy="936625"/>
          </a:xfrm>
        </p:spPr>
        <p:txBody>
          <a:bodyPr>
            <a:noAutofit/>
          </a:bodyPr>
          <a:lstStyle/>
          <a:p>
            <a:r>
              <a:rPr lang="ru-RU" sz="4000" b="1" i="1" u="sng" smtClean="0">
                <a:solidFill>
                  <a:srgbClr val="02376F"/>
                </a:solidFill>
              </a:rPr>
              <a:t>«</a:t>
            </a:r>
            <a:r>
              <a:rPr lang="ru-RU" sz="4000" i="1" u="sng" smtClean="0">
                <a:solidFill>
                  <a:srgbClr val="02376F"/>
                </a:solidFill>
              </a:rPr>
              <a:t>Снегурочка</a:t>
            </a:r>
            <a:r>
              <a:rPr lang="ru-RU" sz="4000" b="1" i="1" u="sng" smtClean="0">
                <a:solidFill>
                  <a:srgbClr val="02376F"/>
                </a:solidFill>
              </a:rPr>
              <a:t>»</a:t>
            </a:r>
            <a:r>
              <a:rPr lang="ru-RU" sz="4000" i="1" u="sng" smtClean="0">
                <a:solidFill>
                  <a:srgbClr val="02376F"/>
                </a:solidFill>
              </a:rPr>
              <a:t> в музыке.</a:t>
            </a:r>
            <a:endParaRPr lang="ru-RU" sz="4000" smtClean="0">
              <a:solidFill>
                <a:srgbClr val="02376F"/>
              </a:solidFill>
            </a:endParaRP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2663825" y="5749925"/>
            <a:ext cx="3744913" cy="1133475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sz="2000" b="1" smtClean="0"/>
              <a:t>Н.А. Римский-Корсаков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Содержимое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194468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b="1" i="1" smtClean="0">
                <a:solidFill>
                  <a:srgbClr val="002060"/>
                </a:solidFill>
              </a:rPr>
              <a:t>Музыка Римского-Корсакова к моей «Снегурочке» удивительна; я ничего не мог никогда себе представить более к ней подходящего и так же выражающего всю поэзию древнего языческого культа и этой сперва снежно-холодной, а потом неудержимо страстной героини сказки. </a:t>
            </a:r>
          </a:p>
          <a:p>
            <a:pPr marL="0" indent="0">
              <a:buFont typeface="Wingdings 2" pitchFamily="18" charset="2"/>
              <a:buNone/>
            </a:pPr>
            <a:r>
              <a:rPr lang="ru-RU" b="1" smtClean="0"/>
              <a:t>                                                                                          А. Островский</a:t>
            </a:r>
          </a:p>
        </p:txBody>
      </p:sp>
      <p:pic>
        <p:nvPicPr>
          <p:cNvPr id="35842" name="Picture 7" descr="snow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2205038"/>
            <a:ext cx="5580062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5" descr="http://www.vseminfo.ru/netcat_files/Image/ol/026_Olshanskiy_Terem_carevni_zimi_s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05038"/>
            <a:ext cx="3646488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kapellanin.ru/misc/alb1994/L57rim-ko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778375" cy="6858000"/>
          </a:xfrm>
        </p:spPr>
      </p:pic>
      <p:pic>
        <p:nvPicPr>
          <p:cNvPr id="5" name="Picture 2" descr="http://www.nearyou.ru/vvasnetsov/tbob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2390775"/>
            <a:ext cx="43561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Прямоугольник 5"/>
          <p:cNvSpPr>
            <a:spLocks noChangeArrowheads="1"/>
          </p:cNvSpPr>
          <p:nvPr/>
        </p:nvSpPr>
        <p:spPr bwMode="auto">
          <a:xfrm>
            <a:off x="4787900" y="542925"/>
            <a:ext cx="43211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«Снегурочка» воплощает  мысль о великой преображающей силе искусства. </a:t>
            </a:r>
            <a:endParaRPr lang="ru-RU" sz="2800">
              <a:latin typeface="Verdana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4800" y="62293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name\Desktop\Новая папка (2)\e024799a7105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835150" y="6350"/>
            <a:ext cx="5795963" cy="6858000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52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676275"/>
            <a:ext cx="8713787" cy="923925"/>
          </a:xfrm>
        </p:spPr>
        <p:txBody>
          <a:bodyPr>
            <a:noAutofit/>
          </a:bodyPr>
          <a:lstStyle/>
          <a:p>
            <a:pPr algn="ctr"/>
            <a:r>
              <a:rPr lang="ru-RU" b="1" i="1" smtClean="0">
                <a:solidFill>
                  <a:srgbClr val="02376F"/>
                </a:solidFill>
              </a:rPr>
              <a:t>Снегурочка – литературная сказка.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4975" y="1484313"/>
            <a:ext cx="4895850" cy="2265362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buFont typeface="Wingdings 2" charset="2"/>
              <a:buNone/>
              <a:defRPr/>
            </a:pPr>
            <a:endParaRPr lang="ru-RU" sz="2400" i="1" dirty="0" smtClean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Народный вариант сказки с названием «Девочка Снегурочка» изложил также </a:t>
            </a:r>
            <a:r>
              <a:rPr lang="ru-RU" sz="2600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Владимир Иванович Даль.</a:t>
            </a:r>
            <a:r>
              <a:rPr lang="ru-RU" sz="2000" i="1" dirty="0" smtClean="0">
                <a:solidFill>
                  <a:srgbClr val="9999FF"/>
                </a:solidFill>
                <a:latin typeface="Comic Sans MS" pitchFamily="66" charset="0"/>
              </a:rPr>
              <a:t/>
            </a:r>
            <a:br>
              <a:rPr lang="ru-RU" sz="2000" i="1" dirty="0" smtClean="0">
                <a:solidFill>
                  <a:srgbClr val="9999FF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6600CC"/>
                </a:solidFill>
                <a:latin typeface="Comic Sans MS" pitchFamily="66" charset="0"/>
              </a:rPr>
              <a:t> </a:t>
            </a:r>
          </a:p>
          <a:p>
            <a:pPr fontAlgn="auto">
              <a:buFont typeface="Wingdings 2" charset="2"/>
              <a:buChar char=""/>
              <a:defRPr/>
            </a:pPr>
            <a:endParaRPr lang="ru-RU" dirty="0"/>
          </a:p>
        </p:txBody>
      </p:sp>
      <p:pic>
        <p:nvPicPr>
          <p:cNvPr id="38915" name="Picture 8" descr="0074-0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1484313"/>
            <a:ext cx="3671887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20" descr="Картинка 1 из 871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6363" y="3713163"/>
            <a:ext cx="2789237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16" descr="Картинка 14 из 8717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813" y="3713163"/>
            <a:ext cx="2681287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592138"/>
            <a:ext cx="8642350" cy="1150937"/>
          </a:xfrm>
        </p:spPr>
        <p:txBody>
          <a:bodyPr>
            <a:noAutofit/>
          </a:bodyPr>
          <a:lstStyle/>
          <a:p>
            <a:r>
              <a:rPr lang="ru-RU" i="1" smtClean="0">
                <a:solidFill>
                  <a:srgbClr val="02376F"/>
                </a:solidFill>
              </a:rPr>
              <a:t>Сравнительная характеристика народной сказки и пьесы.</a:t>
            </a:r>
          </a:p>
        </p:txBody>
      </p:sp>
      <p:pic>
        <p:nvPicPr>
          <p:cNvPr id="4" name="Picture 8" descr="p121669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0988" y="1676400"/>
            <a:ext cx="4046537" cy="5211763"/>
          </a:xfrm>
        </p:spPr>
      </p:pic>
      <p:pic>
        <p:nvPicPr>
          <p:cNvPr id="5" name="Picture 5" descr="p169189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62525" y="1646238"/>
            <a:ext cx="3937000" cy="5308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0" y="-79375"/>
          <a:ext cx="9144000" cy="6937375"/>
        </p:xfrm>
        <a:graphic>
          <a:graphicData uri="http://schemas.openxmlformats.org/drawingml/2006/table">
            <a:tbl>
              <a:tblPr/>
              <a:tblGrid>
                <a:gridCol w="3203575"/>
                <a:gridCol w="5940425"/>
              </a:tblGrid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Элементы сказки.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A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Пример из текста.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A7D1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1.Чудесное рождение.</a:t>
                      </a: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2376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1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Снегурочка – дочь Мороза и Весны.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1EE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2.Волшебное дитя спрятано в тереме.</a:t>
                      </a: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2376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1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 CYR"/>
                          <a:cs typeface="Times New Roman" pitchFamily="18" charset="0"/>
                        </a:rPr>
                        <a:t>Ни пешему, ни конному дороги и следу нет в ее терем”.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040" marR="6604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1F7"/>
                    </a:solidFill>
                  </a:tcPr>
                </a:tc>
              </a:tr>
              <a:tr h="1195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3.Запрет(предписание).</a:t>
                      </a: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2376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1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“Ярило сожжет ее, испепелит, растопит,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Не знаю, как, но умертвит. Доколе ж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Младенчески чиста ее душа,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Не властен он вредить Снегурке”.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“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Снегурочка, беги от Леля!”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1EE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4.Нарушение запрета.</a:t>
                      </a: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2376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1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Снегурочка уходит в мир людей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1F7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5.Свой – чужой мир.</a:t>
                      </a: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2376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1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Лес (свой мир) – Слобода (чужой мир)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1EE"/>
                    </a:solidFill>
                  </a:tcPr>
                </a:tc>
              </a:tr>
              <a:tr h="974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6.Испытания.</a:t>
                      </a: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2376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1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На долю Снегурочки выпадает испытание людским равнодушием (старик Бобыль, старуха Бобылиха, жители Слободы).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Испытание Снегурочки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любовью.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1F7"/>
                    </a:solidFill>
                  </a:tcPr>
                </a:tc>
              </a:tr>
              <a:tr h="974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7.Волшебный даритель.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Волшебный подарок.</a:t>
                      </a: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2376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1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Весна (мать) дарит Снегурочке венок из “привораживающих чарующих цветов”. Согласно сказочному мотиву, Снегурочка полюбила первого встречного – Мизгиря.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1EE"/>
                    </a:solidFill>
                  </a:tcPr>
                </a:tc>
              </a:tr>
              <a:tr h="1195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8.Спаситель.</a:t>
                      </a: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2376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1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Мизгирь: он должен вырвать Снегурочку из плена Мороза и, очевидно, спасти от угрозы Ярилы и его жестоких лучей. Но цель Мизгиря – не избавление Снегурочки, а обладание ею и спасение себя самого. Брак спасет Мизгиря от царского гнева.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1F7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9.Свадьба.</a:t>
                      </a: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2376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1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Свадьба не состоялась. Снегурочка погибает. В Снегурочке забилось горячее сердце, но это стоило ей жизни.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1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04813"/>
            <a:ext cx="8964612" cy="1584325"/>
          </a:xfrm>
        </p:spPr>
        <p:txBody>
          <a:bodyPr>
            <a:noAutofit/>
          </a:bodyPr>
          <a:lstStyle/>
          <a:p>
            <a:pPr algn="ctr"/>
            <a:r>
              <a:rPr lang="ru-RU" sz="2800" i="1" smtClean="0">
                <a:solidFill>
                  <a:srgbClr val="02376F"/>
                </a:solidFill>
              </a:rPr>
              <a:t>Мультфильм и художественный фильм                    </a:t>
            </a:r>
            <a:r>
              <a:rPr lang="en-US" sz="2800" i="1" smtClean="0">
                <a:solidFill>
                  <a:srgbClr val="02376F"/>
                </a:solidFill>
              </a:rPr>
              <a:t>“</a:t>
            </a:r>
            <a:r>
              <a:rPr lang="ru-RU" sz="2800" i="1" smtClean="0">
                <a:solidFill>
                  <a:srgbClr val="02376F"/>
                </a:solidFill>
              </a:rPr>
              <a:t>Снегурочка</a:t>
            </a:r>
            <a:r>
              <a:rPr lang="en-US" sz="2800" i="1" smtClean="0">
                <a:solidFill>
                  <a:srgbClr val="02376F"/>
                </a:solidFill>
              </a:rPr>
              <a:t>”.</a:t>
            </a:r>
            <a:r>
              <a:rPr lang="ru-RU" sz="2400" i="1" smtClean="0">
                <a:solidFill>
                  <a:srgbClr val="02376F"/>
                </a:solidFill>
              </a:rPr>
              <a:t/>
            </a:r>
            <a:br>
              <a:rPr lang="ru-RU" sz="2400" i="1" smtClean="0">
                <a:solidFill>
                  <a:srgbClr val="02376F"/>
                </a:solidFill>
              </a:rPr>
            </a:br>
            <a:r>
              <a:rPr lang="ru-RU" sz="2400" i="1" smtClean="0">
                <a:solidFill>
                  <a:srgbClr val="02376F"/>
                </a:solidFill>
              </a:rPr>
              <a:t>В</a:t>
            </a:r>
            <a:r>
              <a:rPr lang="ru-RU" sz="2400" i="1" smtClean="0"/>
              <a:t> </a:t>
            </a:r>
            <a:r>
              <a:rPr lang="ru-RU" sz="2400" i="1" smtClean="0">
                <a:solidFill>
                  <a:srgbClr val="02376F"/>
                </a:solidFill>
              </a:rPr>
              <a:t>русской народной сказке родителями являются дед с бабкой.</a:t>
            </a:r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5940425" y="3429000"/>
            <a:ext cx="2193925" cy="243046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133600"/>
            <a:ext cx="604837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i="1" smtClean="0">
                <a:solidFill>
                  <a:srgbClr val="02376F"/>
                </a:solidFill>
              </a:rPr>
              <a:t>Образ родителей.</a:t>
            </a:r>
          </a:p>
        </p:txBody>
      </p:sp>
      <p:pic>
        <p:nvPicPr>
          <p:cNvPr id="4" name="Мультик родители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31913" y="1557338"/>
            <a:ext cx="671988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Содержимое 5"/>
          <p:cNvSpPr>
            <a:spLocks noGrp="1"/>
          </p:cNvSpPr>
          <p:nvPr>
            <p:ph idx="1"/>
          </p:nvPr>
        </p:nvSpPr>
        <p:spPr>
          <a:xfrm>
            <a:off x="0" y="0"/>
            <a:ext cx="7124700" cy="1484313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561387" cy="10795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sz="4000" i="1" dirty="0">
              <a:solidFill>
                <a:schemeClr val="bg2">
                  <a:lumMod val="2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775"/>
            <a:ext cx="9144000" cy="5229225"/>
          </a:xfrm>
        </p:spPr>
        <p:txBody>
          <a:bodyPr rtlCol="0">
            <a:normAutofit/>
          </a:bodyPr>
          <a:lstStyle/>
          <a:p>
            <a:pPr marL="0" indent="0" fontAlgn="auto">
              <a:buFont typeface="Wingdings 2" charset="2"/>
              <a:buNone/>
              <a:defRPr/>
            </a:pPr>
            <a:r>
              <a:rPr lang="ru-RU" dirty="0"/>
              <a:t>				</a:t>
            </a:r>
          </a:p>
          <a:p>
            <a:pPr fontAlgn="auto">
              <a:buFont typeface="Wingdings 2" charset="2"/>
              <a:buChar char=""/>
              <a:defRPr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0825" y="692150"/>
          <a:ext cx="8677275" cy="5207000"/>
        </p:xfrm>
        <a:graphic>
          <a:graphicData uri="http://schemas.openxmlformats.org/drawingml/2006/table">
            <a:tbl>
              <a:tblPr/>
              <a:tblGrid>
                <a:gridCol w="2892425"/>
                <a:gridCol w="2892425"/>
                <a:gridCol w="2892425"/>
              </a:tblGrid>
              <a:tr h="144462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Мифология и фольклористика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- Языческие боги и стихии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(Ярила, Лель, Мороз, Весна)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Быт берендеев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(устройство жилища, костюм)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- Обряды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(свадебный обряд)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8E9"/>
                    </a:solidFill>
                  </a:tcPr>
                </a:tc>
              </a:tr>
              <a:tr h="144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Языческие фантастические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существа (Леший, Кумоха)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- Тайна имен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- Фольклорные жанры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(песни, пословицы, поговорки, приметы, заклинания)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4F4"/>
                    </a:solidFill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- Кострома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8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Рисунок 6" descr="Рисунок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1412875"/>
            <a:ext cx="90424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фильм 4">
            <a:hlinkClick r:id="rId3" action="ppaction://hlinkfile" highlightClick="1"/>
          </p:cNvPr>
          <p:cNvSpPr/>
          <p:nvPr/>
        </p:nvSpPr>
        <p:spPr>
          <a:xfrm>
            <a:off x="8135938" y="5084763"/>
            <a:ext cx="1008062" cy="32226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7954962" cy="923925"/>
          </a:xfrm>
        </p:spPr>
        <p:txBody>
          <a:bodyPr>
            <a:noAutofit/>
          </a:bodyPr>
          <a:lstStyle/>
          <a:p>
            <a:pPr algn="ctr"/>
            <a:r>
              <a:rPr lang="ru-RU" i="1" smtClean="0">
                <a:solidFill>
                  <a:srgbClr val="02376F"/>
                </a:solidFill>
              </a:rPr>
              <a:t>В пьесе А.Н.Островского родителями являются Дед Мороз и  Весна.</a:t>
            </a:r>
          </a:p>
        </p:txBody>
      </p:sp>
      <p:sp>
        <p:nvSpPr>
          <p:cNvPr id="450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1981200"/>
            <a:ext cx="4657725" cy="4883150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1375" y="1981200"/>
            <a:ext cx="4498975" cy="4876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i="1" smtClean="0">
                <a:solidFill>
                  <a:srgbClr val="02376F"/>
                </a:solidFill>
              </a:rPr>
              <a:t>Образ Снегурочки.</a:t>
            </a:r>
          </a:p>
        </p:txBody>
      </p:sp>
      <p:pic>
        <p:nvPicPr>
          <p:cNvPr id="8" name="Мультик образ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827088" y="1349375"/>
            <a:ext cx="7345362" cy="5508625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95875" y="2636838"/>
            <a:ext cx="4048125" cy="2305050"/>
          </a:xfrm>
        </p:spPr>
        <p:txBody>
          <a:bodyPr rtlCol="0">
            <a:normAutofit/>
          </a:bodyPr>
          <a:lstStyle/>
          <a:p>
            <a:pPr marL="0" indent="0" fontAlgn="auto">
              <a:buFont typeface="Wingdings 2" charset="2"/>
              <a:buNone/>
              <a:defRPr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Образ сказочной героини- Снегурочки формировался в народном сознании постепенно, на протяжение веков.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75" y="0"/>
            <a:ext cx="5111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8130" name="Рисунок 4" descr="Рисунок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938" y="1435100"/>
            <a:ext cx="9151938" cy="408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фильм 6">
            <a:hlinkClick r:id="rId4" action="ppaction://hlinkfile" highlightClick="1"/>
          </p:cNvPr>
          <p:cNvSpPr/>
          <p:nvPr/>
        </p:nvSpPr>
        <p:spPr>
          <a:xfrm>
            <a:off x="8280400" y="5157788"/>
            <a:ext cx="863600" cy="32226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95738" y="0"/>
            <a:ext cx="5154612" cy="6878638"/>
          </a:xfrm>
        </p:spPr>
      </p:pic>
      <p:sp>
        <p:nvSpPr>
          <p:cNvPr id="50178" name="Прямоугольник 1"/>
          <p:cNvSpPr>
            <a:spLocks noChangeArrowheads="1"/>
          </p:cNvSpPr>
          <p:nvPr/>
        </p:nvSpPr>
        <p:spPr bwMode="auto">
          <a:xfrm>
            <a:off x="179388" y="1268413"/>
            <a:ext cx="3887787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Verdana" pitchFamily="34" charset="0"/>
              </a:rPr>
              <a:t>Новую окраску приобретает образ под влиянием весенней сказки А.Н. Островского </a:t>
            </a:r>
            <a:r>
              <a:rPr lang="en-US" sz="2000">
                <a:latin typeface="Verdana" pitchFamily="34" charset="0"/>
              </a:rPr>
              <a:t>“</a:t>
            </a:r>
            <a:r>
              <a:rPr lang="ru-RU" sz="2000">
                <a:latin typeface="Verdana" pitchFamily="34" charset="0"/>
              </a:rPr>
              <a:t>Снегурочка</a:t>
            </a:r>
            <a:r>
              <a:rPr lang="en-US" sz="2000">
                <a:latin typeface="Verdana" pitchFamily="34" charset="0"/>
              </a:rPr>
              <a:t>”</a:t>
            </a:r>
            <a:r>
              <a:rPr lang="ru-RU" sz="2000">
                <a:latin typeface="Verdana" pitchFamily="34" charset="0"/>
              </a:rPr>
              <a:t>. Из маленькой девочки-внучки, героиня превращается в прекрасную девушку, способную зажечь сердца юных берендеев горячим чувством любви.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i="1" smtClean="0">
                <a:solidFill>
                  <a:srgbClr val="02376F"/>
                </a:solidFill>
              </a:rPr>
              <a:t>Заключение</a:t>
            </a:r>
          </a:p>
        </p:txBody>
      </p:sp>
      <p:pic>
        <p:nvPicPr>
          <p:cNvPr id="5" name="Мультик концовка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539750" y="1403350"/>
            <a:ext cx="7272338" cy="5454650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625"/>
            <a:ext cx="5003800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1916113"/>
            <a:ext cx="486092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3250" name="Рисунок 4" descr="Рисунок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1390650"/>
            <a:ext cx="909320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фильм 6">
            <a:hlinkClick r:id="rId3" action="ppaction://hlinkfile" highlightClick="1"/>
          </p:cNvPr>
          <p:cNvSpPr/>
          <p:nvPr/>
        </p:nvSpPr>
        <p:spPr>
          <a:xfrm>
            <a:off x="8389938" y="5445125"/>
            <a:ext cx="754062" cy="250825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>
          <a:xfrm>
            <a:off x="5003800" y="1989138"/>
            <a:ext cx="3960813" cy="2519362"/>
          </a:xfrm>
        </p:spPr>
        <p:txBody>
          <a:bodyPr/>
          <a:lstStyle/>
          <a:p>
            <a:r>
              <a:rPr lang="ru-RU" sz="1800" smtClean="0"/>
              <a:t>В </a:t>
            </a:r>
            <a:r>
              <a:rPr lang="ru-RU" sz="2000" smtClean="0"/>
              <a:t>пьесе Островского испепеление Снегурочки из-за любовного огня в её сердце, который вызвал венок, что дала ей мать.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63"/>
            <a:ext cx="500380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512168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Берендеево царство.</a:t>
            </a:r>
            <a:br>
              <a:rPr lang="ru-RU" sz="3600" i="1" dirty="0" smtClean="0"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 этой сказке – мечта о братской жизни людей, вытекающая из крестьянского идеала жизни миром,- Ю.Лебедев.</a:t>
            </a:r>
            <a:endParaRPr lang="ru-RU" sz="2800" i="1" dirty="0">
              <a:solidFill>
                <a:schemeClr val="bg2">
                  <a:lumMod val="25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7410" name="Содержимое 3"/>
          <p:cNvSpPr>
            <a:spLocks noGrp="1"/>
          </p:cNvSpPr>
          <p:nvPr>
            <p:ph idx="1"/>
          </p:nvPr>
        </p:nvSpPr>
        <p:spPr>
          <a:xfrm>
            <a:off x="5653088" y="5373688"/>
            <a:ext cx="3490912" cy="97313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6675" y="2060575"/>
            <a:ext cx="9259888" cy="96869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295400"/>
          </a:xfrm>
        </p:spPr>
        <p:txBody>
          <a:bodyPr>
            <a:noAutofit/>
          </a:bodyPr>
          <a:lstStyle/>
          <a:p>
            <a:pPr algn="ctr"/>
            <a:r>
              <a:rPr lang="ru-RU" sz="2400" b="1" smtClean="0">
                <a:solidFill>
                  <a:srgbClr val="02376F"/>
                </a:solidFill>
              </a:rPr>
              <a:t>Царство добрых берендеев – упрёк современному обществу, враждебному сказке…</a:t>
            </a:r>
            <a:br>
              <a:rPr lang="ru-RU" sz="2400" b="1" smtClean="0">
                <a:solidFill>
                  <a:srgbClr val="02376F"/>
                </a:solidFill>
              </a:rPr>
            </a:br>
            <a:r>
              <a:rPr lang="ru-RU" sz="2400" b="1" smtClean="0">
                <a:solidFill>
                  <a:srgbClr val="02376F"/>
                </a:solidFill>
              </a:rPr>
              <a:t>Не эгоизм, а бескорыстная любовь спасёт человечество – такова вера А.Н. Островского.</a:t>
            </a:r>
          </a:p>
        </p:txBody>
      </p:sp>
      <p:pic>
        <p:nvPicPr>
          <p:cNvPr id="55298" name="Содержимое 3" descr="ostrovskyi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11413" y="1916113"/>
            <a:ext cx="4192587" cy="4530725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Рисунок 4" descr="http://literatura5.narod.ru/vasnecov_o2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888" y="-96838"/>
            <a:ext cx="9375776" cy="3662363"/>
          </a:xfrm>
          <a:prstGeom prst="rect">
            <a:avLst/>
          </a:prstGeom>
          <a:noFill/>
        </p:spPr>
      </p:pic>
      <p:pic>
        <p:nvPicPr>
          <p:cNvPr id="6" name="Содержимое 3" descr="Берендейки. Эскиз к опере к опере Н.А.Римского-Корсакова"/>
          <p:cNvPicPr>
            <a:picLocks noGrp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170363" y="3333750"/>
            <a:ext cx="5089525" cy="3657600"/>
          </a:xfrm>
        </p:spPr>
      </p:pic>
      <p:pic>
        <p:nvPicPr>
          <p:cNvPr id="7" name="Содержимое 3" descr="Брусила и берендеи ребята. Эскиз к опере к опере Н.А.Римского-Корсакова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5888" y="3333750"/>
            <a:ext cx="4516438" cy="3657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25538"/>
            <a:ext cx="7123112" cy="923925"/>
          </a:xfrm>
        </p:spPr>
        <p:txBody>
          <a:bodyPr>
            <a:noAutofit/>
          </a:bodyPr>
          <a:lstStyle/>
          <a:p>
            <a:pPr algn="ctr"/>
            <a:r>
              <a:rPr lang="ru-RU" sz="4400" b="1" i="1" smtClean="0">
                <a:solidFill>
                  <a:srgbClr val="02376F"/>
                </a:solidFill>
                <a:latin typeface="Calibri Light"/>
              </a:rPr>
              <a:t>МИФОЛОГИЯ.</a:t>
            </a:r>
            <a:br>
              <a:rPr lang="ru-RU" sz="4400" b="1" i="1" smtClean="0">
                <a:solidFill>
                  <a:srgbClr val="02376F"/>
                </a:solidFill>
                <a:latin typeface="Calibri Light"/>
              </a:rPr>
            </a:br>
            <a:r>
              <a:rPr lang="ru-RU" sz="4400" b="1" i="1" smtClean="0">
                <a:solidFill>
                  <a:srgbClr val="02376F"/>
                </a:solidFill>
                <a:latin typeface="Calibri Light"/>
              </a:rPr>
              <a:t> </a:t>
            </a:r>
            <a:br>
              <a:rPr lang="ru-RU" sz="4400" b="1" i="1" smtClean="0">
                <a:solidFill>
                  <a:srgbClr val="02376F"/>
                </a:solidFill>
                <a:latin typeface="Calibri Light"/>
              </a:rPr>
            </a:br>
            <a:endParaRPr lang="ru-RU" sz="4400" b="1" i="1" smtClean="0">
              <a:solidFill>
                <a:srgbClr val="02376F"/>
              </a:solidFill>
              <a:latin typeface="Calibri Ligh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6688" y="1268413"/>
            <a:ext cx="8856662" cy="2447925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buFont typeface="Wingdings 2" charset="2"/>
              <a:buNone/>
              <a:defRPr/>
            </a:pP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</a:rPr>
              <a:t>Кострома́ — сезонный мифологический персонаж, воплощение весны и плодородия. Известен украинцам под именем Коструб. 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</a:rPr>
              <a:t>В русских обрядах  Кострома — молодая девушка, закутанная в белые простыни, с дубовой веткой в руках, сопровождаемая хороводом. </a:t>
            </a:r>
          </a:p>
          <a:p>
            <a:pPr fontAlgn="auto">
              <a:buFont typeface="Wingdings 2" charset="2"/>
              <a:buChar char=""/>
              <a:defRPr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184150" y="3429000"/>
            <a:ext cx="4411663" cy="3430588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buFont typeface="Wingdings 2" charset="2"/>
              <a:buNone/>
              <a:defRPr/>
            </a:pP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</a:rPr>
              <a:t>Ритуал «похорон Костромы»: соломенное чучело, олицетворявшее Кострому, сжигали с обрядовым оплакиванием и пением песен 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Эти обряды 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</a:rPr>
              <a:t>и судьбу сказочной Снегурочки объединяет огонь как символ времен года, очищения и перевоплощения.</a:t>
            </a:r>
          </a:p>
          <a:p>
            <a:pPr fontAlgn="auto">
              <a:buFont typeface="Wingdings 2" charset="2"/>
              <a:buChar char=""/>
              <a:defRPr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352800"/>
            <a:ext cx="4595813" cy="70342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0" y="404813"/>
            <a:ext cx="9144000" cy="647700"/>
          </a:xfrm>
        </p:spPr>
        <p:txBody>
          <a:bodyPr/>
          <a:lstStyle/>
          <a:p>
            <a:pPr algn="ctr"/>
            <a:r>
              <a:rPr lang="ru-RU" smtClean="0"/>
              <a:t>Новаторство в изображении обряда.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179388" y="1052513"/>
          <a:ext cx="8713787" cy="5486400"/>
        </p:xfrm>
        <a:graphic>
          <a:graphicData uri="http://schemas.openxmlformats.org/drawingml/2006/table">
            <a:tbl>
              <a:tblPr/>
              <a:tblGrid>
                <a:gridCol w="3359150"/>
                <a:gridCol w="1400175"/>
                <a:gridCol w="3954462"/>
              </a:tblGrid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Обряд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Пример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Новаторство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93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 CYR"/>
                          <a:cs typeface="Times New Roman" pitchFamily="18" charset="0"/>
                        </a:rPr>
                        <a:t>Масленица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 CYR"/>
                          <a:cs typeface="Times New Roman" pitchFamily="18" charset="0"/>
                        </a:rPr>
                        <a:t> (проводы зимы)</a:t>
                      </a: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 CYR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 CYR"/>
                          <a:cs typeface="Times New Roman" pitchFamily="18" charset="0"/>
                        </a:rPr>
                        <a:t>Ярилино празднество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 CYR"/>
                          <a:cs typeface="Times New Roman" pitchFamily="18" charset="0"/>
                        </a:rPr>
                        <a:t> (победа лета)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 CYR"/>
                          <a:cs typeface="Times New Roman" pitchFamily="18" charset="0"/>
                        </a:rPr>
                        <a:t>Миф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 CYR"/>
                          <a:cs typeface="Times New Roman" pitchFamily="18" charset="0"/>
                        </a:rPr>
                        <a:t> отражает древний ритуал принесения весеннему богу в жертву –девушку, чтобы он не умер. Своеобразной жертвой огненному богу Солнца является Снегурочка.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040" marR="6604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Вдали крики: “Честная Масленица!”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“На вершине горы на несколько мгновений рассеивается туман, показывается Ярило …”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Стилизация мифа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Вместо сюжета об умирающем боге, со смертью которого силы хаоса торжествуют, и его воскресении, восстанавливающем упорядоченный и благоприятный людям космос порядок вещей, А.Н.Островский создает свой вариант мифа: Бог (Ярило) не умирает, а гневается. Природа приходит в упадок, бог мстит, восстанавливает угодный ему порядок (испепеляет Снегурочку) и возвращает свою милость людям.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8E9"/>
                    </a:solidFill>
                  </a:tcPr>
                </a:tc>
              </a:tr>
              <a:tr h="195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2.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Свадебный обряд.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Девичник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Действие 1 Явление 6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Ноты тоски, безысходного горя отсутствуют: “Свободный брак не терпит принужденья”. В “Снегурочке” мы видим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радость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невесты, самостоятельно выбравшей себе жениха. Невеста (Купава), поступками которой должны руководить другие участники обряда,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сама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ведет обряд.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4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1009650" y="676275"/>
            <a:ext cx="7123113" cy="9239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1506" name="Содержимое 2"/>
          <p:cNvSpPr>
            <a:spLocks noGrp="1"/>
          </p:cNvSpPr>
          <p:nvPr>
            <p:ph sz="half" idx="1"/>
          </p:nvPr>
        </p:nvSpPr>
        <p:spPr>
          <a:xfrm>
            <a:off x="1009650" y="1809750"/>
            <a:ext cx="3471863" cy="40513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1507" name="Содержимое 3"/>
          <p:cNvSpPr>
            <a:spLocks noGrp="1"/>
          </p:cNvSpPr>
          <p:nvPr>
            <p:ph sz="half" idx="2"/>
          </p:nvPr>
        </p:nvSpPr>
        <p:spPr>
          <a:xfrm>
            <a:off x="4662488" y="1809750"/>
            <a:ext cx="3470275" cy="40513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-6350"/>
            <a:ext cx="9156700" cy="68516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350" y="-3175"/>
            <a:ext cx="9137650" cy="6858000"/>
          </a:xfrm>
        </p:spPr>
      </p:pic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-171450" y="4937125"/>
            <a:ext cx="6505575" cy="1712913"/>
            <a:chOff x="-108" y="3110"/>
            <a:chExt cx="4098" cy="1079"/>
          </a:xfrm>
        </p:grpSpPr>
        <p:pic>
          <p:nvPicPr>
            <p:cNvPr id="22530" name="Заголовок 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108" y="3110"/>
              <a:ext cx="4098" cy="1079"/>
            </a:xfrm>
            <a:prstGeom prst="rect">
              <a:avLst/>
            </a:prstGeom>
            <a:noFill/>
          </p:spPr>
        </p:pic>
        <p:sp>
          <p:nvSpPr>
            <p:cNvPr id="22531" name="Text Box 3"/>
            <p:cNvSpPr txBox="1">
              <a:spLocks noChangeArrowheads="1"/>
            </p:cNvSpPr>
            <p:nvPr/>
          </p:nvSpPr>
          <p:spPr bwMode="auto">
            <a:xfrm>
              <a:off x="113" y="3294"/>
              <a:ext cx="3810" cy="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defTabSz="457200"/>
              <a:r>
                <a:rPr lang="ru-RU" sz="4400" b="1" i="1">
                  <a:solidFill>
                    <a:srgbClr val="0D0D0D"/>
                  </a:solidFill>
                  <a:latin typeface="Verdana" pitchFamily="34" charset="0"/>
                </a:rPr>
                <a:t>ПОНЕДЕЛЬНИК - ВСТРЕЧА</a:t>
              </a: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831</TotalTime>
  <Words>618</Words>
  <Application>Microsoft Office PowerPoint</Application>
  <PresentationFormat>Экран (4:3)</PresentationFormat>
  <Paragraphs>101</Paragraphs>
  <Slides>40</Slides>
  <Notes>1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51" baseType="lpstr">
      <vt:lpstr>Verdana</vt:lpstr>
      <vt:lpstr>Arial</vt:lpstr>
      <vt:lpstr>Wingdings 2</vt:lpstr>
      <vt:lpstr>Calibri</vt:lpstr>
      <vt:lpstr>Monotype Corsiva</vt:lpstr>
      <vt:lpstr>Times New Roman</vt:lpstr>
      <vt:lpstr>Calibri Light</vt:lpstr>
      <vt:lpstr>Times New Roman CYR</vt:lpstr>
      <vt:lpstr>Comic Sans MS</vt:lpstr>
      <vt:lpstr>Winter</vt:lpstr>
      <vt:lpstr>Winter</vt:lpstr>
      <vt:lpstr>Пьеса-сказка “Снегурочка”</vt:lpstr>
      <vt:lpstr>Слайд 2</vt:lpstr>
      <vt:lpstr>Слайд 3</vt:lpstr>
      <vt:lpstr>Слайд 4</vt:lpstr>
      <vt:lpstr>Слайд 5</vt:lpstr>
      <vt:lpstr>МИФОЛОГИЯ.   </vt:lpstr>
      <vt:lpstr>Новаторство в изображении обряда.</vt:lpstr>
      <vt:lpstr>Слайд 8</vt:lpstr>
      <vt:lpstr>Слайд 9</vt:lpstr>
      <vt:lpstr>Слайд 10</vt:lpstr>
      <vt:lpstr>Слайд 11</vt:lpstr>
      <vt:lpstr>ЧЕТВЕРГ - РАЗГУЛ</vt:lpstr>
      <vt:lpstr>ПЯТНИЦА – ТЁЩИНЫ ВЕЧЁРКИ</vt:lpstr>
      <vt:lpstr>Слайд 14</vt:lpstr>
      <vt:lpstr>Слайд 15</vt:lpstr>
      <vt:lpstr>Слайд 16</vt:lpstr>
      <vt:lpstr>Слайд 17</vt:lpstr>
      <vt:lpstr>ОБРАЗ СНЕГУРОЧКИ В ИСКУССТВЕ.</vt:lpstr>
      <vt:lpstr>Кустодиев Б.     Клименко А.</vt:lpstr>
      <vt:lpstr>Слайд 20</vt:lpstr>
      <vt:lpstr>«Снегурочка» в музыке.</vt:lpstr>
      <vt:lpstr>Слайд 22</vt:lpstr>
      <vt:lpstr>Слайд 23</vt:lpstr>
      <vt:lpstr>Слайд 24</vt:lpstr>
      <vt:lpstr>Снегурочка – литературная сказка.</vt:lpstr>
      <vt:lpstr>Сравнительная характеристика народной сказки и пьесы.</vt:lpstr>
      <vt:lpstr>Слайд 27</vt:lpstr>
      <vt:lpstr>Мультфильм и художественный фильм                    “Снегурочка”. В русской народной сказке родителями являются дед с бабкой.</vt:lpstr>
      <vt:lpstr>Образ родителей.</vt:lpstr>
      <vt:lpstr>Слайд 30</vt:lpstr>
      <vt:lpstr>В пьесе А.Н.Островского родителями являются Дед Мороз и  Весна.</vt:lpstr>
      <vt:lpstr>Образ Снегурочки.</vt:lpstr>
      <vt:lpstr>Слайд 33</vt:lpstr>
      <vt:lpstr>Слайд 34</vt:lpstr>
      <vt:lpstr>Слайд 35</vt:lpstr>
      <vt:lpstr>Заключение</vt:lpstr>
      <vt:lpstr>Слайд 37</vt:lpstr>
      <vt:lpstr>Слайд 38</vt:lpstr>
      <vt:lpstr>В пьесе Островского испепеление Снегурочки из-за любовного огня в её сердце, который вызвал венок, что дала ей мать.</vt:lpstr>
      <vt:lpstr>Царство добрых берендеев – упрёк современному обществу, враждебному сказке… Не эгоизм, а бескорыстная любовь спасёт человечество – такова вера А.Н. Островского.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Пьеса-сказка “Снегурочка”</dc:title>
  <dc:creator>Рома</dc:creator>
  <cp:lastModifiedBy>User</cp:lastModifiedBy>
  <cp:revision>66</cp:revision>
  <dcterms:created xsi:type="dcterms:W3CDTF">2013-11-29T13:44:43Z</dcterms:created>
  <dcterms:modified xsi:type="dcterms:W3CDTF">2014-10-28T19:05:41Z</dcterms:modified>
</cp:coreProperties>
</file>