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1" r:id="rId3"/>
    <p:sldId id="307" r:id="rId4"/>
    <p:sldId id="257" r:id="rId5"/>
    <p:sldId id="259" r:id="rId6"/>
    <p:sldId id="312" r:id="rId7"/>
    <p:sldId id="284" r:id="rId8"/>
    <p:sldId id="285" r:id="rId9"/>
    <p:sldId id="268" r:id="rId10"/>
    <p:sldId id="269" r:id="rId11"/>
    <p:sldId id="277" r:id="rId12"/>
    <p:sldId id="313" r:id="rId13"/>
    <p:sldId id="305" r:id="rId14"/>
    <p:sldId id="279" r:id="rId15"/>
    <p:sldId id="293" r:id="rId16"/>
    <p:sldId id="280" r:id="rId17"/>
    <p:sldId id="296" r:id="rId18"/>
    <p:sldId id="270" r:id="rId19"/>
    <p:sldId id="301" r:id="rId20"/>
    <p:sldId id="282" r:id="rId21"/>
    <p:sldId id="298" r:id="rId22"/>
    <p:sldId id="299" r:id="rId23"/>
    <p:sldId id="306" r:id="rId24"/>
    <p:sldId id="311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99"/>
    <a:srgbClr val="660033"/>
    <a:srgbClr val="800000"/>
    <a:srgbClr val="6600FF"/>
    <a:srgbClr val="3399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9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5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 altLang="ru-RU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E1B97F8-900A-4407-A41D-B35B1F43628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18244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852572-0D25-40E2-A2EB-7E299F7C019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4801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E45ED8-BF20-475F-9B20-F22BCEDCED8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2653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99CBE-F1F5-452F-8391-B7CE73B5747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50239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6AB724-88C3-426E-A32A-3537DF4FFAF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28641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AFF43C-0C69-44BB-99DC-E65A361188F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1481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274B7-C354-423B-AF3E-6ED062DB3A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048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E8176-F3BC-4A86-BFFE-135E163F07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8536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D0176-85F6-49C5-AA5F-141D3968AA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7482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96B0D8-3DFD-4FC8-A44A-AE2AC3ACDC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2681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7D2713-4465-4382-A703-E2FE456517B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5034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DA125-665A-4737-8FDB-7C45AE3E87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4019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F37F814-EBC3-4AE6-86D1-A51B2C20893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2.png"/><Relationship Id="rId5" Type="http://schemas.openxmlformats.org/officeDocument/2006/relationships/image" Target="../media/image34.jpe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исунок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3348038" y="692150"/>
            <a:ext cx="5545137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ОКРУЖАЮЩИЙ </a:t>
            </a:r>
          </a:p>
          <a:p>
            <a:pPr algn="ctr"/>
            <a:r>
              <a:rPr lang="ru-RU" sz="5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МИР </a:t>
            </a:r>
          </a:p>
        </p:txBody>
      </p:sp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5219700" y="4076700"/>
            <a:ext cx="1209675" cy="4000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4 класс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4427538" y="5084763"/>
            <a:ext cx="434816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2400" b="1">
                <a:solidFill>
                  <a:srgbClr val="0000FF"/>
                </a:solidFill>
              </a:rPr>
              <a:t>Учитель высшей категории</a:t>
            </a:r>
          </a:p>
          <a:p>
            <a:pPr algn="ctr"/>
            <a:r>
              <a:rPr lang="ru-RU" altLang="ru-RU" sz="2400" b="1">
                <a:solidFill>
                  <a:srgbClr val="0000FF"/>
                </a:solidFill>
              </a:rPr>
              <a:t>Дубровская Н.Ю.</a:t>
            </a:r>
          </a:p>
          <a:p>
            <a:pPr algn="ctr"/>
            <a:endParaRPr lang="ru-RU" altLang="ru-RU" sz="2400" b="1">
              <a:solidFill>
                <a:srgbClr val="6600FF"/>
              </a:solidFill>
            </a:endParaRPr>
          </a:p>
          <a:p>
            <a:pPr algn="ctr"/>
            <a:r>
              <a:rPr lang="ru-RU" altLang="ru-RU" sz="2400" b="1">
                <a:solidFill>
                  <a:srgbClr val="6600FF"/>
                </a:solidFill>
              </a:rPr>
              <a:t>МБОУ НОШ № 95</a:t>
            </a: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3348038" y="2565400"/>
            <a:ext cx="491490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Страницы </a:t>
            </a:r>
          </a:p>
          <a:p>
            <a:pPr algn="ctr"/>
            <a:r>
              <a:rPr lang="ru-RU" sz="3600" b="1" i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истории Отечества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692150"/>
            <a:ext cx="360045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692150"/>
            <a:ext cx="3529013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/>
          </p:cNvSpPr>
          <p:nvPr/>
        </p:nvSpPr>
        <p:spPr bwMode="auto">
          <a:xfrm>
            <a:off x="1619250" y="0"/>
            <a:ext cx="7067550" cy="178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2800" b="1">
                <a:solidFill>
                  <a:srgbClr val="00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БЛАГОСЛОВЕНИЕ</a:t>
            </a:r>
            <a:br>
              <a:rPr lang="ru-RU" altLang="ru-RU" sz="2800" b="1">
                <a:solidFill>
                  <a:srgbClr val="00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800" b="1">
                <a:solidFill>
                  <a:srgbClr val="00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СЕРГИЕМ  РАДОНЕЖСКИМ</a:t>
            </a:r>
            <a:br>
              <a:rPr lang="ru-RU" altLang="ru-RU" sz="2800" b="1">
                <a:solidFill>
                  <a:srgbClr val="00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800" b="1">
                <a:solidFill>
                  <a:srgbClr val="00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ДМИТРИЯ  ИВАНОВАЧА</a:t>
            </a:r>
            <a:br>
              <a:rPr lang="ru-RU" altLang="ru-RU" sz="2800" b="1">
                <a:solidFill>
                  <a:srgbClr val="00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800" b="1">
                <a:solidFill>
                  <a:srgbClr val="00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 БИТВУ  С  МАМАЕМ</a:t>
            </a:r>
            <a:endParaRPr lang="ru-RU" altLang="ru-RU" sz="2800">
              <a:solidFill>
                <a:srgbClr val="00FF99"/>
              </a:solidFill>
            </a:endParaRPr>
          </a:p>
        </p:txBody>
      </p:sp>
      <p:pic>
        <p:nvPicPr>
          <p:cNvPr id="25606" name="Picture 6" descr="Благосл Донского31948782_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437063"/>
            <a:ext cx="4464050" cy="219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7" name="Picture 7" descr="31949030_Y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844675"/>
            <a:ext cx="2759075" cy="465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Дмитрий Иванович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989138"/>
            <a:ext cx="1884362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205038"/>
            <a:ext cx="2663825" cy="190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1" name="Picture 5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2" name="Picture 4" descr="pic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809625"/>
            <a:ext cx="7885112" cy="590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9" name="Picture 4" descr="pic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838" y="1031875"/>
            <a:ext cx="7777162" cy="582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1403350" y="0"/>
            <a:ext cx="748823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tabLst>
                <a:tab pos="307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tabLst>
                <a:tab pos="307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tabLst>
                <a:tab pos="307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tabLst>
                <a:tab pos="307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tabLst>
                <a:tab pos="307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07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07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07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07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2000" b="1">
                <a:solidFill>
                  <a:srgbClr val="00FF99"/>
                </a:solidFill>
              </a:rPr>
              <a:t>«Почему Дмитрий Иванович </a:t>
            </a:r>
          </a:p>
          <a:p>
            <a:pPr algn="ctr"/>
            <a:r>
              <a:rPr lang="ru-RU" altLang="ru-RU" sz="2000" b="1">
                <a:solidFill>
                  <a:srgbClr val="00FF99"/>
                </a:solidFill>
              </a:rPr>
              <a:t>после переправы русских войск через реку </a:t>
            </a:r>
          </a:p>
          <a:p>
            <a:pPr algn="ctr"/>
            <a:r>
              <a:rPr lang="ru-RU" altLang="ru-RU" sz="2000" b="1">
                <a:solidFill>
                  <a:srgbClr val="00FF99"/>
                </a:solidFill>
              </a:rPr>
              <a:t>приказал сжечь мосты?»</a:t>
            </a:r>
          </a:p>
          <a:p>
            <a:pPr eaLnBrk="0" hangingPunct="0"/>
            <a:endParaRPr lang="ru-RU" altLang="ru-RU" sz="2000" b="1">
              <a:solidFill>
                <a:srgbClr val="00FF99"/>
              </a:solidFill>
            </a:endParaRPr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1403350" y="4724400"/>
            <a:ext cx="62658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Tx/>
              <a:buAutoNum type="arabicPeriod"/>
            </a:pPr>
            <a:r>
              <a:rPr lang="ru-RU" altLang="ru-RU" sz="2400" b="1">
                <a:solidFill>
                  <a:schemeClr val="bg1"/>
                </a:solidFill>
              </a:rPr>
              <a:t> Чтобы никто и не думал </a:t>
            </a:r>
          </a:p>
          <a:p>
            <a:r>
              <a:rPr lang="ru-RU" altLang="ru-RU" sz="2400" b="1">
                <a:solidFill>
                  <a:schemeClr val="bg1"/>
                </a:solidFill>
              </a:rPr>
              <a:t>о возможности отступления.</a:t>
            </a: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900113" y="5734050"/>
            <a:ext cx="67516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1"/>
            <a:r>
              <a:rPr lang="ru-RU" altLang="ru-RU" sz="2400" b="1">
                <a:solidFill>
                  <a:schemeClr val="bg1"/>
                </a:solidFill>
              </a:rPr>
              <a:t>2. Чтобы войско противника </a:t>
            </a:r>
          </a:p>
          <a:p>
            <a:r>
              <a:rPr lang="ru-RU" altLang="ru-RU" sz="2400" b="1">
                <a:solidFill>
                  <a:schemeClr val="bg1"/>
                </a:solidFill>
              </a:rPr>
              <a:t>     не смогло зайти в тыл русскому войску.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/>
      <p:bldP spid="573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4" descr="0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" t="2606" r="2005" b="3336"/>
          <a:stretch>
            <a:fillRect/>
          </a:stretch>
        </p:blipFill>
        <p:spPr bwMode="auto">
          <a:xfrm>
            <a:off x="395288" y="1341438"/>
            <a:ext cx="8569325" cy="5327650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4" name="Прямоугольник 5"/>
          <p:cNvSpPr>
            <a:spLocks noChangeArrowheads="1"/>
          </p:cNvSpPr>
          <p:nvPr/>
        </p:nvSpPr>
        <p:spPr bwMode="auto">
          <a:xfrm>
            <a:off x="1643063" y="0"/>
            <a:ext cx="75009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2800">
                <a:solidFill>
                  <a:srgbClr val="00FF99"/>
                </a:solidFill>
                <a:latin typeface="Calibri" pitchFamily="34" charset="0"/>
              </a:rPr>
              <a:t>   </a:t>
            </a:r>
            <a:r>
              <a:rPr lang="ru-RU" altLang="ru-RU" sz="2000" b="1" i="1">
                <a:solidFill>
                  <a:srgbClr val="00FF99"/>
                </a:solidFill>
                <a:latin typeface="Garamond" pitchFamily="18" charset="0"/>
              </a:rPr>
              <a:t>Картина А.Бубнов</a:t>
            </a:r>
          </a:p>
          <a:p>
            <a:pPr algn="ctr"/>
            <a:r>
              <a:rPr lang="ru-RU" altLang="ru-RU" sz="2800" b="1" i="1">
                <a:solidFill>
                  <a:srgbClr val="00FF99"/>
                </a:solidFill>
                <a:latin typeface="Garamond" pitchFamily="18" charset="0"/>
              </a:rPr>
              <a:t>«Утро на Куликовом поле»</a:t>
            </a:r>
            <a:r>
              <a:rPr lang="ru-RU" altLang="ru-RU" sz="2800" b="1" i="1">
                <a:latin typeface="Garamond" pitchFamily="18" charset="0"/>
              </a:rPr>
              <a:t>       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68313" y="5516563"/>
            <a:ext cx="835183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400" b="1" i="1">
                <a:solidFill>
                  <a:schemeClr val="bg1"/>
                </a:solidFill>
              </a:rPr>
              <a:t>“Честная смерть лучше позорной жизни! </a:t>
            </a:r>
          </a:p>
          <a:p>
            <a:pPr algn="ctr"/>
            <a:r>
              <a:rPr lang="ru-RU" altLang="ru-RU" sz="2400" b="1" i="1">
                <a:solidFill>
                  <a:schemeClr val="bg1"/>
                </a:solidFill>
              </a:rPr>
              <a:t>Лучше бы вовсе не идти на брань, чем, пришедши сюда  и ничего не сделавши, назад возвращаться”.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3" name="Picture 4" descr="97af4d5423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196975"/>
            <a:ext cx="51847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4" descr="x1-raksh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913" y="0"/>
            <a:ext cx="67611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1939925" y="4695825"/>
            <a:ext cx="646430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altLang="ru-RU" sz="2000" b="1" i="1"/>
              <a:t> </a:t>
            </a:r>
            <a:r>
              <a:rPr lang="ru-RU" altLang="ru-RU" sz="2000" b="1" i="1">
                <a:solidFill>
                  <a:schemeClr val="bg1"/>
                </a:solidFill>
              </a:rPr>
              <a:t>«Где вы, там и я. Скрываясь позади, могу ли я </a:t>
            </a:r>
          </a:p>
          <a:p>
            <a:pPr algn="ctr">
              <a:spcBef>
                <a:spcPct val="20000"/>
              </a:spcBef>
            </a:pPr>
            <a:r>
              <a:rPr lang="ru-RU" altLang="ru-RU" sz="2000" b="1" i="1">
                <a:solidFill>
                  <a:schemeClr val="bg1"/>
                </a:solidFill>
              </a:rPr>
              <a:t>сказать вам:  «Братья! Умрём за Отечество!»  </a:t>
            </a:r>
          </a:p>
          <a:p>
            <a:pPr algn="ctr">
              <a:spcBef>
                <a:spcPct val="20000"/>
              </a:spcBef>
            </a:pPr>
            <a:r>
              <a:rPr lang="ru-RU" altLang="ru-RU" sz="2000" b="1" i="1">
                <a:solidFill>
                  <a:schemeClr val="bg1"/>
                </a:solidFill>
              </a:rPr>
              <a:t>Слово моё будет делом!</a:t>
            </a:r>
          </a:p>
          <a:p>
            <a:pPr algn="ctr">
              <a:spcBef>
                <a:spcPct val="20000"/>
              </a:spcBef>
            </a:pPr>
            <a:r>
              <a:rPr lang="ru-RU" altLang="ru-RU" sz="2000" b="1" i="1">
                <a:solidFill>
                  <a:schemeClr val="bg1"/>
                </a:solidFill>
              </a:rPr>
              <a:t> Я вождь и начальник, стану впереди и хочу </a:t>
            </a:r>
          </a:p>
          <a:p>
            <a:pPr algn="ctr">
              <a:spcBef>
                <a:spcPct val="20000"/>
              </a:spcBef>
            </a:pPr>
            <a:r>
              <a:rPr lang="ru-RU" altLang="ru-RU" sz="2000" b="1" i="1">
                <a:solidFill>
                  <a:schemeClr val="bg1"/>
                </a:solidFill>
              </a:rPr>
              <a:t>положить свою голову  в пример другим».</a:t>
            </a:r>
          </a:p>
          <a:p>
            <a:pPr algn="ctr"/>
            <a:endParaRPr lang="ru-RU" altLang="ru-RU" sz="2000" b="1" i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30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0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0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0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0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0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1"/>
          <p:cNvPicPr>
            <a:picLocks noChangeAspect="1" noChangeArrowheads="1"/>
          </p:cNvPicPr>
          <p:nvPr/>
        </p:nvPicPr>
        <p:blipFill>
          <a:blip r:embed="rId3"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412875"/>
            <a:ext cx="8572500" cy="5286375"/>
          </a:xfrm>
          <a:prstGeom prst="rect">
            <a:avLst/>
          </a:prstGeom>
          <a:solidFill>
            <a:srgbClr val="800000"/>
          </a:solidFill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2" name="Заголовок 2"/>
          <p:cNvSpPr>
            <a:spLocks/>
          </p:cNvSpPr>
          <p:nvPr/>
        </p:nvSpPr>
        <p:spPr bwMode="auto">
          <a:xfrm>
            <a:off x="500063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4000" b="1" i="1">
                <a:solidFill>
                  <a:srgbClr val="00FF99"/>
                </a:solidFill>
                <a:latin typeface="Garamond" pitchFamily="18" charset="0"/>
              </a:rPr>
              <a:t>Поединок </a:t>
            </a:r>
            <a:br>
              <a:rPr lang="ru-RU" altLang="ru-RU" sz="4000" b="1" i="1">
                <a:solidFill>
                  <a:srgbClr val="00FF99"/>
                </a:solidFill>
                <a:latin typeface="Garamond" pitchFamily="18" charset="0"/>
              </a:rPr>
            </a:br>
            <a:r>
              <a:rPr lang="ru-RU" altLang="ru-RU" sz="4000" b="1" i="1">
                <a:solidFill>
                  <a:srgbClr val="00FF99"/>
                </a:solidFill>
                <a:latin typeface="Garamond" pitchFamily="18" charset="0"/>
              </a:rPr>
              <a:t>Пересвета с Челубеем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9" name="Содержимое 3" descr="Куликовская б лллыв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3900"/>
            <a:ext cx="9144000" cy="613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3276600" y="0"/>
            <a:ext cx="40417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3200" b="1">
                <a:solidFill>
                  <a:srgbClr val="00FF99"/>
                </a:solidFill>
              </a:rPr>
              <a:t>Куликовская битва</a:t>
            </a:r>
          </a:p>
        </p:txBody>
      </p:sp>
      <p:pic>
        <p:nvPicPr>
          <p:cNvPr id="4" name="Содержимое 3" descr="Куликовская битва лууш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" t="3819" r="3583" b="4260"/>
          <a:stretch>
            <a:fillRect/>
          </a:stretch>
        </p:blipFill>
        <p:spPr bwMode="auto">
          <a:xfrm>
            <a:off x="827088" y="679450"/>
            <a:ext cx="8316912" cy="61785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9" name="Picture 4" descr="borav_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484313"/>
            <a:ext cx="4679950" cy="413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Rectangle 2"/>
          <p:cNvSpPr>
            <a:spLocks noChangeArrowheads="1"/>
          </p:cNvSpPr>
          <p:nvPr/>
        </p:nvSpPr>
        <p:spPr bwMode="auto">
          <a:xfrm>
            <a:off x="1692275" y="260350"/>
            <a:ext cx="700563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2800" b="1">
                <a:solidFill>
                  <a:srgbClr val="800000"/>
                </a:solidFill>
              </a:rPr>
              <a:t>Долгожданная победа</a:t>
            </a:r>
          </a:p>
        </p:txBody>
      </p:sp>
      <p:pic>
        <p:nvPicPr>
          <p:cNvPr id="18441" name="Picture 4" descr="dimitriido_6909429_35443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5" b="2144"/>
          <a:stretch>
            <a:fillRect/>
          </a:stretch>
        </p:blipFill>
        <p:spPr bwMode="auto">
          <a:xfrm>
            <a:off x="3059113" y="0"/>
            <a:ext cx="47482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Rectangle 2"/>
          <p:cNvSpPr>
            <a:spLocks noChangeArrowheads="1"/>
          </p:cNvSpPr>
          <p:nvPr/>
        </p:nvSpPr>
        <p:spPr bwMode="auto">
          <a:xfrm>
            <a:off x="2303463" y="4986338"/>
            <a:ext cx="6840537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3600" b="1">
                <a:solidFill>
                  <a:schemeClr val="bg1"/>
                </a:solidFill>
              </a:rPr>
              <a:t>Дмитрий Донской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3" name="Picture 5" descr="Русские на Куликовом поле л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71550"/>
            <a:ext cx="784860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7139" name="Rectangle 3"/>
          <p:cNvSpPr>
            <a:spLocks noChangeArrowheads="1"/>
          </p:cNvSpPr>
          <p:nvPr/>
        </p:nvSpPr>
        <p:spPr bwMode="auto">
          <a:xfrm>
            <a:off x="2411413" y="188913"/>
            <a:ext cx="5940425" cy="604837"/>
          </a:xfrm>
          <a:prstGeom prst="rect">
            <a:avLst/>
          </a:prstGeom>
          <a:noFill/>
          <a:ln>
            <a:noFill/>
          </a:ln>
          <a:effectLst>
            <a:outerShdw dist="12700" dir="16200000" algn="ctr" rotWithShape="0">
              <a:srgbClr val="FFFF9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ru-RU" altLang="ru-RU" sz="2800" b="1">
                <a:solidFill>
                  <a:srgbClr val="00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ПОСЛЕ  МАМАЕВА  ПОБОИЩА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87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7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7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71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WordArt 3"/>
          <p:cNvSpPr>
            <a:spLocks noChangeArrowheads="1" noChangeShapeType="1" noTextEdit="1"/>
          </p:cNvSpPr>
          <p:nvPr/>
        </p:nvSpPr>
        <p:spPr bwMode="auto">
          <a:xfrm>
            <a:off x="2268538" y="1773238"/>
            <a:ext cx="6264275" cy="3168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Долгожданный дан звонок,</a:t>
            </a:r>
          </a:p>
          <a:p>
            <a:pPr algn="ctr"/>
            <a:r>
              <a:rPr lang="ru-RU" sz="3600" kern="1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Начинается урок!</a:t>
            </a:r>
          </a:p>
          <a:p>
            <a:pPr algn="ctr"/>
            <a:r>
              <a:rPr lang="ru-RU" sz="3600" kern="1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Чтоб историю узнать - </a:t>
            </a:r>
          </a:p>
          <a:p>
            <a:pPr algn="ctr"/>
            <a:r>
              <a:rPr lang="ru-RU" sz="3600" kern="1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Книги надо нам читать.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Рисунок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3" name="Picture 9" descr="kulik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0" y="5300663"/>
            <a:ext cx="9144000" cy="1827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 i="1">
                <a:solidFill>
                  <a:schemeClr val="bg1"/>
                </a:solidFill>
              </a:rPr>
              <a:t>Памятник-обелиск</a:t>
            </a:r>
          </a:p>
          <a:p>
            <a:pPr algn="ctr"/>
            <a:r>
              <a:rPr lang="ru-RU" altLang="ru-RU" sz="2400" b="1" i="1">
                <a:solidFill>
                  <a:schemeClr val="bg1"/>
                </a:solidFill>
              </a:rPr>
              <a:t>“Победителю татар </a:t>
            </a:r>
          </a:p>
          <a:p>
            <a:pPr algn="ctr"/>
            <a:r>
              <a:rPr lang="ru-RU" altLang="ru-RU" sz="2400" b="1" i="1">
                <a:solidFill>
                  <a:schemeClr val="bg1"/>
                </a:solidFill>
              </a:rPr>
              <a:t>великому князю Дмитрию Ивановичу Донскому </a:t>
            </a:r>
          </a:p>
          <a:p>
            <a:pPr algn="ctr"/>
            <a:r>
              <a:rPr lang="ru-RU" altLang="ru-RU" sz="2400" b="1" i="1">
                <a:solidFill>
                  <a:schemeClr val="bg1"/>
                </a:solidFill>
              </a:rPr>
              <a:t>признательное потомство”.</a:t>
            </a:r>
          </a:p>
          <a:p>
            <a:endParaRPr lang="ru-RU" altLang="ru-RU" sz="2400"/>
          </a:p>
        </p:txBody>
      </p:sp>
      <p:pic>
        <p:nvPicPr>
          <p:cNvPr id="31756" name="Picture 12" descr="200px-Kulikovo_pole_-_Hram_Sergiya_Radonezhsk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44850" cy="396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4629150" y="260350"/>
            <a:ext cx="32035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3200" b="1">
                <a:solidFill>
                  <a:srgbClr val="00FF99"/>
                </a:solidFill>
              </a:rPr>
              <a:t>Куликово поле</a:t>
            </a: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0" y="3573463"/>
            <a:ext cx="3308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b="1">
                <a:solidFill>
                  <a:schemeClr val="bg1"/>
                </a:solidFill>
              </a:rPr>
              <a:t>Храм Сергия Радонежского</a:t>
            </a:r>
          </a:p>
        </p:txBody>
      </p:sp>
      <p:pic>
        <p:nvPicPr>
          <p:cNvPr id="2" name="Куликово поле Жанна Бичевская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335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1755" grpId="0"/>
      <p:bldP spid="317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7" name="Picture 6" descr="E:\Надя\2414683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" t="1215" r="1305"/>
          <a:stretch>
            <a:fillRect/>
          </a:stretch>
        </p:blipFill>
        <p:spPr bwMode="auto">
          <a:xfrm>
            <a:off x="1293813" y="1047750"/>
            <a:ext cx="7850187" cy="581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3276600" y="260350"/>
            <a:ext cx="40417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3200" b="1">
                <a:solidFill>
                  <a:srgbClr val="00FF99"/>
                </a:solidFill>
              </a:rPr>
              <a:t>Куликовская битва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Рисунок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1" name="Picture 4" descr="x1-cpobedo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836613"/>
            <a:ext cx="381635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Rectangle 2"/>
          <p:cNvSpPr>
            <a:spLocks noChangeArrowheads="1"/>
          </p:cNvSpPr>
          <p:nvPr/>
        </p:nvSpPr>
        <p:spPr bwMode="auto">
          <a:xfrm>
            <a:off x="1908175" y="0"/>
            <a:ext cx="68500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3200" b="1">
                <a:solidFill>
                  <a:srgbClr val="00FF99"/>
                </a:solidFill>
              </a:rPr>
              <a:t>Итоги Куликовской битвы</a:t>
            </a: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5191125" y="1293813"/>
            <a:ext cx="34893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FontTx/>
              <a:buAutoNum type="arabicPeriod"/>
            </a:pPr>
            <a:r>
              <a:rPr lang="ru-RU" altLang="ru-RU" sz="2400" b="1" i="1">
                <a:solidFill>
                  <a:srgbClr val="0000FF"/>
                </a:solidFill>
              </a:rPr>
              <a:t>Выросло значение </a:t>
            </a:r>
          </a:p>
          <a:p>
            <a:pPr algn="ctr"/>
            <a:r>
              <a:rPr lang="ru-RU" altLang="ru-RU" sz="2400" b="1" i="1">
                <a:solidFill>
                  <a:srgbClr val="0000FF"/>
                </a:solidFill>
              </a:rPr>
              <a:t>Москвы </a:t>
            </a:r>
          </a:p>
          <a:p>
            <a:pPr algn="ctr"/>
            <a:r>
              <a:rPr lang="ru-RU" altLang="ru-RU" sz="2400" b="1" i="1">
                <a:solidFill>
                  <a:srgbClr val="0000FF"/>
                </a:solidFill>
              </a:rPr>
              <a:t>и московского князя.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5148263" y="2708275"/>
            <a:ext cx="381635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FontTx/>
              <a:buAutoNum type="arabicPeriod" startAt="2"/>
            </a:pPr>
            <a:r>
              <a:rPr lang="ru-RU" altLang="ru-RU" sz="2400" b="1" i="1">
                <a:solidFill>
                  <a:srgbClr val="0000FF"/>
                </a:solidFill>
              </a:rPr>
              <a:t>Победа дала </a:t>
            </a:r>
          </a:p>
          <a:p>
            <a:pPr algn="ctr"/>
            <a:r>
              <a:rPr lang="ru-RU" altLang="ru-RU" sz="2400" b="1" i="1">
                <a:solidFill>
                  <a:srgbClr val="0000FF"/>
                </a:solidFill>
              </a:rPr>
              <a:t>народу веру, </a:t>
            </a:r>
          </a:p>
          <a:p>
            <a:pPr algn="ctr"/>
            <a:r>
              <a:rPr lang="ru-RU" altLang="ru-RU" sz="2400" b="1" i="1">
                <a:solidFill>
                  <a:srgbClr val="0000FF"/>
                </a:solidFill>
              </a:rPr>
              <a:t>что зависимость </a:t>
            </a:r>
          </a:p>
          <a:p>
            <a:pPr algn="ctr"/>
            <a:r>
              <a:rPr lang="ru-RU" altLang="ru-RU" sz="2400" b="1" i="1">
                <a:solidFill>
                  <a:srgbClr val="0000FF"/>
                </a:solidFill>
              </a:rPr>
              <a:t>не будет вечной.</a:t>
            </a:r>
            <a:r>
              <a:rPr lang="ru-RU" altLang="ru-RU" sz="2400" b="1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4876800" y="4365625"/>
            <a:ext cx="426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altLang="ru-RU" sz="2400"/>
              <a:t> </a:t>
            </a:r>
            <a:r>
              <a:rPr lang="ru-RU" altLang="ru-RU" sz="2400" b="1" i="1">
                <a:solidFill>
                  <a:srgbClr val="0000FF"/>
                </a:solidFill>
              </a:rPr>
              <a:t>3. С Куликова поля </a:t>
            </a:r>
          </a:p>
          <a:p>
            <a:pPr algn="ctr"/>
            <a:r>
              <a:rPr lang="ru-RU" altLang="ru-RU" sz="2400" b="1" i="1">
                <a:solidFill>
                  <a:srgbClr val="0000FF"/>
                </a:solidFill>
              </a:rPr>
              <a:t>возвращалось уже </a:t>
            </a:r>
          </a:p>
          <a:p>
            <a:pPr algn="ctr"/>
            <a:r>
              <a:rPr lang="ru-RU" altLang="ru-RU" sz="2400" b="1" i="1">
                <a:solidFill>
                  <a:srgbClr val="0000FF"/>
                </a:solidFill>
              </a:rPr>
              <a:t>единое войско </a:t>
            </a:r>
          </a:p>
          <a:p>
            <a:pPr algn="ctr"/>
            <a:r>
              <a:rPr lang="ru-RU" altLang="ru-RU" sz="2400" b="1" i="1">
                <a:solidFill>
                  <a:srgbClr val="0000FF"/>
                </a:solidFill>
              </a:rPr>
              <a:t>земли русской.</a:t>
            </a:r>
          </a:p>
        </p:txBody>
      </p:sp>
      <p:pic>
        <p:nvPicPr>
          <p:cNvPr id="2" name="Куликово поле Жанна Бичевская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335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0183" grpId="0"/>
      <p:bldP spid="50184" grpId="0"/>
      <p:bldP spid="501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Box 5"/>
          <p:cNvSpPr txBox="1">
            <a:spLocks noChangeArrowheads="1"/>
          </p:cNvSpPr>
          <p:nvPr/>
        </p:nvSpPr>
        <p:spPr bwMode="auto">
          <a:xfrm>
            <a:off x="1979613" y="188913"/>
            <a:ext cx="7888287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3600" b="1">
                <a:solidFill>
                  <a:schemeClr val="bg1"/>
                </a:solidFill>
                <a:latin typeface="Calibri" pitchFamily="34" charset="0"/>
              </a:rPr>
              <a:t>Вовеки славься, Русь, Россия!</a:t>
            </a:r>
          </a:p>
          <a:p>
            <a:r>
              <a:rPr lang="ru-RU" altLang="ru-RU" sz="3600" b="1">
                <a:solidFill>
                  <a:schemeClr val="bg1"/>
                </a:solidFill>
                <a:latin typeface="Calibri" pitchFamily="34" charset="0"/>
              </a:rPr>
              <a:t>И будь всегда сама собой.</a:t>
            </a:r>
          </a:p>
          <a:p>
            <a:r>
              <a:rPr lang="ru-RU" altLang="ru-RU" sz="3600" b="1">
                <a:solidFill>
                  <a:schemeClr val="bg1"/>
                </a:solidFill>
                <a:latin typeface="Calibri" pitchFamily="34" charset="0"/>
              </a:rPr>
              <a:t>Твои народы вместе – сила!</a:t>
            </a:r>
          </a:p>
          <a:p>
            <a:r>
              <a:rPr lang="ru-RU" altLang="ru-RU" sz="3600" b="1">
                <a:solidFill>
                  <a:schemeClr val="bg1"/>
                </a:solidFill>
                <a:latin typeface="Calibri" pitchFamily="34" charset="0"/>
              </a:rPr>
              <a:t>Никто не справится с тобой!</a:t>
            </a:r>
          </a:p>
          <a:p>
            <a:r>
              <a:rPr lang="ru-RU" altLang="ru-RU" sz="3200" b="1">
                <a:latin typeface="Calibri" pitchFamily="34" charset="0"/>
              </a:rPr>
              <a:t>                            </a:t>
            </a:r>
          </a:p>
          <a:p>
            <a:r>
              <a:rPr lang="ru-RU" altLang="ru-RU" sz="3200" b="1" i="1">
                <a:solidFill>
                  <a:srgbClr val="660033"/>
                </a:solidFill>
                <a:latin typeface="Calibri" pitchFamily="34" charset="0"/>
              </a:rPr>
              <a:t>                                   А. А. Чумаков</a:t>
            </a:r>
            <a:endParaRPr lang="ru-RU" altLang="ru-RU" sz="3200">
              <a:solidFill>
                <a:srgbClr val="660033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 descr="Рисунок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5" name="WordArt 5"/>
          <p:cNvSpPr>
            <a:spLocks noChangeArrowheads="1" noChangeShapeType="1" noTextEdit="1"/>
          </p:cNvSpPr>
          <p:nvPr/>
        </p:nvSpPr>
        <p:spPr bwMode="auto">
          <a:xfrm>
            <a:off x="4067175" y="4149725"/>
            <a:ext cx="3543300" cy="23145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СПАСИБО</a:t>
            </a:r>
          </a:p>
          <a:p>
            <a:pPr algn="ctr"/>
            <a:r>
              <a:rPr lang="ru-RU" sz="5400" b="1" kern="10"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ЗА</a:t>
            </a:r>
          </a:p>
          <a:p>
            <a:pPr algn="ctr"/>
            <a:r>
              <a:rPr lang="ru-RU" sz="5400" b="1" kern="10"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РАБОТУ!</a:t>
            </a: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1908175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b="1">
                <a:solidFill>
                  <a:srgbClr val="00FF99"/>
                </a:solidFill>
              </a:rPr>
              <a:t>Домашнее задание</a:t>
            </a:r>
          </a:p>
        </p:txBody>
      </p:sp>
      <p:pic>
        <p:nvPicPr>
          <p:cNvPr id="66567" name="Picture 7" descr="j034664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981075"/>
            <a:ext cx="1547812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8" name="WordArt 8"/>
          <p:cNvSpPr>
            <a:spLocks noChangeArrowheads="1" noChangeShapeType="1" noTextEdit="1"/>
          </p:cNvSpPr>
          <p:nvPr/>
        </p:nvSpPr>
        <p:spPr bwMode="auto">
          <a:xfrm>
            <a:off x="3348038" y="1700213"/>
            <a:ext cx="3752850" cy="838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Учебник с.70 - 74 -  </a:t>
            </a:r>
          </a:p>
          <a:p>
            <a:pPr algn="ctr"/>
            <a:r>
              <a:rPr lang="ru-RU" sz="28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ответить на вопросы</a:t>
            </a:r>
          </a:p>
        </p:txBody>
      </p:sp>
      <p:sp>
        <p:nvSpPr>
          <p:cNvPr id="66569" name="WordArt 9"/>
          <p:cNvSpPr>
            <a:spLocks noChangeArrowheads="1" noChangeShapeType="1" noTextEdit="1"/>
          </p:cNvSpPr>
          <p:nvPr/>
        </p:nvSpPr>
        <p:spPr bwMode="auto">
          <a:xfrm>
            <a:off x="2700338" y="2997200"/>
            <a:ext cx="4629150" cy="4191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Рабочая тетрадь с. 26 № 4</a:t>
            </a:r>
          </a:p>
        </p:txBody>
      </p:sp>
      <p:pic>
        <p:nvPicPr>
          <p:cNvPr id="66570" name="Picture 10" descr="j035678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5249863"/>
            <a:ext cx="1223962" cy="122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1" name="Picture 11" descr="j035671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300663"/>
            <a:ext cx="1081088" cy="108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4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4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640"/>
                            </p:stCondLst>
                            <p:childTnLst>
                              <p:par>
                                <p:cTn id="2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 animBg="1"/>
      <p:bldP spid="66566" grpId="0"/>
      <p:bldP spid="66568" grpId="0" animBg="1"/>
      <p:bldP spid="6656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 descr="красная площад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1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85786" y="928670"/>
            <a:ext cx="7749301" cy="36009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B050"/>
                </a:solidFill>
                <a:cs typeface="+mn-cs"/>
              </a:rPr>
              <a:t>Знать прошлое – 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B050"/>
                </a:solidFill>
                <a:cs typeface="+mn-cs"/>
              </a:rPr>
              <a:t>это значит во многом понять 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B050"/>
                </a:solidFill>
                <a:cs typeface="+mn-cs"/>
              </a:rPr>
              <a:t>настоящее и  уметь 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B050"/>
                </a:solidFill>
                <a:cs typeface="+mn-cs"/>
              </a:rPr>
              <a:t>предвидеть будущее</a:t>
            </a:r>
            <a:r>
              <a:rPr lang="ru-RU" sz="5400" b="1" dirty="0">
                <a:solidFill>
                  <a:srgbClr val="00B050"/>
                </a:solidFill>
                <a:cs typeface="+mn-cs"/>
              </a:rPr>
              <a:t>.</a:t>
            </a:r>
          </a:p>
          <a:p>
            <a:pPr algn="ctr">
              <a:defRPr/>
            </a:pP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43" name="WordArt 47"/>
          <p:cNvSpPr>
            <a:spLocks noChangeArrowheads="1" noChangeShapeType="1" noTextEdit="1"/>
          </p:cNvSpPr>
          <p:nvPr/>
        </p:nvSpPr>
        <p:spPr bwMode="auto">
          <a:xfrm>
            <a:off x="611188" y="549275"/>
            <a:ext cx="53340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1-</a:t>
            </a:r>
          </a:p>
        </p:txBody>
      </p:sp>
      <p:sp>
        <p:nvSpPr>
          <p:cNvPr id="4144" name="WordArt 48"/>
          <p:cNvSpPr>
            <a:spLocks noChangeArrowheads="1" noChangeShapeType="1" noTextEdit="1"/>
          </p:cNvSpPr>
          <p:nvPr/>
        </p:nvSpPr>
        <p:spPr bwMode="auto">
          <a:xfrm>
            <a:off x="1258888" y="549275"/>
            <a:ext cx="33337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А</a:t>
            </a:r>
          </a:p>
        </p:txBody>
      </p:sp>
      <p:sp>
        <p:nvSpPr>
          <p:cNvPr id="4145" name="WordArt 49"/>
          <p:cNvSpPr>
            <a:spLocks noChangeArrowheads="1" noChangeShapeType="1" noTextEdit="1"/>
          </p:cNvSpPr>
          <p:nvPr/>
        </p:nvSpPr>
        <p:spPr bwMode="auto">
          <a:xfrm>
            <a:off x="2051050" y="549275"/>
            <a:ext cx="433388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2-</a:t>
            </a:r>
          </a:p>
        </p:txBody>
      </p:sp>
      <p:sp>
        <p:nvSpPr>
          <p:cNvPr id="4147" name="WordArt 51"/>
          <p:cNvSpPr>
            <a:spLocks noChangeArrowheads="1" noChangeShapeType="1" noTextEdit="1"/>
          </p:cNvSpPr>
          <p:nvPr/>
        </p:nvSpPr>
        <p:spPr bwMode="auto">
          <a:xfrm>
            <a:off x="3419475" y="549275"/>
            <a:ext cx="504825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3-</a:t>
            </a:r>
          </a:p>
        </p:txBody>
      </p:sp>
      <p:sp>
        <p:nvSpPr>
          <p:cNvPr id="4148" name="WordArt 52"/>
          <p:cNvSpPr>
            <a:spLocks noChangeArrowheads="1" noChangeShapeType="1" noTextEdit="1"/>
          </p:cNvSpPr>
          <p:nvPr/>
        </p:nvSpPr>
        <p:spPr bwMode="auto">
          <a:xfrm>
            <a:off x="4787900" y="549275"/>
            <a:ext cx="40957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4-</a:t>
            </a:r>
          </a:p>
        </p:txBody>
      </p:sp>
      <p:sp>
        <p:nvSpPr>
          <p:cNvPr id="4151" name="WordArt 55"/>
          <p:cNvSpPr>
            <a:spLocks noChangeArrowheads="1" noChangeShapeType="1" noTextEdit="1"/>
          </p:cNvSpPr>
          <p:nvPr/>
        </p:nvSpPr>
        <p:spPr bwMode="auto">
          <a:xfrm>
            <a:off x="2627313" y="549275"/>
            <a:ext cx="33337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У</a:t>
            </a:r>
          </a:p>
        </p:txBody>
      </p:sp>
      <p:sp>
        <p:nvSpPr>
          <p:cNvPr id="4152" name="WordArt 56"/>
          <p:cNvSpPr>
            <a:spLocks noChangeArrowheads="1" noChangeShapeType="1" noTextEdit="1"/>
          </p:cNvSpPr>
          <p:nvPr/>
        </p:nvSpPr>
        <p:spPr bwMode="auto">
          <a:xfrm>
            <a:off x="5940425" y="549275"/>
            <a:ext cx="360363" cy="5762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5-</a:t>
            </a:r>
          </a:p>
        </p:txBody>
      </p:sp>
      <p:sp>
        <p:nvSpPr>
          <p:cNvPr id="4153" name="WordArt 57"/>
          <p:cNvSpPr>
            <a:spLocks noChangeArrowheads="1" noChangeShapeType="1" noTextEdit="1"/>
          </p:cNvSpPr>
          <p:nvPr/>
        </p:nvSpPr>
        <p:spPr bwMode="auto">
          <a:xfrm>
            <a:off x="7019925" y="549275"/>
            <a:ext cx="40957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6-</a:t>
            </a:r>
          </a:p>
        </p:txBody>
      </p:sp>
      <p:sp>
        <p:nvSpPr>
          <p:cNvPr id="4156" name="WordArt 60"/>
          <p:cNvSpPr>
            <a:spLocks noChangeArrowheads="1" noChangeShapeType="1" noTextEdit="1"/>
          </p:cNvSpPr>
          <p:nvPr/>
        </p:nvSpPr>
        <p:spPr bwMode="auto">
          <a:xfrm>
            <a:off x="1476375" y="1341438"/>
            <a:ext cx="40957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7-</a:t>
            </a:r>
          </a:p>
        </p:txBody>
      </p:sp>
      <p:sp>
        <p:nvSpPr>
          <p:cNvPr id="4158" name="WordArt 62"/>
          <p:cNvSpPr>
            <a:spLocks noChangeArrowheads="1" noChangeShapeType="1" noTextEdit="1"/>
          </p:cNvSpPr>
          <p:nvPr/>
        </p:nvSpPr>
        <p:spPr bwMode="auto">
          <a:xfrm>
            <a:off x="2771775" y="1341438"/>
            <a:ext cx="40957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8-</a:t>
            </a:r>
          </a:p>
        </p:txBody>
      </p:sp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>
            <a:off x="4140200" y="1341438"/>
            <a:ext cx="40957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9-</a:t>
            </a:r>
          </a:p>
        </p:txBody>
      </p:sp>
      <p:sp>
        <p:nvSpPr>
          <p:cNvPr id="4162" name="WordArt 66"/>
          <p:cNvSpPr>
            <a:spLocks noChangeArrowheads="1" noChangeShapeType="1" noTextEdit="1"/>
          </p:cNvSpPr>
          <p:nvPr/>
        </p:nvSpPr>
        <p:spPr bwMode="auto">
          <a:xfrm>
            <a:off x="5292725" y="1341438"/>
            <a:ext cx="719138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10-</a:t>
            </a:r>
          </a:p>
        </p:txBody>
      </p:sp>
      <p:sp>
        <p:nvSpPr>
          <p:cNvPr id="4163" name="WordArt 67"/>
          <p:cNvSpPr>
            <a:spLocks noChangeArrowheads="1" noChangeShapeType="1" noTextEdit="1"/>
          </p:cNvSpPr>
          <p:nvPr/>
        </p:nvSpPr>
        <p:spPr bwMode="auto">
          <a:xfrm>
            <a:off x="3995738" y="549275"/>
            <a:ext cx="288925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Я</a:t>
            </a:r>
          </a:p>
        </p:txBody>
      </p:sp>
      <p:sp>
        <p:nvSpPr>
          <p:cNvPr id="4165" name="WordArt 69"/>
          <p:cNvSpPr>
            <a:spLocks noChangeArrowheads="1" noChangeShapeType="1" noTextEdit="1"/>
          </p:cNvSpPr>
          <p:nvPr/>
        </p:nvSpPr>
        <p:spPr bwMode="auto">
          <a:xfrm>
            <a:off x="5292725" y="549275"/>
            <a:ext cx="287338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Л</a:t>
            </a:r>
          </a:p>
        </p:txBody>
      </p:sp>
      <p:sp>
        <p:nvSpPr>
          <p:cNvPr id="4166" name="WordArt 70"/>
          <p:cNvSpPr>
            <a:spLocks noChangeArrowheads="1" noChangeShapeType="1" noTextEdit="1"/>
          </p:cNvSpPr>
          <p:nvPr/>
        </p:nvSpPr>
        <p:spPr bwMode="auto">
          <a:xfrm>
            <a:off x="6372225" y="549275"/>
            <a:ext cx="287338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К</a:t>
            </a:r>
          </a:p>
        </p:txBody>
      </p:sp>
      <p:sp>
        <p:nvSpPr>
          <p:cNvPr id="4167" name="WordArt 71"/>
          <p:cNvSpPr>
            <a:spLocks noChangeArrowheads="1" noChangeShapeType="1" noTextEdit="1"/>
          </p:cNvSpPr>
          <p:nvPr/>
        </p:nvSpPr>
        <p:spPr bwMode="auto">
          <a:xfrm>
            <a:off x="7596188" y="549275"/>
            <a:ext cx="288925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И</a:t>
            </a:r>
          </a:p>
        </p:txBody>
      </p:sp>
      <p:sp>
        <p:nvSpPr>
          <p:cNvPr id="4168" name="WordArt 72"/>
          <p:cNvSpPr>
            <a:spLocks noChangeArrowheads="1" noChangeShapeType="1" noTextEdit="1"/>
          </p:cNvSpPr>
          <p:nvPr/>
        </p:nvSpPr>
        <p:spPr bwMode="auto">
          <a:xfrm>
            <a:off x="4716463" y="1341438"/>
            <a:ext cx="287337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К</a:t>
            </a:r>
          </a:p>
        </p:txBody>
      </p:sp>
      <p:sp>
        <p:nvSpPr>
          <p:cNvPr id="4169" name="WordArt 73"/>
          <p:cNvSpPr>
            <a:spLocks noChangeArrowheads="1" noChangeShapeType="1" noTextEdit="1"/>
          </p:cNvSpPr>
          <p:nvPr/>
        </p:nvSpPr>
        <p:spPr bwMode="auto">
          <a:xfrm>
            <a:off x="2051050" y="1341438"/>
            <a:ext cx="287338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К</a:t>
            </a:r>
          </a:p>
        </p:txBody>
      </p:sp>
      <p:sp>
        <p:nvSpPr>
          <p:cNvPr id="4170" name="WordArt 74"/>
          <p:cNvSpPr>
            <a:spLocks noChangeArrowheads="1" noChangeShapeType="1" noTextEdit="1"/>
          </p:cNvSpPr>
          <p:nvPr/>
        </p:nvSpPr>
        <p:spPr bwMode="auto">
          <a:xfrm>
            <a:off x="3348038" y="1341438"/>
            <a:ext cx="360362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О</a:t>
            </a:r>
          </a:p>
        </p:txBody>
      </p:sp>
      <p:sp>
        <p:nvSpPr>
          <p:cNvPr id="4171" name="WordArt 75"/>
          <p:cNvSpPr>
            <a:spLocks noChangeArrowheads="1" noChangeShapeType="1" noTextEdit="1"/>
          </p:cNvSpPr>
          <p:nvPr/>
        </p:nvSpPr>
        <p:spPr bwMode="auto">
          <a:xfrm>
            <a:off x="6732588" y="1341438"/>
            <a:ext cx="576262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11-</a:t>
            </a:r>
          </a:p>
        </p:txBody>
      </p:sp>
      <p:sp>
        <p:nvSpPr>
          <p:cNvPr id="4172" name="WordArt 76"/>
          <p:cNvSpPr>
            <a:spLocks noChangeArrowheads="1" noChangeShapeType="1" noTextEdit="1"/>
          </p:cNvSpPr>
          <p:nvPr/>
        </p:nvSpPr>
        <p:spPr bwMode="auto">
          <a:xfrm>
            <a:off x="6156325" y="1341438"/>
            <a:ext cx="287338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В</a:t>
            </a:r>
          </a:p>
        </p:txBody>
      </p:sp>
      <p:sp>
        <p:nvSpPr>
          <p:cNvPr id="4173" name="WordArt 77"/>
          <p:cNvSpPr>
            <a:spLocks noChangeArrowheads="1" noChangeShapeType="1" noTextEdit="1"/>
          </p:cNvSpPr>
          <p:nvPr/>
        </p:nvSpPr>
        <p:spPr bwMode="auto">
          <a:xfrm>
            <a:off x="7524750" y="1341438"/>
            <a:ext cx="287338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С</a:t>
            </a:r>
          </a:p>
        </p:txBody>
      </p:sp>
      <p:sp>
        <p:nvSpPr>
          <p:cNvPr id="4218" name="WordArt 122"/>
          <p:cNvSpPr>
            <a:spLocks noChangeArrowheads="1" noChangeShapeType="1" noTextEdit="1"/>
          </p:cNvSpPr>
          <p:nvPr/>
        </p:nvSpPr>
        <p:spPr bwMode="auto">
          <a:xfrm>
            <a:off x="6732588" y="4365625"/>
            <a:ext cx="33337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А</a:t>
            </a:r>
          </a:p>
        </p:txBody>
      </p:sp>
      <p:sp>
        <p:nvSpPr>
          <p:cNvPr id="4219" name="WordArt 123"/>
          <p:cNvSpPr>
            <a:spLocks noChangeArrowheads="1" noChangeShapeType="1" noTextEdit="1"/>
          </p:cNvSpPr>
          <p:nvPr/>
        </p:nvSpPr>
        <p:spPr bwMode="auto">
          <a:xfrm>
            <a:off x="2555875" y="4365625"/>
            <a:ext cx="33337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Б</a:t>
            </a:r>
          </a:p>
        </p:txBody>
      </p:sp>
      <p:sp>
        <p:nvSpPr>
          <p:cNvPr id="4220" name="WordArt 124"/>
          <p:cNvSpPr>
            <a:spLocks noChangeArrowheads="1" noChangeShapeType="1" noTextEdit="1"/>
          </p:cNvSpPr>
          <p:nvPr/>
        </p:nvSpPr>
        <p:spPr bwMode="auto">
          <a:xfrm>
            <a:off x="3635375" y="4365625"/>
            <a:ext cx="33337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И</a:t>
            </a:r>
          </a:p>
        </p:txBody>
      </p:sp>
      <p:sp>
        <p:nvSpPr>
          <p:cNvPr id="4221" name="WordArt 125"/>
          <p:cNvSpPr>
            <a:spLocks noChangeArrowheads="1" noChangeShapeType="1" noTextEdit="1"/>
          </p:cNvSpPr>
          <p:nvPr/>
        </p:nvSpPr>
        <p:spPr bwMode="auto">
          <a:xfrm>
            <a:off x="4643438" y="4365625"/>
            <a:ext cx="33337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Т</a:t>
            </a:r>
          </a:p>
        </p:txBody>
      </p:sp>
      <p:sp>
        <p:nvSpPr>
          <p:cNvPr id="4222" name="WordArt 126"/>
          <p:cNvSpPr>
            <a:spLocks noChangeArrowheads="1" noChangeShapeType="1" noTextEdit="1"/>
          </p:cNvSpPr>
          <p:nvPr/>
        </p:nvSpPr>
        <p:spPr bwMode="auto">
          <a:xfrm>
            <a:off x="5724525" y="4365625"/>
            <a:ext cx="333375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В</a:t>
            </a:r>
          </a:p>
        </p:txBody>
      </p:sp>
      <p:pic>
        <p:nvPicPr>
          <p:cNvPr id="8" name="Picture 3" descr="H:\Documents and Settings\Aida\Рабочий стол\клипарты рамки фончики\karty\karty\map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868863"/>
            <a:ext cx="1773238" cy="14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H:\Documents and Settings\Aida\Рабочий стол\клипарты рамки фончики\karty\karty\map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5084763"/>
            <a:ext cx="1339850" cy="116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26" name="Picture 130" descr="ппропролпрл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04813"/>
            <a:ext cx="4175125" cy="241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4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4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4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4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4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-0.11007 0.22592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3" y="11296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-0.09688 0.33912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4" y="1694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-0.31493 0.34143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47" y="1706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L -0.4882 0.34143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4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10" y="1706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L -0.10225 0.22592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4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1129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7407E-6 L 0.12205 0.22592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4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1129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L -0.10226 0.22592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4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11296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-0.18107 0.22592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4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63" y="1129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158 0.34143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1706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0.00301 L 0.6566 0.34213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51" y="16944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L 0.42517 0.34143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37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4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4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decel="100000" fill="hold"/>
                                        <p:tgtEl>
                                          <p:spTgt spid="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4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3" grpId="0" animBg="1"/>
      <p:bldP spid="4144" grpId="0" animBg="1"/>
      <p:bldP spid="4144" grpId="1" animBg="1"/>
      <p:bldP spid="4145" grpId="0" animBg="1"/>
      <p:bldP spid="4147" grpId="0" animBg="1"/>
      <p:bldP spid="4148" grpId="0" animBg="1"/>
      <p:bldP spid="4151" grpId="0" animBg="1"/>
      <p:bldP spid="4151" grpId="1" animBg="1"/>
      <p:bldP spid="4152" grpId="0" animBg="1"/>
      <p:bldP spid="4153" grpId="0" animBg="1"/>
      <p:bldP spid="4156" grpId="0" animBg="1"/>
      <p:bldP spid="4158" grpId="0" animBg="1"/>
      <p:bldP spid="4160" grpId="0" animBg="1"/>
      <p:bldP spid="4162" grpId="0" animBg="1"/>
      <p:bldP spid="4163" grpId="0" animBg="1"/>
      <p:bldP spid="4163" grpId="1" animBg="1"/>
      <p:bldP spid="4165" grpId="0" animBg="1"/>
      <p:bldP spid="4165" grpId="1" animBg="1"/>
      <p:bldP spid="4166" grpId="0" animBg="1"/>
      <p:bldP spid="4166" grpId="1" animBg="1"/>
      <p:bldP spid="4167" grpId="0" animBg="1"/>
      <p:bldP spid="4167" grpId="1" animBg="1"/>
      <p:bldP spid="4168" grpId="0" animBg="1"/>
      <p:bldP spid="4168" grpId="1" animBg="1"/>
      <p:bldP spid="4169" grpId="0" animBg="1"/>
      <p:bldP spid="4169" grpId="1" animBg="1"/>
      <p:bldP spid="4170" grpId="0" animBg="1"/>
      <p:bldP spid="4170" grpId="1" animBg="1"/>
      <p:bldP spid="4171" grpId="0" animBg="1"/>
      <p:bldP spid="4172" grpId="0" animBg="1"/>
      <p:bldP spid="4172" grpId="1" animBg="1"/>
      <p:bldP spid="4173" grpId="0" animBg="1"/>
      <p:bldP spid="4173" grpId="1" animBg="1"/>
      <p:bldP spid="4218" grpId="0" animBg="1"/>
      <p:bldP spid="4219" grpId="0" animBg="1"/>
      <p:bldP spid="4220" grpId="0" animBg="1"/>
      <p:bldP spid="4221" grpId="0" animBg="1"/>
      <p:bldP spid="42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solidFill>
            <a:srgbClr val="0000FF"/>
          </a:solidFill>
        </p:spPr>
      </p:pic>
      <p:graphicFrame>
        <p:nvGraphicFramePr>
          <p:cNvPr id="6237" name="Group 93"/>
          <p:cNvGraphicFramePr>
            <a:graphicFrameLocks noGrp="1"/>
          </p:cNvGraphicFramePr>
          <p:nvPr/>
        </p:nvGraphicFramePr>
        <p:xfrm>
          <a:off x="5724525" y="404813"/>
          <a:ext cx="2879725" cy="1368425"/>
        </p:xfrm>
        <a:graphic>
          <a:graphicData uri="http://schemas.openxmlformats.org/drawingml/2006/table">
            <a:tbl>
              <a:tblPr/>
              <a:tblGrid>
                <a:gridCol w="2879725"/>
              </a:tblGrid>
              <a:tr h="13684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…русские уже сами собирали дань со своих земель.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234" name="Group 90"/>
          <p:cNvGraphicFramePr>
            <a:graphicFrameLocks noGrp="1"/>
          </p:cNvGraphicFramePr>
          <p:nvPr/>
        </p:nvGraphicFramePr>
        <p:xfrm>
          <a:off x="1619250" y="2852738"/>
          <a:ext cx="2592388" cy="792163"/>
        </p:xfrm>
        <a:graphic>
          <a:graphicData uri="http://schemas.openxmlformats.org/drawingml/2006/table">
            <a:tbl>
              <a:tblPr/>
              <a:tblGrid>
                <a:gridCol w="2592388"/>
              </a:tblGrid>
              <a:tr h="792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  времён  Ивана  Калиты…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236" name="Group 92"/>
          <p:cNvGraphicFramePr>
            <a:graphicFrameLocks noGrp="1"/>
          </p:cNvGraphicFramePr>
          <p:nvPr/>
        </p:nvGraphicFramePr>
        <p:xfrm>
          <a:off x="5651500" y="2708275"/>
          <a:ext cx="3095625" cy="1615440"/>
        </p:xfrm>
        <a:graphic>
          <a:graphicData uri="http://schemas.openxmlformats.org/drawingml/2006/table">
            <a:tbl>
              <a:tblPr/>
              <a:tblGrid>
                <a:gridCol w="3095625"/>
              </a:tblGrid>
              <a:tr h="1152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…стали собирать меньше дани и задерживать её отправку в Золотую Орду.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233" name="Group 89"/>
          <p:cNvGraphicFramePr>
            <a:graphicFrameLocks noGrp="1"/>
          </p:cNvGraphicFramePr>
          <p:nvPr/>
        </p:nvGraphicFramePr>
        <p:xfrm>
          <a:off x="1547813" y="4724400"/>
          <a:ext cx="2665412" cy="1310640"/>
        </p:xfrm>
        <a:graphic>
          <a:graphicData uri="http://schemas.openxmlformats.org/drawingml/2006/table">
            <a:tbl>
              <a:tblPr/>
              <a:tblGrid>
                <a:gridCol w="2665412"/>
              </a:tblGrid>
              <a:tr h="936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Во время княжения внука Калиты Дмитрия Ивановича…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235" name="Group 91"/>
          <p:cNvGraphicFramePr>
            <a:graphicFrameLocks noGrp="1"/>
          </p:cNvGraphicFramePr>
          <p:nvPr/>
        </p:nvGraphicFramePr>
        <p:xfrm>
          <a:off x="5651500" y="4941888"/>
          <a:ext cx="3095625" cy="701040"/>
        </p:xfrm>
        <a:graphic>
          <a:graphicData uri="http://schemas.openxmlformats.org/drawingml/2006/table">
            <a:tbl>
              <a:tblPr/>
              <a:tblGrid>
                <a:gridCol w="3095625"/>
              </a:tblGrid>
              <a:tr h="647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…дань собирали монгольские баскаки.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</a:tr>
            </a:tbl>
          </a:graphicData>
        </a:graphic>
      </p:graphicFrame>
      <p:sp>
        <p:nvSpPr>
          <p:cNvPr id="6222" name="Line 78"/>
          <p:cNvSpPr>
            <a:spLocks noChangeShapeType="1"/>
          </p:cNvSpPr>
          <p:nvPr/>
        </p:nvSpPr>
        <p:spPr bwMode="auto">
          <a:xfrm flipV="1">
            <a:off x="4211638" y="3357563"/>
            <a:ext cx="1368425" cy="2016125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23" name="Line 79"/>
          <p:cNvSpPr>
            <a:spLocks noChangeShapeType="1"/>
          </p:cNvSpPr>
          <p:nvPr/>
        </p:nvSpPr>
        <p:spPr bwMode="auto">
          <a:xfrm>
            <a:off x="4211638" y="908050"/>
            <a:ext cx="1368425" cy="4249738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24" name="Line 80"/>
          <p:cNvSpPr>
            <a:spLocks noChangeShapeType="1"/>
          </p:cNvSpPr>
          <p:nvPr/>
        </p:nvSpPr>
        <p:spPr bwMode="auto">
          <a:xfrm flipV="1">
            <a:off x="4211638" y="1125538"/>
            <a:ext cx="1512887" cy="2014537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6248" name="Group 104"/>
          <p:cNvGraphicFramePr>
            <a:graphicFrameLocks noGrp="1"/>
          </p:cNvGraphicFramePr>
          <p:nvPr/>
        </p:nvGraphicFramePr>
        <p:xfrm>
          <a:off x="1619250" y="333375"/>
          <a:ext cx="2665413" cy="1615440"/>
        </p:xfrm>
        <a:graphic>
          <a:graphicData uri="http://schemas.openxmlformats.org/drawingml/2006/table">
            <a:tbl>
              <a:tblPr/>
              <a:tblGrid>
                <a:gridCol w="2665413"/>
              </a:tblGrid>
              <a:tr h="936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В первые десятилетия после похода  хана  Батыя  на  Русь…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22" grpId="0" animBg="1"/>
      <p:bldP spid="6223" grpId="0" animBg="1"/>
      <p:bldP spid="62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142" y="1346778"/>
            <a:ext cx="3435772" cy="4093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4" name="Picture 6" descr="Мама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412875"/>
            <a:ext cx="3409950" cy="403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дм донско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081" y="265090"/>
            <a:ext cx="4857784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3" name="Picture 7" descr="КБ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412875"/>
            <a:ext cx="4176713" cy="468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3203575" y="260350"/>
            <a:ext cx="40751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 b="1">
                <a:solidFill>
                  <a:srgbClr val="00FF99"/>
                </a:solidFill>
              </a:rPr>
              <a:t>Московский князь</a:t>
            </a:r>
          </a:p>
          <a:p>
            <a:r>
              <a:rPr lang="ru-RU" altLang="ru-RU" sz="3200" b="1">
                <a:solidFill>
                  <a:srgbClr val="00FF99"/>
                </a:solidFill>
              </a:rPr>
              <a:t>Дмитрий</a:t>
            </a:r>
            <a:r>
              <a:rPr lang="ru-RU" altLang="ru-RU" sz="3200" b="1">
                <a:solidFill>
                  <a:srgbClr val="800000"/>
                </a:solidFill>
              </a:rPr>
              <a:t> </a:t>
            </a:r>
            <a:r>
              <a:rPr lang="ru-RU" altLang="ru-RU" sz="3200" b="1">
                <a:solidFill>
                  <a:srgbClr val="00FF99"/>
                </a:solidFill>
              </a:rPr>
              <a:t>Иванович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914400" y="26035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b="1">
                <a:solidFill>
                  <a:srgbClr val="0000FF"/>
                </a:solidFill>
              </a:rPr>
              <a:t>Вооружение и доспехи</a:t>
            </a:r>
          </a:p>
        </p:txBody>
      </p:sp>
      <p:pic>
        <p:nvPicPr>
          <p:cNvPr id="14338" name="Picture 2" descr="rus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484313"/>
            <a:ext cx="3451225" cy="482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08" name="Picture 1024" descr="armiy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484313"/>
            <a:ext cx="3273425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364</Words>
  <Application>Microsoft Office PowerPoint</Application>
  <PresentationFormat>Экран (4:3)</PresentationFormat>
  <Paragraphs>107</Paragraphs>
  <Slides>24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72</cp:revision>
  <dcterms:created xsi:type="dcterms:W3CDTF">2013-03-16T09:17:53Z</dcterms:created>
  <dcterms:modified xsi:type="dcterms:W3CDTF">2015-06-03T18:02:35Z</dcterms:modified>
</cp:coreProperties>
</file>