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71" r:id="rId3"/>
    <p:sldId id="272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934" autoAdjust="0"/>
    <p:restoredTop sz="94660"/>
  </p:normalViewPr>
  <p:slideViewPr>
    <p:cSldViewPr>
      <p:cViewPr varScale="1">
        <p:scale>
          <a:sx n="52" d="100"/>
          <a:sy n="52" d="100"/>
        </p:scale>
        <p:origin x="-11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ransition>
    <p:wheel spokes="1"/>
    <p:sndAc>
      <p:stSnd>
        <p:snd r:embed="rId1" name="chimes.wav" builtIn="1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1"/>
    <p:sndAc>
      <p:stSnd>
        <p:snd r:embed="rId1" name="chimes.wav" builtIn="1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1"/>
    <p:sndAc>
      <p:stSnd>
        <p:snd r:embed="rId1" name="chimes.wav" builtIn="1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1"/>
    <p:sndAc>
      <p:stSnd>
        <p:snd r:embed="rId1" name="chimes.wav" builtIn="1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heel spokes="1"/>
    <p:sndAc>
      <p:stSnd>
        <p:snd r:embed="rId1" name="chimes.wav" builtIn="1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1"/>
    <p:sndAc>
      <p:stSnd>
        <p:snd r:embed="rId1" name="chimes.wav" builtIn="1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1"/>
    <p:sndAc>
      <p:stSnd>
        <p:snd r:embed="rId1" name="chimes.wav" builtIn="1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1"/>
    <p:sndAc>
      <p:stSnd>
        <p:snd r:embed="rId1" name="chimes.wav" builtIn="1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1"/>
    <p:sndAc>
      <p:stSnd>
        <p:snd r:embed="rId1" name="chimes.wav" builtIn="1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1"/>
    <p:sndAc>
      <p:stSnd>
        <p:snd r:embed="rId1" name="chimes.wav" builtIn="1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1"/>
    <p:sndAc>
      <p:stSnd>
        <p:snd r:embed="rId1" name="chimes.wav" builtIn="1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wheel spokes="1"/>
    <p:sndAc>
      <p:stSnd>
        <p:snd r:embed="rId13" name="chimes.wav" builtIn="1"/>
      </p:stSnd>
    </p:sndAc>
  </p:transition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85860"/>
            <a:ext cx="8229600" cy="131778"/>
          </a:xfrm>
        </p:spPr>
        <p:txBody>
          <a:bodyPr>
            <a:normAutofit fontScale="90000"/>
          </a:bodyPr>
          <a:lstStyle/>
          <a:p>
            <a:r>
              <a:rPr lang="ru-RU" sz="20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Муниципальное казенное общеобразовательное учреждение</a:t>
            </a:r>
            <a:br>
              <a:rPr lang="ru-RU" sz="20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ru-RU" sz="20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  «Средняя общеобразовательная школа №17» г.Нальчик                               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/>
            </a:r>
            <a:b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ru-RU" dirty="0" smtClean="0"/>
              <a:t> 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237814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ru-RU" dirty="0" smtClean="0"/>
              <a:t>  </a:t>
            </a:r>
            <a:endParaRPr lang="ru-RU" b="1" i="1" dirty="0" smtClean="0"/>
          </a:p>
          <a:p>
            <a:pPr>
              <a:buNone/>
            </a:pPr>
            <a:r>
              <a:rPr lang="ru-RU" sz="3900" b="1" i="1" dirty="0" smtClean="0"/>
              <a:t>»</a:t>
            </a:r>
          </a:p>
          <a:p>
            <a:pPr>
              <a:buNone/>
            </a:pPr>
            <a:r>
              <a:rPr lang="ru-RU" b="1" dirty="0" smtClean="0"/>
              <a:t> </a:t>
            </a:r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 </a:t>
            </a:r>
            <a:r>
              <a:rPr 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           </a:t>
            </a: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             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                                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3600" dirty="0" smtClean="0"/>
              <a:t>                                  </a:t>
            </a:r>
          </a:p>
          <a:p>
            <a:pPr>
              <a:buNone/>
            </a:pPr>
            <a:endParaRPr lang="ru-RU" sz="3600" dirty="0" smtClean="0"/>
          </a:p>
          <a:p>
            <a:pPr>
              <a:buNone/>
            </a:pPr>
            <a:r>
              <a:rPr lang="ru-RU" sz="3600" dirty="0" smtClean="0"/>
              <a:t>                          </a:t>
            </a:r>
            <a:r>
              <a:rPr lang="ru-RU" sz="36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подготовила учитель начальных  классов</a:t>
            </a:r>
          </a:p>
          <a:p>
            <a:pPr>
              <a:buNone/>
            </a:pPr>
            <a:r>
              <a:rPr lang="ru-RU" sz="36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                                  </a:t>
            </a:r>
            <a:r>
              <a:rPr lang="ru-RU" sz="3600" b="1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Бичоева</a:t>
            </a:r>
            <a:r>
              <a:rPr lang="ru-RU" sz="36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</a:t>
            </a:r>
            <a:r>
              <a:rPr lang="ru-RU" sz="3600" b="1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Зурита</a:t>
            </a:r>
            <a:r>
              <a:rPr lang="ru-RU" sz="36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</a:t>
            </a:r>
            <a:r>
              <a:rPr lang="ru-RU" sz="3600" b="1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Исмаиловна</a:t>
            </a:r>
            <a:endParaRPr lang="ru-RU" sz="3600" b="1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 </a:t>
            </a:r>
            <a:endParaRPr lang="ru-RU" dirty="0"/>
          </a:p>
        </p:txBody>
      </p:sp>
      <p:pic>
        <p:nvPicPr>
          <p:cNvPr id="2050" name="Picture 2" descr="C:\Users\рита\Desktop\image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214422"/>
            <a:ext cx="6286544" cy="319841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357290" y="1428737"/>
            <a:ext cx="635798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400" b="1" i="1" dirty="0" smtClean="0">
                <a:solidFill>
                  <a:srgbClr val="002060"/>
                </a:solidFill>
              </a:rPr>
              <a:t>Мастер – класс на тему:</a:t>
            </a:r>
          </a:p>
          <a:p>
            <a:pPr>
              <a:buNone/>
            </a:pPr>
            <a:r>
              <a:rPr lang="ru-RU" sz="2400" b="1" i="1" dirty="0" smtClean="0">
                <a:solidFill>
                  <a:srgbClr val="002060"/>
                </a:solidFill>
              </a:rPr>
              <a:t>  «Использование </a:t>
            </a:r>
            <a:r>
              <a:rPr lang="ru-RU" sz="2400" b="1" i="1" dirty="0" err="1" smtClean="0">
                <a:solidFill>
                  <a:srgbClr val="002060"/>
                </a:solidFill>
              </a:rPr>
              <a:t>здоровьесберегающих</a:t>
            </a:r>
            <a:r>
              <a:rPr lang="ru-RU" sz="2400" b="1" i="1" dirty="0" smtClean="0">
                <a:solidFill>
                  <a:srgbClr val="002060"/>
                </a:solidFill>
              </a:rPr>
              <a:t> технологий на уроках в    начальной школе»</a:t>
            </a:r>
          </a:p>
        </p:txBody>
      </p:sp>
      <p:pic>
        <p:nvPicPr>
          <p:cNvPr id="2051" name="Picture 3" descr="C:\Users\рита\Desktop\IMG_603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43702" y="3357562"/>
            <a:ext cx="2500298" cy="3500438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u="sng" dirty="0" smtClean="0">
                <a:solidFill>
                  <a:srgbClr val="7030A0"/>
                </a:solidFill>
              </a:rPr>
              <a:t>Психологическое здоровье школьника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C:\Users\рита\Desktop\IMG_471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643051"/>
            <a:ext cx="9023381" cy="5072098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u="sng" dirty="0" smtClean="0">
                <a:solidFill>
                  <a:srgbClr val="0070C0"/>
                </a:solidFill>
              </a:rPr>
              <a:t>Творческий характер процесса обучения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C:\Users\рита\Desktop\IMG_00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71736" y="2928934"/>
            <a:ext cx="3929090" cy="1643074"/>
          </a:xfrm>
          <a:prstGeom prst="rect">
            <a:avLst/>
          </a:prstGeom>
          <a:noFill/>
        </p:spPr>
      </p:pic>
      <p:pic>
        <p:nvPicPr>
          <p:cNvPr id="1026" name="Picture 2" descr="C:\Users\рита\Desktop\Vc2Xti323Lw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1571612"/>
            <a:ext cx="8358246" cy="5072098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28670"/>
            <a:ext cx="8229600" cy="488968"/>
          </a:xfrm>
        </p:spPr>
        <p:txBody>
          <a:bodyPr>
            <a:noAutofit/>
          </a:bodyPr>
          <a:lstStyle/>
          <a:p>
            <a:pPr lvl="0"/>
            <a:r>
              <a:rPr lang="ru-RU" sz="3600" i="1" u="sng" dirty="0" smtClean="0">
                <a:solidFill>
                  <a:srgbClr val="FFFF00"/>
                </a:solidFill>
              </a:rPr>
              <a:t>Использование оздоровительной силы природы.</a:t>
            </a:r>
            <a:r>
              <a:rPr lang="ru-RU" sz="3600" dirty="0" smtClean="0">
                <a:solidFill>
                  <a:srgbClr val="FFFF00"/>
                </a:solidFill>
              </a:rPr>
              <a:t/>
            </a:r>
            <a:br>
              <a:rPr lang="ru-RU" sz="3600" dirty="0" smtClean="0">
                <a:solidFill>
                  <a:srgbClr val="FFFF00"/>
                </a:solidFill>
              </a:rPr>
            </a:br>
            <a:endParaRPr lang="ru-RU" sz="3600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 descr="C:\Users\рита\Desktop\IMG_500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571612"/>
            <a:ext cx="8715436" cy="5286388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57232"/>
            <a:ext cx="8229600" cy="214314"/>
          </a:xfrm>
        </p:spPr>
        <p:txBody>
          <a:bodyPr>
            <a:noAutofit/>
          </a:bodyPr>
          <a:lstStyle/>
          <a:p>
            <a:r>
              <a:rPr lang="ru-RU" sz="3200" i="1" u="sng" dirty="0" smtClean="0">
                <a:solidFill>
                  <a:srgbClr val="FF0000"/>
                </a:solidFill>
              </a:rPr>
              <a:t>Использование технологий, имеющих </a:t>
            </a:r>
            <a:r>
              <a:rPr lang="ru-RU" sz="3200" i="1" u="sng" dirty="0" err="1" smtClean="0">
                <a:solidFill>
                  <a:srgbClr val="FF0000"/>
                </a:solidFill>
              </a:rPr>
              <a:t>здоровьесберегающий</a:t>
            </a:r>
            <a:r>
              <a:rPr lang="ru-RU" sz="3200" i="1" u="sng" dirty="0" smtClean="0">
                <a:solidFill>
                  <a:srgbClr val="FF0000"/>
                </a:solidFill>
              </a:rPr>
              <a:t> ресурс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 descr="C:\Users\рита\Desktop\image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571612"/>
            <a:ext cx="8501122" cy="5072098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857256"/>
          </a:xfrm>
        </p:spPr>
        <p:txBody>
          <a:bodyPr/>
          <a:lstStyle/>
          <a:p>
            <a:r>
              <a:rPr lang="ru-RU" dirty="0" smtClean="0">
                <a:solidFill>
                  <a:srgbClr val="00B050"/>
                </a:solidFill>
              </a:rPr>
              <a:t>ЛЕГЕНДА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857892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FFFF00"/>
                </a:solidFill>
              </a:rPr>
              <a:t>Послушайте старую легенду: «Давным-давно, на горе Олимп жили-были боги. Стало им скучно, и решили они создать человека и заселить планету Земля. Стали решать.... Каким должен быть человек. Один из богов сказал: «Человек должен быть сильным», другой сказал: «Человек должен быть здоровым», третий сказал: «Человек должен быть умным». Но один из богов сказал так: «Если всё это будет у человека, он будет подобен нам». И, решили они спрятать главное, что есть у человека - его здоровье. Стали думать, решать - куда бы его спрятать? Одни предлагали спрятать здоровье глубоко в синее море, другие - за высокие горы. А один из богов сказал: «Здоровье надо спрятать в самого человека» Так и живёт с давних времён человек, пытаясь найти своё здоровье. Да вот не каждый может найти и сберечь бесценный дар богов!»</a:t>
            </a:r>
          </a:p>
          <a:p>
            <a:endParaRPr lang="ru-RU" sz="2400" dirty="0"/>
          </a:p>
        </p:txBody>
      </p:sp>
    </p:spTree>
  </p:cSld>
  <p:clrMapOvr>
    <a:masterClrMapping/>
  </p:clrMapOvr>
  <p:transition>
    <p:wheel spokes="1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rgbClr val="7030A0"/>
                </a:solidFill>
              </a:rPr>
              <a:t>ПОЖЕЛАНИЕ</a:t>
            </a:r>
            <a:endParaRPr lang="ru-RU" i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-</a:t>
            </a:r>
            <a:r>
              <a:rPr lang="ru-RU" b="1" dirty="0" smtClean="0"/>
              <a:t>Я желаю вам беречь то, что нам дано свыше, и помогать сохранять и укреплять здоровье своих  учеников</a:t>
            </a:r>
            <a:endParaRPr lang="ru-RU" dirty="0"/>
          </a:p>
        </p:txBody>
      </p:sp>
      <p:pic>
        <p:nvPicPr>
          <p:cNvPr id="10242" name="Picture 2" descr="C:\Users\рита\Desktop\images (1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3071810"/>
            <a:ext cx="8858312" cy="3643338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  данным  мин.здрава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лишь  14% детей  практически  здоровы, </a:t>
            </a:r>
          </a:p>
          <a:p>
            <a:r>
              <a:rPr lang="ru-RU" dirty="0" smtClean="0"/>
              <a:t>50%- имеют  функциональные  отклонения, </a:t>
            </a:r>
          </a:p>
          <a:p>
            <a:r>
              <a:rPr lang="ru-RU" dirty="0" smtClean="0"/>
              <a:t> 35-40%-хронические  заболевания. </a:t>
            </a:r>
          </a:p>
          <a:p>
            <a:r>
              <a:rPr lang="ru-RU" dirty="0" smtClean="0"/>
              <a:t>За  период  обучения  в  5 раз  возрастает  частота  нарушений  органов  зрения, </a:t>
            </a:r>
          </a:p>
          <a:p>
            <a:r>
              <a:rPr lang="ru-RU" dirty="0" smtClean="0"/>
              <a:t>в  3 раза—патология  пищеварения  и  мочеполовой  системы, </a:t>
            </a:r>
          </a:p>
          <a:p>
            <a:r>
              <a:rPr lang="ru-RU" dirty="0" smtClean="0"/>
              <a:t> в  5 раз- нарушение  осанки, </a:t>
            </a:r>
          </a:p>
          <a:p>
            <a:r>
              <a:rPr lang="ru-RU" dirty="0" smtClean="0"/>
              <a:t>в 4 раза- нервно- психических расстройств .</a:t>
            </a:r>
          </a:p>
          <a:p>
            <a:r>
              <a:rPr lang="ru-RU" dirty="0" smtClean="0"/>
              <a:t>За  последние  годы  в  20 раз увеличилось  количество  низкорослых детей.</a:t>
            </a:r>
          </a:p>
          <a:p>
            <a:r>
              <a:rPr lang="ru-RU" dirty="0" smtClean="0"/>
              <a:t> Смертность  превышает рождаемость.</a:t>
            </a:r>
          </a:p>
          <a:p>
            <a:endParaRPr lang="ru-RU" dirty="0"/>
          </a:p>
        </p:txBody>
      </p:sp>
    </p:spTree>
  </p:cSld>
  <p:clrMapOvr>
    <a:masterClrMapping/>
  </p:clrMapOvr>
  <p:transition>
    <p:wheel spokes="1"/>
    <p:sndAc>
      <p:stSnd>
        <p:snd r:embed="rId2" name="chimes.wav" builtIn="1"/>
      </p:stSnd>
    </p:sndAc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ru-RU" sz="3100" dirty="0" smtClean="0">
                <a:solidFill>
                  <a:srgbClr val="C00000"/>
                </a:solidFill>
              </a:rPr>
              <a:t>Основные  вопросы, которые  изучает  учитель, по  </a:t>
            </a:r>
            <a:r>
              <a:rPr lang="ru-RU" sz="3100" dirty="0" err="1" smtClean="0">
                <a:solidFill>
                  <a:srgbClr val="C00000"/>
                </a:solidFill>
              </a:rPr>
              <a:t>здоровьесберегающим</a:t>
            </a:r>
            <a:r>
              <a:rPr lang="ru-RU" sz="3100" dirty="0" smtClean="0">
                <a:solidFill>
                  <a:srgbClr val="C00000"/>
                </a:solidFill>
              </a:rPr>
              <a:t>  направлениям</a:t>
            </a:r>
            <a:endParaRPr lang="ru-RU" sz="3100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785926"/>
            <a:ext cx="8229600" cy="4709160"/>
          </a:xfrm>
        </p:spPr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1.Организация  урока  в условиях  </a:t>
            </a:r>
            <a:r>
              <a:rPr lang="ru-RU" dirty="0" err="1" smtClean="0">
                <a:solidFill>
                  <a:srgbClr val="FFFF00"/>
                </a:solidFill>
              </a:rPr>
              <a:t>здоровьесберегающей</a:t>
            </a:r>
            <a:r>
              <a:rPr lang="ru-RU" dirty="0" smtClean="0">
                <a:solidFill>
                  <a:srgbClr val="FFFF00"/>
                </a:solidFill>
              </a:rPr>
              <a:t>  технологии.</a:t>
            </a:r>
          </a:p>
          <a:p>
            <a:r>
              <a:rPr lang="ru-RU" dirty="0" smtClean="0">
                <a:solidFill>
                  <a:srgbClr val="FFFF00"/>
                </a:solidFill>
              </a:rPr>
              <a:t>2. Физ. мин. на  уроках</a:t>
            </a:r>
          </a:p>
          <a:p>
            <a:r>
              <a:rPr lang="ru-RU" dirty="0" smtClean="0">
                <a:solidFill>
                  <a:srgbClr val="FFFF00"/>
                </a:solidFill>
              </a:rPr>
              <a:t>3. Работа   по  предупреждению утомляемости  глаз  на уроках</a:t>
            </a:r>
          </a:p>
          <a:p>
            <a:r>
              <a:rPr lang="ru-RU" dirty="0" smtClean="0">
                <a:solidFill>
                  <a:srgbClr val="FFFF00"/>
                </a:solidFill>
              </a:rPr>
              <a:t>4. Роль  семьи  в  формировании  у  млад.  </a:t>
            </a:r>
            <a:r>
              <a:rPr lang="ru-RU" dirty="0" err="1" smtClean="0">
                <a:solidFill>
                  <a:srgbClr val="FFFF00"/>
                </a:solidFill>
              </a:rPr>
              <a:t>шк-ов</a:t>
            </a:r>
            <a:r>
              <a:rPr lang="ru-RU" dirty="0" smtClean="0">
                <a:solidFill>
                  <a:srgbClr val="FFFF00"/>
                </a:solidFill>
              </a:rPr>
              <a:t> здорового  образа  жизни.</a:t>
            </a:r>
          </a:p>
          <a:p>
            <a:r>
              <a:rPr lang="ru-RU" dirty="0" smtClean="0">
                <a:solidFill>
                  <a:srgbClr val="FFFF00"/>
                </a:solidFill>
              </a:rPr>
              <a:t>5. </a:t>
            </a:r>
            <a:r>
              <a:rPr lang="ru-RU" dirty="0" err="1" smtClean="0">
                <a:solidFill>
                  <a:srgbClr val="FFFF00"/>
                </a:solidFill>
              </a:rPr>
              <a:t>Орг-ия</a:t>
            </a:r>
            <a:r>
              <a:rPr lang="ru-RU" dirty="0" smtClean="0">
                <a:solidFill>
                  <a:srgbClr val="FFFF00"/>
                </a:solidFill>
              </a:rPr>
              <a:t>  </a:t>
            </a:r>
            <a:r>
              <a:rPr lang="ru-RU" dirty="0" err="1" smtClean="0">
                <a:solidFill>
                  <a:srgbClr val="FFFF00"/>
                </a:solidFill>
              </a:rPr>
              <a:t>учебно-воспит</a:t>
            </a:r>
            <a:r>
              <a:rPr lang="ru-RU" dirty="0" smtClean="0">
                <a:solidFill>
                  <a:srgbClr val="FFFF00"/>
                </a:solidFill>
              </a:rPr>
              <a:t>. процесса   в  режиме  профилактики  и  охраны психологического  здоровья  детей.</a:t>
            </a:r>
          </a:p>
          <a:p>
            <a:endParaRPr lang="ru-RU" dirty="0"/>
          </a:p>
        </p:txBody>
      </p:sp>
    </p:spTree>
  </p:cSld>
  <p:clrMapOvr>
    <a:masterClrMapping/>
  </p:clrMapOvr>
  <p:transition>
    <p:wheel spokes="1"/>
    <p:sndAc>
      <p:stSnd>
        <p:snd r:embed="rId2" name="chimes.wav" builtIn="1"/>
      </p:stSnd>
    </p:sndAc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214422"/>
            <a:ext cx="8229600" cy="203216"/>
          </a:xfrm>
        </p:spPr>
        <p:txBody>
          <a:bodyPr>
            <a:noAutofit/>
          </a:bodyPr>
          <a:lstStyle/>
          <a:p>
            <a:r>
              <a:rPr lang="ru-RU" sz="6000" i="1" dirty="0" smtClean="0">
                <a:solidFill>
                  <a:srgbClr val="FFFF00"/>
                </a:solidFill>
              </a:rPr>
              <a:t>Формула жизни:</a:t>
            </a:r>
            <a:r>
              <a:rPr lang="be-BY" sz="6000" dirty="0" smtClean="0">
                <a:solidFill>
                  <a:srgbClr val="FFFF00"/>
                </a:solidFill>
              </a:rPr>
              <a:t>  </a:t>
            </a:r>
            <a:r>
              <a:rPr lang="ru-RU" sz="6000" dirty="0" smtClean="0">
                <a:solidFill>
                  <a:srgbClr val="FFFF00"/>
                </a:solidFill>
              </a:rPr>
              <a:t/>
            </a:r>
            <a:br>
              <a:rPr lang="ru-RU" sz="6000" dirty="0" smtClean="0">
                <a:solidFill>
                  <a:srgbClr val="FFFF00"/>
                </a:solidFill>
              </a:rPr>
            </a:br>
            <a:endParaRPr lang="ru-RU" sz="6000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92D050"/>
                </a:solidFill>
              </a:rPr>
              <a:t>     </a:t>
            </a:r>
            <a:r>
              <a:rPr lang="ru-RU" sz="6000" b="1" dirty="0" smtClean="0">
                <a:solidFill>
                  <a:srgbClr val="92D050"/>
                </a:solidFill>
              </a:rPr>
              <a:t>Жизнь = здоровье + семья + работа, учеба + друзья.</a:t>
            </a:r>
          </a:p>
          <a:p>
            <a:pPr>
              <a:buNone/>
            </a:pPr>
            <a:r>
              <a:rPr lang="ru-RU" dirty="0" smtClean="0">
                <a:solidFill>
                  <a:srgbClr val="92D050"/>
                </a:solidFill>
              </a:rPr>
              <a:t/>
            </a:r>
            <a:br>
              <a:rPr lang="ru-RU" dirty="0" smtClean="0">
                <a:solidFill>
                  <a:srgbClr val="92D050"/>
                </a:solidFill>
              </a:rPr>
            </a:br>
            <a:endParaRPr lang="ru-RU" dirty="0">
              <a:solidFill>
                <a:srgbClr val="92D050"/>
              </a:solidFill>
            </a:endParaRPr>
          </a:p>
        </p:txBody>
      </p:sp>
      <p:pic>
        <p:nvPicPr>
          <p:cNvPr id="3074" name="Picture 2" descr="C:\Users\рита\Desktop\images (1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0800000" flipV="1">
            <a:off x="428595" y="1285860"/>
            <a:ext cx="8429684" cy="542928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14348" y="2714621"/>
            <a:ext cx="750099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Жизнь = здоровье + семья + работа,  учеба + друзья</a:t>
            </a:r>
            <a:r>
              <a:rPr lang="ru-RU" b="1" dirty="0" smtClean="0">
                <a:solidFill>
                  <a:srgbClr val="002060"/>
                </a:solidFill>
              </a:rPr>
              <a:t>.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wheel spokes="1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>
                <a:solidFill>
                  <a:srgbClr val="FF0000"/>
                </a:solidFill>
              </a:rPr>
              <a:t>ЗДОРОВЬЕ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рита\Desktop\загружено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500174"/>
            <a:ext cx="8643998" cy="5072098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B0F0"/>
                </a:solidFill>
              </a:rPr>
              <a:t>Данные Всемирной организации здравоохранения</a:t>
            </a:r>
            <a:endParaRPr lang="ru-RU" dirty="0">
              <a:solidFill>
                <a:srgbClr val="00B0F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3600" b="1" dirty="0" smtClean="0">
                <a:solidFill>
                  <a:srgbClr val="002060"/>
                </a:solidFill>
              </a:rPr>
              <a:t>Ученые утверждают, что здоровье народа определяется :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002060"/>
                </a:solidFill>
              </a:rPr>
              <a:t>     на 17 – 20 % – экологическими,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002060"/>
                </a:solidFill>
              </a:rPr>
              <a:t>     на 8 – 10 % – биологическими (наследственными) факторами, 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002060"/>
                </a:solidFill>
              </a:rPr>
              <a:t>    на 8 – 10 % – состоянием медицины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002060"/>
                </a:solidFill>
              </a:rPr>
              <a:t>     и на 45 – 55% образом жизни</a:t>
            </a:r>
            <a:r>
              <a:rPr lang="ru-RU" sz="3600" b="1" dirty="0" smtClean="0"/>
              <a:t>.</a:t>
            </a:r>
            <a:r>
              <a:rPr lang="ru-RU" sz="3600" dirty="0" smtClean="0"/>
              <a:t>   </a:t>
            </a:r>
            <a:endParaRPr lang="ru-RU" sz="3600" dirty="0"/>
          </a:p>
        </p:txBody>
      </p:sp>
    </p:spTree>
  </p:cSld>
  <p:clrMapOvr>
    <a:masterClrMapping/>
  </p:clrMapOvr>
  <p:transition>
    <p:wheel spokes="1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Здоровьесберегающие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технологии </a:t>
            </a:r>
            <a:endParaRPr lang="ru-RU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4000" dirty="0" smtClean="0"/>
              <a:t>технологии развивающего обучения;</a:t>
            </a:r>
          </a:p>
          <a:p>
            <a:pPr lvl="0"/>
            <a:r>
              <a:rPr lang="ru-RU" sz="4000" dirty="0" smtClean="0"/>
              <a:t>технологии  развития критического мышления;</a:t>
            </a:r>
          </a:p>
          <a:p>
            <a:pPr lvl="0"/>
            <a:r>
              <a:rPr lang="ru-RU" sz="4000" dirty="0" smtClean="0"/>
              <a:t>интерактивные методы обучения;</a:t>
            </a:r>
          </a:p>
          <a:p>
            <a:r>
              <a:rPr lang="ru-RU" sz="4000" dirty="0" err="1" smtClean="0"/>
              <a:t>тренинговые</a:t>
            </a:r>
            <a:r>
              <a:rPr lang="ru-RU" sz="4000" dirty="0" smtClean="0"/>
              <a:t> технологии</a:t>
            </a:r>
            <a:endParaRPr lang="ru-RU" sz="4000" dirty="0"/>
          </a:p>
        </p:txBody>
      </p:sp>
    </p:spTree>
  </p:cSld>
  <p:clrMapOvr>
    <a:masterClrMapping/>
  </p:clrMapOvr>
  <p:transition>
    <p:wheel spokes="1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28670"/>
            <a:ext cx="8229600" cy="488968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00B050"/>
                </a:solidFill>
              </a:rPr>
              <a:t>Что оказывает положительное воздействие на здоровье ребенка во время урока?</a:t>
            </a:r>
            <a:r>
              <a:rPr lang="ru-RU" dirty="0" smtClean="0">
                <a:solidFill>
                  <a:srgbClr val="00B050"/>
                </a:solidFill>
              </a:rPr>
              <a:t/>
            </a:r>
            <a:br>
              <a:rPr lang="ru-RU" dirty="0" smtClean="0">
                <a:solidFill>
                  <a:srgbClr val="00B050"/>
                </a:solidFill>
              </a:rPr>
            </a:br>
            <a:r>
              <a:rPr lang="ru-RU" dirty="0" smtClean="0">
                <a:solidFill>
                  <a:srgbClr val="00B050"/>
                </a:solidFill>
              </a:rPr>
              <a:t>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b="1" i="1" dirty="0" smtClean="0">
                <a:solidFill>
                  <a:srgbClr val="FFFF00"/>
                </a:solidFill>
              </a:rPr>
              <a:t>двигательная активность </a:t>
            </a:r>
            <a:endParaRPr lang="ru-RU" sz="2400" b="1" dirty="0" smtClean="0">
              <a:solidFill>
                <a:srgbClr val="FFFF00"/>
              </a:solidFill>
            </a:endParaRPr>
          </a:p>
          <a:p>
            <a:r>
              <a:rPr lang="ru-RU" sz="2400" b="1" i="1" dirty="0" smtClean="0">
                <a:solidFill>
                  <a:srgbClr val="FFFF00"/>
                </a:solidFill>
              </a:rPr>
              <a:t>- психологическое здоровье школьника</a:t>
            </a:r>
            <a:endParaRPr lang="ru-RU" sz="2400" b="1" dirty="0" smtClean="0">
              <a:solidFill>
                <a:srgbClr val="FFFF00"/>
              </a:solidFill>
            </a:endParaRPr>
          </a:p>
          <a:p>
            <a:r>
              <a:rPr lang="ru-RU" sz="2400" b="1" i="1" dirty="0" smtClean="0">
                <a:solidFill>
                  <a:srgbClr val="FFFF00"/>
                </a:solidFill>
              </a:rPr>
              <a:t>- творческий характер процесса обучения</a:t>
            </a:r>
            <a:endParaRPr lang="ru-RU" sz="2400" b="1" dirty="0" smtClean="0">
              <a:solidFill>
                <a:srgbClr val="FFFF00"/>
              </a:solidFill>
            </a:endParaRPr>
          </a:p>
          <a:p>
            <a:endParaRPr lang="ru-RU" i="1" dirty="0" smtClean="0"/>
          </a:p>
          <a:p>
            <a:endParaRPr lang="ru-RU" i="1" dirty="0" smtClean="0"/>
          </a:p>
          <a:p>
            <a:endParaRPr lang="ru-RU" i="1" dirty="0" smtClean="0"/>
          </a:p>
          <a:p>
            <a:endParaRPr lang="ru-RU" i="1" dirty="0" smtClean="0"/>
          </a:p>
          <a:p>
            <a:r>
              <a:rPr lang="ru-RU" i="1" dirty="0" smtClean="0">
                <a:solidFill>
                  <a:srgbClr val="FFFF00"/>
                </a:solidFill>
              </a:rPr>
              <a:t> </a:t>
            </a:r>
            <a:r>
              <a:rPr lang="ru-RU" sz="2400" b="1" i="1" dirty="0" smtClean="0">
                <a:solidFill>
                  <a:srgbClr val="FFFF00"/>
                </a:solidFill>
              </a:rPr>
              <a:t>использование оздоровительной силы природы</a:t>
            </a:r>
            <a:endParaRPr lang="ru-RU" sz="2400" b="1" dirty="0" smtClean="0">
              <a:solidFill>
                <a:srgbClr val="FFFF00"/>
              </a:solidFill>
            </a:endParaRPr>
          </a:p>
          <a:p>
            <a:r>
              <a:rPr lang="ru-RU" sz="2400" b="1" i="1" dirty="0" smtClean="0">
                <a:solidFill>
                  <a:srgbClr val="FFFF00"/>
                </a:solidFill>
              </a:rPr>
              <a:t>- использование технологий, имеющих здоровье сберегающий ресурс</a:t>
            </a:r>
            <a:endParaRPr lang="ru-RU" sz="2400" b="1" dirty="0" smtClean="0">
              <a:solidFill>
                <a:srgbClr val="FFFF00"/>
              </a:solidFill>
            </a:endParaRPr>
          </a:p>
          <a:p>
            <a:endParaRPr lang="ru-RU" dirty="0"/>
          </a:p>
        </p:txBody>
      </p:sp>
      <p:pic>
        <p:nvPicPr>
          <p:cNvPr id="4098" name="Picture 2" descr="C:\Users\рита\Desktop\images (2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2928934"/>
            <a:ext cx="4929222" cy="2143140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u="sng" dirty="0" smtClean="0"/>
              <a:t>Двигательная активность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C:\Users\рита\Desktop\IMG_474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2412" y="1285860"/>
            <a:ext cx="8748743" cy="5357849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176</TotalTime>
  <Words>458</Words>
  <PresentationFormat>Экран (4:3)</PresentationFormat>
  <Paragraphs>78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Апекс</vt:lpstr>
      <vt:lpstr>Муниципальное казенное общеобразовательное учреждение     «Средняя общеобразовательная школа №17» г.Нальчик                                  </vt:lpstr>
      <vt:lpstr>По  данным  мин.здрава </vt:lpstr>
      <vt:lpstr> Основные  вопросы, которые  изучает  учитель, по  здоровьесберегающим  направлениям</vt:lpstr>
      <vt:lpstr>Формула жизни:   </vt:lpstr>
      <vt:lpstr>ЗДОРОВЬЕ</vt:lpstr>
      <vt:lpstr>Данные Всемирной организации здравоохранения</vt:lpstr>
      <vt:lpstr>Здоровьесберегающие технологии </vt:lpstr>
      <vt:lpstr>Что оказывает положительное воздействие на здоровье ребенка во время урока?   </vt:lpstr>
      <vt:lpstr>Двигательная активность</vt:lpstr>
      <vt:lpstr>Психологическое здоровье школьника</vt:lpstr>
      <vt:lpstr>Творческий характер процесса обучения</vt:lpstr>
      <vt:lpstr>Использование оздоровительной силы природы. </vt:lpstr>
      <vt:lpstr>Использование технологий, имеющих здоровьесберегающий ресурс</vt:lpstr>
      <vt:lpstr>ЛЕГЕНДА</vt:lpstr>
      <vt:lpstr>ПОЖЕЛАНИЕ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Девиз моей работы:</dc:title>
  <dc:creator>рита</dc:creator>
  <cp:lastModifiedBy>рита</cp:lastModifiedBy>
  <cp:revision>26</cp:revision>
  <dcterms:created xsi:type="dcterms:W3CDTF">2014-10-23T13:44:32Z</dcterms:created>
  <dcterms:modified xsi:type="dcterms:W3CDTF">2014-11-18T16:01:48Z</dcterms:modified>
</cp:coreProperties>
</file>