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59" r:id="rId5"/>
    <p:sldId id="260" r:id="rId6"/>
    <p:sldId id="261" r:id="rId7"/>
    <p:sldId id="263" r:id="rId8"/>
    <p:sldId id="262" r:id="rId9"/>
    <p:sldId id="266" r:id="rId10"/>
    <p:sldId id="264" r:id="rId11"/>
    <p:sldId id="265" r:id="rId12"/>
    <p:sldId id="267" r:id="rId13"/>
    <p:sldId id="268" r:id="rId14"/>
    <p:sldId id="272" r:id="rId15"/>
    <p:sldId id="270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3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4" r:id="rId33"/>
    <p:sldId id="29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93B27-502D-40ED-89EE-BF8E43F7B313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A7A14-03D2-4FB8-89ED-AA1774ECD6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4;&#1090;&#1082;&#1088;&#1099;&#1090;&#1099;&#1081;%20&#1091;&#1088;&#1086;&#1082;%202015\&#1054;&#1090;&#1082;&#1088;&#1099;&#1090;&#1099;&#1081;%20&#1091;&#1088;&#1086;&#1082;%202015\Piraty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4.xml"/><Relationship Id="rId3" Type="http://schemas.openxmlformats.org/officeDocument/2006/relationships/image" Target="../media/image17.jpeg"/><Relationship Id="rId7" Type="http://schemas.openxmlformats.org/officeDocument/2006/relationships/slide" Target="slide19.xml"/><Relationship Id="rId12" Type="http://schemas.openxmlformats.org/officeDocument/2006/relationships/slide" Target="slide2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23.xml"/><Relationship Id="rId5" Type="http://schemas.openxmlformats.org/officeDocument/2006/relationships/slide" Target="slide18.xml"/><Relationship Id="rId10" Type="http://schemas.openxmlformats.org/officeDocument/2006/relationships/slide" Target="slide20.xml"/><Relationship Id="rId4" Type="http://schemas.openxmlformats.org/officeDocument/2006/relationships/slide" Target="slide15.xml"/><Relationship Id="rId9" Type="http://schemas.openxmlformats.org/officeDocument/2006/relationships/slide" Target="slide17.xml"/><Relationship Id="rId1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4;&#1090;&#1082;&#1088;&#1099;&#1090;&#1099;&#1081;%20&#1091;&#1088;&#1086;&#1082;%202015\&#1054;&#1090;&#1082;&#1088;&#1099;&#1090;&#1099;&#1081;%20&#1091;&#1088;&#1086;&#1082;%202015\5.%20&#1048;&#1089;&#1087;&#1086;&#1083;&#1100;&#1079;&#1091;&#1077;&#1084;%20&#1082;&#1083;&#1072;&#1074;&#1080;&#1096;&#1080;%20&#1085;&#1072;&#1074;&#1080;&#1075;&#1072;&#1094;&#1080;&#1080;.wmv" TargetMode="Externa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eanconneryfan.ru/2fot/wall-16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552" y="31231"/>
            <a:ext cx="14041537" cy="78983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14412" y="285728"/>
            <a:ext cx="7772400" cy="1470025"/>
          </a:xfrm>
        </p:spPr>
        <p:txBody>
          <a:bodyPr/>
          <a:lstStyle/>
          <a:p>
            <a:r>
              <a:rPr lang="ru-RU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 поисках сокровищницы знаний</a:t>
            </a:r>
            <a:endParaRPr lang="ru-RU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14346" y="2643182"/>
            <a:ext cx="6400800" cy="17526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море Интернета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4929198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Автор урока: </a:t>
            </a:r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Мусаева Н.Г., </a:t>
            </a:r>
          </a:p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учитель информатики и ИКТ</a:t>
            </a:r>
          </a:p>
          <a:p>
            <a:r>
              <a:rPr lang="ru-RU" sz="2400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МОБУ Лицея № 95 г. Сочи</a:t>
            </a:r>
            <a:endParaRPr lang="ru-RU" sz="2400" dirty="0"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rat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429652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5000"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Ребус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47545" y="5669837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58246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1928802"/>
            <a:ext cx="8215370" cy="2500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500298" y="2071678"/>
            <a:ext cx="1357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tx2">
                    <a:lumMod val="75000"/>
                  </a:schemeClr>
                </a:solidFill>
              </a:rPr>
              <a:t>’’’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488" name="Picture 8" descr="http://cs320731.vk.me/v320731444/287/2aRbSBlzEl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428868"/>
            <a:ext cx="1857388" cy="1393041"/>
          </a:xfrm>
          <a:prstGeom prst="rect">
            <a:avLst/>
          </a:prstGeom>
          <a:noFill/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2500306"/>
            <a:ext cx="2500330" cy="135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6072198" y="2143116"/>
            <a:ext cx="1357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tx2">
                    <a:lumMod val="75000"/>
                  </a:schemeClr>
                </a:solidFill>
              </a:rPr>
              <a:t>’’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493" name="Picture 13" descr="http://fair-lady.ru/wp-content/uploads/2011/02/Mind_smal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2428868"/>
            <a:ext cx="1643074" cy="1643074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3214678" y="4429132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</a:rPr>
              <a:t>ФОРУМ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Ребус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47545" y="5669837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58246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1928802"/>
            <a:ext cx="8215370" cy="2500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214678" y="4429132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</a:rPr>
              <a:t>БРАУЗЕР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  <p:pic>
        <p:nvPicPr>
          <p:cNvPr id="22530" name="Picture 2" descr="ребус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2181204"/>
            <a:ext cx="1785950" cy="164307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571604" y="2428868"/>
            <a:ext cx="1285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/>
              <a:t>,,</a:t>
            </a:r>
            <a:endParaRPr lang="ru-RU" b="1" dirty="0"/>
          </a:p>
        </p:txBody>
      </p:sp>
      <p:pic>
        <p:nvPicPr>
          <p:cNvPr id="22532" name="Picture 4" descr="ребус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2143116"/>
            <a:ext cx="1500198" cy="1587511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5500694" y="3571876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4=Р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Ребус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47545" y="5669837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00034" y="1928802"/>
            <a:ext cx="8215370" cy="2500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214678" y="4429132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</a:rPr>
              <a:t>ИНТЕРНЕТ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143116"/>
            <a:ext cx="77343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86776" y="6143644"/>
            <a:ext cx="809625" cy="666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t.fl.ru/users/tk888/upload/f_10650f6c3c85d6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6"/>
            <a:ext cx="9144000" cy="6500834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4000496" y="450057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5143504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>
            <a:hlinkClick r:id="rId3" action="ppaction://hlinksldjump"/>
          </p:cNvPr>
          <p:cNvSpPr/>
          <p:nvPr/>
        </p:nvSpPr>
        <p:spPr>
          <a:xfrm>
            <a:off x="6786578" y="235743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3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3428992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4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500166" y="378619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5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500298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6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3857620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7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285728"/>
            <a:ext cx="5076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Карта сокровищ</a:t>
            </a:r>
            <a:endParaRPr lang="ru-RU" sz="5400" b="1" dirty="0">
              <a:ln>
                <a:solidFill>
                  <a:srgbClr val="7030A0"/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7286644" y="1785926"/>
            <a:ext cx="500066" cy="57150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8529E-6 L -0.00121 -0.07493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Угадай кодовое слово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142844" y="571480"/>
            <a:ext cx="1071570" cy="642942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3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7" name="Picture 7" descr="http://bezformata.ru/content/Images/000/021/866/image218663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857364"/>
            <a:ext cx="4286280" cy="3643338"/>
          </a:xfrm>
          <a:prstGeom prst="rect">
            <a:avLst/>
          </a:prstGeom>
          <a:noFill/>
        </p:spPr>
      </p:pic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285984" y="1857364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hlinkClick r:id="rId4" action="ppaction://hlinksldjump"/>
              </a:rPr>
              <a:t>1</a:t>
            </a:r>
            <a:endParaRPr lang="ru-RU" sz="1600" b="1" dirty="0"/>
          </a:p>
        </p:txBody>
      </p:sp>
      <p:sp>
        <p:nvSpPr>
          <p:cNvPr id="23" name="Прямоугольник 22">
            <a:hlinkClick r:id="rId5" action="ppaction://hlinksldjump"/>
          </p:cNvPr>
          <p:cNvSpPr/>
          <p:nvPr/>
        </p:nvSpPr>
        <p:spPr>
          <a:xfrm>
            <a:off x="2285984" y="3071810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hlinkClick r:id="rId5" action="ppaction://hlinksldjump"/>
              </a:rPr>
              <a:t>4</a:t>
            </a:r>
            <a:endParaRPr lang="ru-RU" sz="4800" b="1" dirty="0"/>
          </a:p>
        </p:txBody>
      </p:sp>
      <p:sp>
        <p:nvSpPr>
          <p:cNvPr id="24" name="Прямоугольник 23">
            <a:hlinkClick r:id="rId6" action="ppaction://hlinksldjump"/>
          </p:cNvPr>
          <p:cNvSpPr/>
          <p:nvPr/>
        </p:nvSpPr>
        <p:spPr>
          <a:xfrm>
            <a:off x="3714744" y="1857364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hlinkClick r:id="rId6" action="ppaction://hlinksldjump"/>
              </a:rPr>
              <a:t>2</a:t>
            </a:r>
            <a:endParaRPr lang="ru-RU" b="1" dirty="0"/>
          </a:p>
        </p:txBody>
      </p:sp>
      <p:sp>
        <p:nvSpPr>
          <p:cNvPr id="25" name="Прямоугольник 24">
            <a:hlinkClick r:id="rId7" action="ppaction://hlinksldjump"/>
          </p:cNvPr>
          <p:cNvSpPr/>
          <p:nvPr/>
        </p:nvSpPr>
        <p:spPr>
          <a:xfrm>
            <a:off x="3714744" y="3071810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hlinkClick r:id="rId7" action="ppaction://hlinksldjump"/>
              </a:rPr>
              <a:t>5</a:t>
            </a:r>
            <a:endParaRPr lang="ru-RU" sz="4800" b="1" dirty="0"/>
          </a:p>
        </p:txBody>
      </p:sp>
      <p:sp>
        <p:nvSpPr>
          <p:cNvPr id="26" name="Прямоугольник 25">
            <a:hlinkClick r:id="rId8" action="ppaction://hlinksldjump"/>
          </p:cNvPr>
          <p:cNvSpPr/>
          <p:nvPr/>
        </p:nvSpPr>
        <p:spPr>
          <a:xfrm>
            <a:off x="3714744" y="4286256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hlinkClick r:id="rId8" action="ppaction://hlinksldjump"/>
              </a:rPr>
              <a:t>8</a:t>
            </a:r>
            <a:endParaRPr lang="ru-RU" sz="4800" b="1" dirty="0"/>
          </a:p>
        </p:txBody>
      </p:sp>
      <p:sp>
        <p:nvSpPr>
          <p:cNvPr id="27" name="Прямоугольник 26">
            <a:hlinkClick r:id="rId9" action="ppaction://hlinksldjump"/>
          </p:cNvPr>
          <p:cNvSpPr/>
          <p:nvPr/>
        </p:nvSpPr>
        <p:spPr>
          <a:xfrm>
            <a:off x="5143504" y="1857364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hlinkClick r:id="rId9" action="ppaction://hlinksldjump"/>
              </a:rPr>
              <a:t>3</a:t>
            </a:r>
            <a:endParaRPr lang="ru-RU" b="1" dirty="0"/>
          </a:p>
        </p:txBody>
      </p:sp>
      <p:sp>
        <p:nvSpPr>
          <p:cNvPr id="28" name="Прямоугольник 27">
            <a:hlinkClick r:id="rId10" action="ppaction://hlinksldjump"/>
          </p:cNvPr>
          <p:cNvSpPr/>
          <p:nvPr/>
        </p:nvSpPr>
        <p:spPr>
          <a:xfrm>
            <a:off x="5143504" y="3071810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hlinkClick r:id="rId10" action="ppaction://hlinksldjump"/>
              </a:rPr>
              <a:t>6</a:t>
            </a:r>
            <a:endParaRPr lang="ru-RU" sz="4800" b="1" dirty="0"/>
          </a:p>
        </p:txBody>
      </p:sp>
      <p:sp>
        <p:nvSpPr>
          <p:cNvPr id="29" name="Прямоугольник 28">
            <a:hlinkClick r:id="rId11" action="ppaction://hlinksldjump"/>
          </p:cNvPr>
          <p:cNvSpPr/>
          <p:nvPr/>
        </p:nvSpPr>
        <p:spPr>
          <a:xfrm>
            <a:off x="5143504" y="4286256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hlinkClick r:id="rId11" action="ppaction://hlinksldjump"/>
              </a:rPr>
              <a:t>9</a:t>
            </a:r>
            <a:endParaRPr lang="ru-RU" sz="4800" b="1" dirty="0"/>
          </a:p>
        </p:txBody>
      </p:sp>
      <p:sp>
        <p:nvSpPr>
          <p:cNvPr id="30" name="Прямоугольник 29">
            <a:hlinkClick r:id="rId12" action="ppaction://hlinksldjump"/>
          </p:cNvPr>
          <p:cNvSpPr/>
          <p:nvPr/>
        </p:nvSpPr>
        <p:spPr>
          <a:xfrm>
            <a:off x="2285984" y="4286256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hlinkClick r:id="rId12" action="ppaction://hlinksldjump"/>
              </a:rPr>
              <a:t>7</a:t>
            </a:r>
            <a:endParaRPr lang="ru-RU" sz="4800" b="1" dirty="0"/>
          </a:p>
        </p:txBody>
      </p:sp>
      <p:pic>
        <p:nvPicPr>
          <p:cNvPr id="18" name="Picture 4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86776" y="6143644"/>
            <a:ext cx="809625" cy="666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1. Вопрос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485804" y="2171704"/>
            <a:ext cx="8229600" cy="2543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Порядковый номер байта оперативной памяти.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Порядковый номер элемента массива.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1509" y="3924548"/>
            <a:ext cx="67136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200" dirty="0"/>
              <a:t>3. Часть письма в электронной почте.</a:t>
            </a:r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071802" y="1500174"/>
            <a:ext cx="29909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dirty="0"/>
              <a:t>Адрес    -   это:</a:t>
            </a:r>
          </a:p>
          <a:p>
            <a:endParaRPr lang="ru-RU" dirty="0"/>
          </a:p>
        </p:txBody>
      </p:sp>
      <p:sp>
        <p:nvSpPr>
          <p:cNvPr id="26626" name="AutoShape 2" descr="data:image/jpeg;base64,/9j/4AAQSkZJRgABAQAAAQABAAD/2wCEAAkGBhIQERQREhIUEREPDw8REhQQEBAQGRAQFhAVFBYQExIYGyYeFxojGR4WHy8gIycpLCw4FR4xNTAqNSYrLikBCQoKDgwOGg8PGiwkHyQ1Ni4tKiosLDQtKTU1LDU1KS8pLCopKS0pLzQsNSw0Ly8sLCwqLykvKSwsKSk1LCk0Mf/AABEIAGYAZgMBIgACEQEDEQH/xAAbAAACAwEBAQAAAAAAAAAAAAAABQMEBgECB//EADsQAAIBAgIFBwoEBwAAAAAAAAECAAMRBDEFEiFRcQZBQmGBkcETFCIyUpKhsdHwFSMzcgdDU2KDovH/xAAaAQACAwEBAAAAAAAAAAAAAAAABQEEBgMC/8QAMBEAAQMCBQEFBwUAAAAAAAAAAQACAwQRBRIhMUFRImGBsfATFHGRwdHhIzJCUqH/2gAMAwEAAhEDEQA/APuMIQghEJy87BCIQhBCJTbS1MEi52EjIy4ZnWw6359p6ourqmSHL7O2vVWII2vvmTX8Ypbz7pnk6bojpH3TFnkKfPrdmrPD4Wlvf/WLxX1R/r68VZ93j70zPKCgOkfdaMKdQMAw2hgCOBmUOj0YhV1yTkPRmmwOG8nTVL31Ra/hL9FUTTE+0At1C4zxMjAy7qeEIRkqiJXxuLFNb8+QG8yxEmLqeVrEdGns7ef76pRr6kwRXbudAu0LA92uwUCVqinyvtHbfnHWN0d4TFrUFxmMxuMpa3du6pVdDTYOhsCQD1dR3iI6OrfAdTcHcc/EfVWntEumx4+yfQhCapL1wxAxj8zOsYlxU/s8forlKN1xjInbvnWMjZonumLQrXJvHAuyMAKh2g7wM07M5ophsWShFVfWQg8bGbTC4gVEVxk6hh2iPMMmzMMZ3HkqFZHZ2fqpYQhGyorxWqaqlvZUnuF4hwQstzm3pHiY40iPynG9CO/ZFAaZ3GHdtg7ldpx2Sp9ae8PS1zbm6XDdK2vGujUsgPO236fCUqGATzBp2GpXuU5G3VqEITXpeuGZxKZdtVRck/ZmkMr4PBimN5OZ8OEX1dKah7BwL3/xWIZRGD1SrSGjfJqGBvbY/f6w6uaLGaa6pTDAqcmBB4EWmNqDVJU5qSp7DaKsQp2wuBZsVfpJDICDuFxzfZvjvkpVPkSh/lVHUftNmHziBmjnksdtX/Ge2zD5WkYa604HW66Vjf0SVoIQhNMkigx36b/tMQa80lRNYEbwR3i0yjPbYcxsPGZzGRZ7XdyYUeoIU+vGegMXr0tXpU2ZDwvcHu+UQNXkGG0ocNW19pp1BZwPmOsZ98X4fVCKcE7HQq1NAXsIG63MJFh8StRQ6EMrC4Iks2QIIuElIsiEISUKOvWCKzsbKilidwAvMNTxJcFzm5Zu83tLHKvlCKp82pG41vzGGRt0R1DMnqirWtlzTL4rVB7wxuwT3D6chpceVcZo+5Jj9Q9aD4GZTzg8ZsuStK1DW/qMzdg9EfI988YX25wRxf7LriAyQG/KcwhCatZ1Ey2nsNqVdbo1No4848e2amVNJ4EVkK5HNTuaL8QpfeYS0bjUKzTS+ykuduVj9aRYimHXVP8Aw756qoUYqwsVNiDI9eYexae9aMNuqWG0jXwjegxAJyzVuI+zH2G/iELfmUjffTYW7jl3xaxB2EAjcdsrPo2i3tJ+03HcY0pq+SMWDreS4S0rH6uCf1v4h0x6tJyf7iqjxiDSfKzEYn0B6Cts1Kd7nqLZn4CcGiqAzao3VsXwkgZUFqaBBvzJ4mdpsQkeLF3gF5io2NNw35qrhcLqbT6x+A3SVmnGaRs0Uk5jdNGtspcNQNR1Rc3YAfXxn0rD0AiKgyRQo4AWme5J6H1B5ZxZnFkB6KnpcT95zSzWYTSmKPO7d3ks7idQJH5G7DzRCEI4SpcJlerWtLBlatRvPJUhKtJ4Na23Jxkd43GZyvh2Q2YWPwPA881r4cyCrhtYWYAjcReJqvD2TnMNHefxTGnrHRdk6hZNjaeC0f1tCDokr1H0h9ZUfQlTcjdpXwiR+HTN4+Xr6Jsythdz80pLTwWjb8Eqeyg4sT4SalyfPSbsQW+JkNw+Z38fXiuprYW8+vBItQk25zkBtJ7I90RoGxD1RtG0Jn2t9Iywujlp+qtjznMntlpaJjelwxsZzSanpx+UsqcRc8ZY9B15/CspiJbpveUqeHMu0ktHrbpOVJCEJ7XlE5aEIIXCgng0RCELIXk4cTnm4hCRYKbo83EPNxCELBF16FAT0KQhCFlC9hZ2EJKEQhCC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data:image/jpeg;base64,/9j/4AAQSkZJRgABAQAAAQABAAD/2wCEAAkGBhIQERQREhIUEREPDw8REhQQEBAQGRAQFhAVFBYQExIYGyYeFxojGR4WHy8gIycpLCw4FR4xNTAqNSYrLikBCQoKDgwOGg8PGiwkHyQ1Ni4tKiosLDQtKTU1LDU1KS8pLCopKS0pLzQsNSw0Ly8sLCwqLykvKSwsKSk1LCk0Mf/AABEIAGYAZgMBIgACEQEDEQH/xAAbAAACAwEBAQAAAAAAAAAAAAAABQMEBgECB//EADsQAAIBAgIFBwoEBwAAAAAAAAECAAMRBDEFEiFRcQZBQmGBkcETFCIyUpKhsdHwFSMzcgdDU2KDovH/xAAaAQACAwEBAAAAAAAAAAAAAAAABQEEBgMC/8QAMBEAAQMCBQEFBwUAAAAAAAAAAQACAwQRBRIhMUFRImGBsfATFHGRwdHhIzJCUqH/2gAMAwEAAhEDEQA/APuMIQghEJy87BCIQhBCJTbS1MEi52EjIy4ZnWw6359p6ourqmSHL7O2vVWII2vvmTX8Ypbz7pnk6bojpH3TFnkKfPrdmrPD4Wlvf/WLxX1R/r68VZ93j70zPKCgOkfdaMKdQMAw2hgCOBmUOj0YhV1yTkPRmmwOG8nTVL31Ra/hL9FUTTE+0At1C4zxMjAy7qeEIRkqiJXxuLFNb8+QG8yxEmLqeVrEdGns7ef76pRr6kwRXbudAu0LA92uwUCVqinyvtHbfnHWN0d4TFrUFxmMxuMpa3du6pVdDTYOhsCQD1dR3iI6OrfAdTcHcc/EfVWntEumx4+yfQhCapL1wxAxj8zOsYlxU/s8forlKN1xjInbvnWMjZonumLQrXJvHAuyMAKh2g7wM07M5ophsWShFVfWQg8bGbTC4gVEVxk6hh2iPMMmzMMZ3HkqFZHZ2fqpYQhGyorxWqaqlvZUnuF4hwQstzm3pHiY40iPynG9CO/ZFAaZ3GHdtg7ldpx2Sp9ae8PS1zbm6XDdK2vGujUsgPO236fCUqGATzBp2GpXuU5G3VqEITXpeuGZxKZdtVRck/ZmkMr4PBimN5OZ8OEX1dKah7BwL3/xWIZRGD1SrSGjfJqGBvbY/f6w6uaLGaa6pTDAqcmBB4EWmNqDVJU5qSp7DaKsQp2wuBZsVfpJDICDuFxzfZvjvkpVPkSh/lVHUftNmHziBmjnksdtX/Ge2zD5WkYa604HW66Vjf0SVoIQhNMkigx36b/tMQa80lRNYEbwR3i0yjPbYcxsPGZzGRZ7XdyYUeoIU+vGegMXr0tXpU2ZDwvcHu+UQNXkGG0ocNW19pp1BZwPmOsZ98X4fVCKcE7HQq1NAXsIG63MJFh8StRQ6EMrC4Iks2QIIuElIsiEISUKOvWCKzsbKilidwAvMNTxJcFzm5Zu83tLHKvlCKp82pG41vzGGRt0R1DMnqirWtlzTL4rVB7wxuwT3D6chpceVcZo+5Jj9Q9aD4GZTzg8ZsuStK1DW/qMzdg9EfI988YX25wRxf7LriAyQG/KcwhCatZ1Ey2nsNqVdbo1No4848e2amVNJ4EVkK5HNTuaL8QpfeYS0bjUKzTS+ykuduVj9aRYimHXVP8Aw756qoUYqwsVNiDI9eYexae9aMNuqWG0jXwjegxAJyzVuI+zH2G/iELfmUjffTYW7jl3xaxB2EAjcdsrPo2i3tJ+03HcY0pq+SMWDreS4S0rH6uCf1v4h0x6tJyf7iqjxiDSfKzEYn0B6Cts1Kd7nqLZn4CcGiqAzao3VsXwkgZUFqaBBvzJ4mdpsQkeLF3gF5io2NNw35qrhcLqbT6x+A3SVmnGaRs0Uk5jdNGtspcNQNR1Rc3YAfXxn0rD0AiKgyRQo4AWme5J6H1B5ZxZnFkB6KnpcT95zSzWYTSmKPO7d3ks7idQJH5G7DzRCEI4SpcJlerWtLBlatRvPJUhKtJ4Na23Jxkd43GZyvh2Q2YWPwPA881r4cyCrhtYWYAjcReJqvD2TnMNHefxTGnrHRdk6hZNjaeC0f1tCDokr1H0h9ZUfQlTcjdpXwiR+HTN4+Xr6Jsythdz80pLTwWjb8Eqeyg4sT4SalyfPSbsQW+JkNw+Z38fXiuprYW8+vBItQk25zkBtJ7I90RoGxD1RtG0Jn2t9Iywujlp+qtjznMntlpaJjelwxsZzSanpx+UsqcRc8ZY9B15/CspiJbpveUqeHMu0ktHrbpOVJCEJ7XlE5aEIIXCgng0RCELIXk4cTnm4hCRYKbo83EPNxCELBF16FAT0KQhCFlC9hZ2EJKEQhCC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5857892"/>
            <a:ext cx="102772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2</a:t>
            </a:r>
            <a:r>
              <a:rPr lang="ru-RU" sz="5400" b="1" dirty="0" smtClean="0">
                <a:solidFill>
                  <a:srgbClr val="FF0000"/>
                </a:solidFill>
              </a:rPr>
              <a:t>. Вопрос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97167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/>
              <a:t>Известный писатель и поэт сказал: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«Мы почитаем всех нулями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И единицами себя.»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/>
              <a:t>Кто автор этих строк?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857224" y="3357562"/>
            <a:ext cx="657229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3200" dirty="0"/>
              <a:t>1. Иоганн Вольфганг Гете.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200" dirty="0"/>
              <a:t>2. Джордж Гордон Байрон</a:t>
            </a:r>
            <a:r>
              <a:rPr lang="ru-RU" sz="3200" dirty="0" smtClean="0"/>
              <a:t>.</a:t>
            </a:r>
          </a:p>
          <a:p>
            <a:pPr>
              <a:buFont typeface="Arial" pitchFamily="34" charset="0"/>
              <a:buChar char="•"/>
              <a:defRPr/>
            </a:pPr>
            <a:endParaRPr lang="ru-RU" sz="3200" dirty="0"/>
          </a:p>
          <a:p>
            <a:pPr>
              <a:buFont typeface="Arial" pitchFamily="34" charset="0"/>
              <a:buChar char="•"/>
              <a:defRPr/>
            </a:pPr>
            <a:r>
              <a:rPr lang="ru-RU" sz="3200" dirty="0" smtClean="0"/>
              <a:t>4</a:t>
            </a:r>
            <a:r>
              <a:rPr lang="ru-RU" sz="3200" dirty="0"/>
              <a:t>. </a:t>
            </a:r>
            <a:r>
              <a:rPr lang="ru-RU" sz="3200" dirty="0" err="1"/>
              <a:t>Редьярд</a:t>
            </a:r>
            <a:r>
              <a:rPr lang="ru-RU" sz="3200" dirty="0"/>
              <a:t> Киплинг.</a:t>
            </a:r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64011" y="4312014"/>
            <a:ext cx="6065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3200" dirty="0"/>
              <a:t>3. Александр Сергеевич Пушкин.</a:t>
            </a:r>
            <a:endParaRPr lang="ru-RU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1785918" y="1428736"/>
            <a:ext cx="6500858" cy="4352926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7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Александр Сергеевич Пушкин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7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…Но дружбы нет и той меж нами.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Все предрассудки 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истребя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Мы почитаем всех нулями,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единицами — себя.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Мы все глядим в Наполеоны;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Двуногих тварей миллионы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нас орудие одно;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Нам чувство дико и смешно.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Сноснее многих был Евгений;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Хоть он людей, конечно, знал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вообще их презирал, —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 (правил нет без исключений)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Иных он очень отличал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вчуже чувство уважал.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5857892"/>
            <a:ext cx="102772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4" grpId="0" build="p"/>
      <p:bldP spid="15" grpId="0"/>
      <p:bldP spid="16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3</a:t>
            </a:r>
            <a:r>
              <a:rPr lang="ru-RU" sz="5400" b="1" dirty="0" smtClean="0">
                <a:solidFill>
                  <a:srgbClr val="FF0000"/>
                </a:solidFill>
              </a:rPr>
              <a:t>. Вопрос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485804" y="2171704"/>
            <a:ext cx="8229600" cy="31146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AutoNum type="arabicPeriod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Второе название программы Проводник в ОС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Windows.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AutoNum type="arabicPeriod"/>
              <a:tabLst/>
              <a:defRPr/>
            </a:pPr>
            <a:endParaRPr lang="ru-RU" sz="3200" dirty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smtClean="0"/>
              <a:t>3.  Фирма, осуществляющая продвижение компьютеров на рынок.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34" y="3074915"/>
            <a:ext cx="807249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defRPr/>
            </a:pPr>
            <a:r>
              <a:rPr lang="ru-RU" sz="3200" dirty="0"/>
              <a:t>2. </a:t>
            </a:r>
            <a:r>
              <a:rPr lang="ru-RU" sz="3200" dirty="0" smtClean="0"/>
              <a:t> Юридическое </a:t>
            </a:r>
            <a:r>
              <a:rPr lang="ru-RU" sz="3200" dirty="0"/>
              <a:t>лицо, </a:t>
            </a:r>
            <a:r>
              <a:rPr lang="ru-RU" sz="3200" dirty="0" smtClean="0"/>
              <a:t>предоставляющее</a:t>
            </a:r>
          </a:p>
          <a:p>
            <a:pPr marL="342900" lvl="0" indent="-342900">
              <a:defRPr/>
            </a:pPr>
            <a:r>
              <a:rPr lang="ru-RU" sz="3200" dirty="0" smtClean="0"/>
              <a:t>     услуги по использованию Интернета</a:t>
            </a:r>
            <a:r>
              <a:rPr lang="ru-RU" sz="3200" dirty="0"/>
              <a:t>.</a:t>
            </a:r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071802" y="1500174"/>
            <a:ext cx="39885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dirty="0" smtClean="0"/>
              <a:t>Провайдер    </a:t>
            </a:r>
            <a:r>
              <a:rPr lang="ru-RU" sz="3600" dirty="0"/>
              <a:t>-   это:</a:t>
            </a:r>
          </a:p>
          <a:p>
            <a:endParaRPr lang="ru-RU" dirty="0"/>
          </a:p>
        </p:txBody>
      </p:sp>
      <p:pic>
        <p:nvPicPr>
          <p:cNvPr id="1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5857892"/>
            <a:ext cx="102772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4</a:t>
            </a:r>
            <a:r>
              <a:rPr lang="ru-RU" sz="5400" b="1" dirty="0" smtClean="0">
                <a:solidFill>
                  <a:srgbClr val="FF0000"/>
                </a:solidFill>
              </a:rPr>
              <a:t>. Вопрос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485804" y="2171704"/>
            <a:ext cx="8229600" cy="3257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AutoNum type="arabicPeriod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Текст очень большого размера.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AutoNum type="arabicPeriod"/>
              <a:tabLst/>
              <a:defRPr/>
            </a:pPr>
            <a:endParaRPr lang="ru-RU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ru-RU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sz="3200" dirty="0" smtClean="0"/>
              <a:t>3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Текст, полностью состоящий из прописных     букв.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0034" y="2857496"/>
            <a:ext cx="695113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200" dirty="0"/>
              <a:t>2</a:t>
            </a:r>
            <a:r>
              <a:rPr lang="ru-RU" sz="3200" dirty="0" smtClean="0"/>
              <a:t>.  Текст, содержащий связи с текстом </a:t>
            </a:r>
          </a:p>
          <a:p>
            <a:pPr lvl="0"/>
            <a:r>
              <a:rPr lang="ru-RU" sz="3200" dirty="0" smtClean="0"/>
              <a:t>     других документов.</a:t>
            </a:r>
            <a:endParaRPr lang="ru-RU" sz="3200" dirty="0"/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071802" y="1500174"/>
            <a:ext cx="3916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dirty="0" smtClean="0"/>
              <a:t>Гипертекст    </a:t>
            </a:r>
            <a:r>
              <a:rPr lang="ru-RU" sz="3600" dirty="0"/>
              <a:t>-   это:</a:t>
            </a:r>
          </a:p>
          <a:p>
            <a:endParaRPr lang="ru-RU" dirty="0"/>
          </a:p>
        </p:txBody>
      </p:sp>
      <p:pic>
        <p:nvPicPr>
          <p:cNvPr id="1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5857892"/>
            <a:ext cx="102772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5. Вопрос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500034" y="3143248"/>
            <a:ext cx="8229600" cy="2543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sz="3200" dirty="0" smtClean="0"/>
              <a:t>2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  <a:r>
              <a:rPr lang="ru-RU" sz="3200" dirty="0" smtClean="0"/>
              <a:t>Место хранения информации в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sz="3200" dirty="0" smtClean="0"/>
              <a:t>     процессоре.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/>
            <a:r>
              <a:rPr lang="ru-RU" sz="3200" dirty="0" smtClean="0"/>
              <a:t>3.  Программа для обслуживания </a:t>
            </a:r>
          </a:p>
          <a:p>
            <a:pPr lvl="0"/>
            <a:r>
              <a:rPr lang="ru-RU" sz="3200" dirty="0" smtClean="0"/>
              <a:t>     периферийного устройства.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34" y="2143116"/>
            <a:ext cx="759573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lvl="0" indent="-514350">
              <a:buAutoNum type="arabicPeriod"/>
            </a:pPr>
            <a:r>
              <a:rPr lang="ru-RU" sz="3200" dirty="0" smtClean="0"/>
              <a:t>Программа просмотра гипертекстовых </a:t>
            </a:r>
          </a:p>
          <a:p>
            <a:pPr marL="514350" lvl="0" indent="-514350"/>
            <a:r>
              <a:rPr lang="ru-RU" sz="3200" dirty="0" smtClean="0"/>
              <a:t>      страниц </a:t>
            </a:r>
            <a:r>
              <a:rPr lang="en-US" sz="3200" dirty="0" smtClean="0"/>
              <a:t>WWW</a:t>
            </a:r>
            <a:r>
              <a:rPr lang="ru-RU" sz="3200" dirty="0" smtClean="0"/>
              <a:t>.</a:t>
            </a:r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071802" y="1500174"/>
            <a:ext cx="33825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dirty="0" smtClean="0"/>
              <a:t>Браузер    </a:t>
            </a:r>
            <a:r>
              <a:rPr lang="ru-RU" sz="3600" dirty="0"/>
              <a:t>-   это:</a:t>
            </a:r>
          </a:p>
          <a:p>
            <a:endParaRPr lang="ru-RU" dirty="0"/>
          </a:p>
        </p:txBody>
      </p:sp>
      <p:pic>
        <p:nvPicPr>
          <p:cNvPr id="1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5857892"/>
            <a:ext cx="102772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-1643074"/>
            <a:ext cx="11717731" cy="857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00146" y="1500182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  урока</a:t>
            </a:r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143248"/>
            <a:ext cx="8229600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Познакомимся с  миром Интернета, странствуя по островкам сети. Останавливаясь на берегах, мы узнаем особенности работы глобальной сети и познакомимся с основными ее компонентами.</a:t>
            </a: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429652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6</a:t>
            </a:r>
            <a:r>
              <a:rPr lang="ru-RU" sz="5400" b="1" dirty="0" smtClean="0">
                <a:solidFill>
                  <a:srgbClr val="FF0000"/>
                </a:solidFill>
              </a:rPr>
              <a:t>. Вопрос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485804" y="2171704"/>
            <a:ext cx="8229600" cy="25431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/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lang="ru-RU" sz="3200" dirty="0" smtClean="0"/>
              <a:t>Устройство, проверяющее имя пользователя </a:t>
            </a:r>
          </a:p>
          <a:p>
            <a:pPr lvl="0"/>
            <a:r>
              <a:rPr lang="ru-RU" sz="3200" dirty="0" smtClean="0"/>
              <a:t>и пароль при входе в глобальную компьютерную сеть.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Устройство, преобразующее компьютерную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информацию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электрический сигнал.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34" y="4572008"/>
            <a:ext cx="75306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000" dirty="0"/>
              <a:t>3. </a:t>
            </a:r>
            <a:r>
              <a:rPr lang="ru-RU" sz="3000" dirty="0" smtClean="0"/>
              <a:t>Устройство, осуществляющее соединение </a:t>
            </a:r>
          </a:p>
          <a:p>
            <a:pPr lvl="0"/>
            <a:r>
              <a:rPr lang="ru-RU" sz="3000" dirty="0" smtClean="0"/>
              <a:t>компьютера с другим компьютером. </a:t>
            </a:r>
            <a:endParaRPr lang="ru-RU" sz="3000" dirty="0"/>
          </a:p>
        </p:txBody>
      </p:sp>
      <p:sp>
        <p:nvSpPr>
          <p:cNvPr id="20" name="TextBox 19"/>
          <p:cNvSpPr txBox="1"/>
          <p:nvPr/>
        </p:nvSpPr>
        <p:spPr>
          <a:xfrm>
            <a:off x="3071802" y="1500174"/>
            <a:ext cx="32163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dirty="0" smtClean="0"/>
              <a:t>Модем    </a:t>
            </a:r>
            <a:r>
              <a:rPr lang="ru-RU" sz="3600" dirty="0"/>
              <a:t>-   это:</a:t>
            </a:r>
          </a:p>
          <a:p>
            <a:endParaRPr lang="ru-RU" dirty="0"/>
          </a:p>
        </p:txBody>
      </p:sp>
      <p:pic>
        <p:nvPicPr>
          <p:cNvPr id="21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5857892"/>
            <a:ext cx="102772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7. Вопрос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500034" y="2357430"/>
            <a:ext cx="8229600" cy="2543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Человек, ремонтирующий компьютеры.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AutoNum type="arabicPeriod"/>
              <a:tabLst/>
              <a:defRPr/>
            </a:pPr>
            <a:endParaRPr lang="ru-RU" sz="2800" dirty="0" smtClean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AutoNum type="arabicPeriod"/>
              <a:tabLst/>
              <a:defRPr/>
            </a:pPr>
            <a:endParaRPr lang="ru-RU" sz="2800" dirty="0" smtClean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/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lang="ru-RU" sz="2800" dirty="0" smtClean="0"/>
              <a:t> Элемент системного блока компьютера.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0034" y="3159625"/>
            <a:ext cx="78584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800" dirty="0" smtClean="0"/>
              <a:t>2. Компьютер, предоставляющий услуги, ресурсы </a:t>
            </a:r>
          </a:p>
          <a:p>
            <a:pPr lvl="0"/>
            <a:r>
              <a:rPr lang="ru-RU" sz="2800" dirty="0" smtClean="0"/>
              <a:t>другим компьютерам. 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3071802" y="1500174"/>
            <a:ext cx="30005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dirty="0" smtClean="0"/>
              <a:t>Сервер  </a:t>
            </a:r>
            <a:r>
              <a:rPr lang="ru-RU" sz="3600" dirty="0"/>
              <a:t>-   это:</a:t>
            </a:r>
          </a:p>
          <a:p>
            <a:endParaRPr lang="ru-RU" dirty="0"/>
          </a:p>
        </p:txBody>
      </p:sp>
      <p:pic>
        <p:nvPicPr>
          <p:cNvPr id="1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5857892"/>
            <a:ext cx="102772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8</a:t>
            </a:r>
            <a:r>
              <a:rPr lang="ru-RU" sz="5400" b="1" dirty="0" smtClean="0">
                <a:solidFill>
                  <a:srgbClr val="FF0000"/>
                </a:solidFill>
              </a:rPr>
              <a:t>. Вопрос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485804" y="2171704"/>
            <a:ext cx="8229600" cy="2543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Допущение, сделанное при анализе задачи (от слова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потрафить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Изображение, совмещающее таблицу и график.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7158" y="4357694"/>
            <a:ext cx="84398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200" dirty="0"/>
              <a:t>3. </a:t>
            </a:r>
            <a:r>
              <a:rPr lang="ru-RU" sz="3200" dirty="0" smtClean="0"/>
              <a:t>Перемещаемые по глобальной сети данные.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071802" y="1500174"/>
            <a:ext cx="32062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dirty="0" smtClean="0"/>
              <a:t>Трафик    </a:t>
            </a:r>
            <a:r>
              <a:rPr lang="ru-RU" sz="3600" dirty="0"/>
              <a:t>-   это:</a:t>
            </a:r>
          </a:p>
          <a:p>
            <a:endParaRPr lang="ru-RU" dirty="0"/>
          </a:p>
        </p:txBody>
      </p:sp>
      <p:pic>
        <p:nvPicPr>
          <p:cNvPr id="1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5857892"/>
            <a:ext cx="102772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9. Вопрос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357158" y="3643314"/>
            <a:ext cx="8229600" cy="2043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 Совокупность правил записи символов на языке  программирования.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Документ с записью всего происходящего на уроке.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596" y="2285992"/>
            <a:ext cx="8705268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lvl="0" indent="-514350"/>
            <a:r>
              <a:rPr lang="ru-RU" sz="2800" dirty="0" smtClean="0"/>
              <a:t>1. Совокупность правил, регламентирующих </a:t>
            </a:r>
          </a:p>
          <a:p>
            <a:pPr marL="514350" lvl="0" indent="-514350"/>
            <a:r>
              <a:rPr lang="ru-RU" sz="2800" dirty="0" smtClean="0"/>
              <a:t>    формат и процедуры обмена информацией </a:t>
            </a:r>
          </a:p>
          <a:p>
            <a:pPr marL="514350" lvl="0" indent="-514350"/>
            <a:r>
              <a:rPr lang="ru-RU" sz="2800" dirty="0" smtClean="0"/>
              <a:t>    между несколькими устройствами или процессами.</a:t>
            </a:r>
            <a:endParaRPr lang="ru-RU" sz="2800" dirty="0"/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071802" y="1500174"/>
            <a:ext cx="36645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dirty="0" smtClean="0"/>
              <a:t>Протокол    </a:t>
            </a:r>
            <a:r>
              <a:rPr lang="ru-RU" sz="3600" dirty="0"/>
              <a:t>-   это:</a:t>
            </a:r>
          </a:p>
          <a:p>
            <a:endParaRPr lang="ru-RU" dirty="0"/>
          </a:p>
        </p:txBody>
      </p:sp>
      <p:pic>
        <p:nvPicPr>
          <p:cNvPr id="1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5857892"/>
            <a:ext cx="102772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t.fl.ru/users/tk888/upload/f_10650f6c3c85d6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6"/>
            <a:ext cx="9144000" cy="6500834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4000496" y="450057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6" name="Блок-схема: перфолента 5">
            <a:hlinkClick r:id="rId3" action="ppaction://hlinksldjump"/>
          </p:cNvPr>
          <p:cNvSpPr/>
          <p:nvPr/>
        </p:nvSpPr>
        <p:spPr>
          <a:xfrm>
            <a:off x="5143504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>
            <a:hlinkClick r:id="rId4" action="ppaction://hlinksldjump"/>
          </p:cNvPr>
          <p:cNvSpPr/>
          <p:nvPr/>
        </p:nvSpPr>
        <p:spPr>
          <a:xfrm>
            <a:off x="6786578" y="235743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3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8" name="Блок-схема: перфолента 7">
            <a:hlinkClick r:id="" action="ppaction://hlinkshowjump?jump=nextslide"/>
          </p:cNvPr>
          <p:cNvSpPr/>
          <p:nvPr/>
        </p:nvSpPr>
        <p:spPr>
          <a:xfrm>
            <a:off x="3428992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4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500166" y="378619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5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500298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6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3857620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7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285728"/>
            <a:ext cx="5076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Карта сокровищ</a:t>
            </a:r>
            <a:endParaRPr lang="ru-RU" sz="5400" b="1" dirty="0">
              <a:ln>
                <a:solidFill>
                  <a:srgbClr val="7030A0"/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357554" y="3214686"/>
            <a:ext cx="500066" cy="57150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8529E-6 L -0.00121 -0.07493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71451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Пираты</a:t>
            </a:r>
            <a:br>
              <a:rPr lang="ru-RU" sz="3200" b="1" dirty="0" smtClean="0"/>
            </a:br>
            <a:r>
              <a:rPr lang="ru-RU" sz="3200" b="1" dirty="0" smtClean="0"/>
              <a:t> оставили обрывки</a:t>
            </a:r>
            <a:r>
              <a:rPr lang="en-US" sz="3200" b="1" dirty="0" smtClean="0"/>
              <a:t> IP-</a:t>
            </a:r>
            <a:r>
              <a:rPr lang="ru-RU" sz="3200" b="1" dirty="0" smtClean="0"/>
              <a:t>адреса</a:t>
            </a:r>
            <a:r>
              <a:rPr lang="en-US" sz="3200" b="1" dirty="0" smtClean="0"/>
              <a:t>.</a:t>
            </a:r>
            <a:br>
              <a:rPr lang="en-US" sz="3200" b="1" dirty="0" smtClean="0"/>
            </a:br>
            <a:r>
              <a:rPr lang="ru-RU" sz="4000" dirty="0" smtClean="0"/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Восстановите </a:t>
            </a:r>
            <a:r>
              <a:rPr lang="en-US" sz="4000" dirty="0" smtClean="0">
                <a:solidFill>
                  <a:srgbClr val="FF0000"/>
                </a:solidFill>
              </a:rPr>
              <a:t>IP-</a:t>
            </a:r>
            <a:r>
              <a:rPr lang="ru-RU" sz="4000" dirty="0" smtClean="0">
                <a:solidFill>
                  <a:srgbClr val="FF0000"/>
                </a:solidFill>
              </a:rPr>
              <a:t>адрес.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data:image/jpeg;base64,/9j/4AAQSkZJRgABAQAAAQABAAD/2wCEAAkGBhIQERQREhIUEREPDw8REhQQEBAQGRAQFhAVFBYQExIYGyYeFxojGR4WHy8gIycpLCw4FR4xNTAqNSYrLikBCQoKDgwOGg8PGiwkHyQ1Ni4tKiosLDQtKTU1LDU1KS8pLCopKS0pLzQsNSw0Ly8sLCwqLykvKSwsKSk1LCk0Mf/AABEIAGYAZgMBIgACEQEDEQH/xAAbAAACAwEBAQAAAAAAAAAAAAAABQMEBgECB//EADsQAAIBAgIFBwoEBwAAAAAAAAECAAMRBDEFEiFRcQZBQmGBkcETFCIyUpKhsdHwFSMzcgdDU2KDovH/xAAaAQACAwEBAAAAAAAAAAAAAAAABQEEBgMC/8QAMBEAAQMCBQEFBwUAAAAAAAAAAQACAwQRBRIhMUFRImGBsfATFHGRwdHhIzJCUqH/2gAMAwEAAhEDEQA/APuMIQghEJy87BCIQhBCJTbS1MEi52EjIy4ZnWw6359p6ourqmSHL7O2vVWII2vvmTX8Ypbz7pnk6bojpH3TFnkKfPrdmrPD4Wlvf/WLxX1R/r68VZ93j70zPKCgOkfdaMKdQMAw2hgCOBmUOj0YhV1yTkPRmmwOG8nTVL31Ra/hL9FUTTE+0At1C4zxMjAy7qeEIRkqiJXxuLFNb8+QG8yxEmLqeVrEdGns7ef76pRr6kwRXbudAu0LA92uwUCVqinyvtHbfnHWN0d4TFrUFxmMxuMpa3du6pVdDTYOhsCQD1dR3iI6OrfAdTcHcc/EfVWntEumx4+yfQhCapL1wxAxj8zOsYlxU/s8forlKN1xjInbvnWMjZonumLQrXJvHAuyMAKh2g7wM07M5ophsWShFVfWQg8bGbTC4gVEVxk6hh2iPMMmzMMZ3HkqFZHZ2fqpYQhGyorxWqaqlvZUnuF4hwQstzm3pHiY40iPynG9CO/ZFAaZ3GHdtg7ldpx2Sp9ae8PS1zbm6XDdK2vGujUsgPO236fCUqGATzBp2GpXuU5G3VqEITXpeuGZxKZdtVRck/ZmkMr4PBimN5OZ8OEX1dKah7BwL3/xWIZRGD1SrSGjfJqGBvbY/f6w6uaLGaa6pTDAqcmBB4EWmNqDVJU5qSp7DaKsQp2wuBZsVfpJDICDuFxzfZvjvkpVPkSh/lVHUftNmHziBmjnksdtX/Ge2zD5WkYa604HW66Vjf0SVoIQhNMkigx36b/tMQa80lRNYEbwR3i0yjPbYcxsPGZzGRZ7XdyYUeoIU+vGegMXr0tXpU2ZDwvcHu+UQNXkGG0ocNW19pp1BZwPmOsZ98X4fVCKcE7HQq1NAXsIG63MJFh8StRQ6EMrC4Iks2QIIuElIsiEISUKOvWCKzsbKilidwAvMNTxJcFzm5Zu83tLHKvlCKp82pG41vzGGRt0R1DMnqirWtlzTL4rVB7wxuwT3D6chpceVcZo+5Jj9Q9aD4GZTzg8ZsuStK1DW/qMzdg9EfI988YX25wRxf7LriAyQG/KcwhCatZ1Ey2nsNqVdbo1No4848e2amVNJ4EVkK5HNTuaL8QpfeYS0bjUKzTS+ykuduVj9aRYimHXVP8Aw756qoUYqwsVNiDI9eYexae9aMNuqWG0jXwjegxAJyzVuI+zH2G/iELfmUjffTYW7jl3xaxB2EAjcdsrPo2i3tJ+03HcY0pq+SMWDreS4S0rH6uCf1v4h0x6tJyf7iqjxiDSfKzEYn0B6Cts1Kd7nqLZn4CcGiqAzao3VsXwkgZUFqaBBvzJ4mdpsQkeLF3gF5io2NNw35qrhcLqbT6x+A3SVmnGaRs0Uk5jdNGtspcNQNR1Rc3YAfXxn0rD0AiKgyRQo4AWme5J6H1B5ZxZnFkB6KnpcT95zSzWYTSmKPO7d3ks7idQJH5G7DzRCEI4SpcJlerWtLBlatRvPJUhKtJ4Na23Jxkd43GZyvh2Q2YWPwPA881r4cyCrhtYWYAjcReJqvD2TnMNHefxTGnrHRdk6hZNjaeC0f1tCDokr1H0h9ZUfQlTcjdpXwiR+HTN4+Xr6Jsythdz80pLTwWjb8Eqeyg4sT4SalyfPSbsQW+JkNw+Z38fXiuprYW8+vBItQk25zkBtJ7I90RoGxD1RtG0Jn2t9Iywujlp+qtjznMntlpaJjelwxsZzSanpx+UsqcRc8ZY9B15/CspiJbpveUqeHMu0ktHrbpOVJCEJ7XlE5aEIIXCgng0RCELIXk4cTnm4hCRYKbo83EPNxCELBF16FAT0KQhCFlC9hZ2EJKEQhCC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data:image/jpeg;base64,/9j/4AAQSkZJRgABAQAAAQABAAD/2wCEAAkGBhIQERQREhIUEREPDw8REhQQEBAQGRAQFhAVFBYQExIYGyYeFxojGR4WHy8gIycpLCw4FR4xNTAqNSYrLikBCQoKDgwOGg8PGiwkHyQ1Ni4tKiosLDQtKTU1LDU1KS8pLCopKS0pLzQsNSw0Ly8sLCwqLykvKSwsKSk1LCk0Mf/AABEIAGYAZgMBIgACEQEDEQH/xAAbAAACAwEBAQAAAAAAAAAAAAAABQMEBgECB//EADsQAAIBAgIFBwoEBwAAAAAAAAECAAMRBDEFEiFRcQZBQmGBkcETFCIyUpKhsdHwFSMzcgdDU2KDovH/xAAaAQACAwEBAAAAAAAAAAAAAAAABQEEBgMC/8QAMBEAAQMCBQEFBwUAAAAAAAAAAQACAwQRBRIhMUFRImGBsfATFHGRwdHhIzJCUqH/2gAMAwEAAhEDEQA/APuMIQghEJy87BCIQhBCJTbS1MEi52EjIy4ZnWw6359p6ourqmSHL7O2vVWII2vvmTX8Ypbz7pnk6bojpH3TFnkKfPrdmrPD4Wlvf/WLxX1R/r68VZ93j70zPKCgOkfdaMKdQMAw2hgCOBmUOj0YhV1yTkPRmmwOG8nTVL31Ra/hL9FUTTE+0At1C4zxMjAy7qeEIRkqiJXxuLFNb8+QG8yxEmLqeVrEdGns7ef76pRr6kwRXbudAu0LA92uwUCVqinyvtHbfnHWN0d4TFrUFxmMxuMpa3du6pVdDTYOhsCQD1dR3iI6OrfAdTcHcc/EfVWntEumx4+yfQhCapL1wxAxj8zOsYlxU/s8forlKN1xjInbvnWMjZonumLQrXJvHAuyMAKh2g7wM07M5ophsWShFVfWQg8bGbTC4gVEVxk6hh2iPMMmzMMZ3HkqFZHZ2fqpYQhGyorxWqaqlvZUnuF4hwQstzm3pHiY40iPynG9CO/ZFAaZ3GHdtg7ldpx2Sp9ae8PS1zbm6XDdK2vGujUsgPO236fCUqGATzBp2GpXuU5G3VqEITXpeuGZxKZdtVRck/ZmkMr4PBimN5OZ8OEX1dKah7BwL3/xWIZRGD1SrSGjfJqGBvbY/f6w6uaLGaa6pTDAqcmBB4EWmNqDVJU5qSp7DaKsQp2wuBZsVfpJDICDuFxzfZvjvkpVPkSh/lVHUftNmHziBmjnksdtX/Ge2zD5WkYa604HW66Vjf0SVoIQhNMkigx36b/tMQa80lRNYEbwR3i0yjPbYcxsPGZzGRZ7XdyYUeoIU+vGegMXr0tXpU2ZDwvcHu+UQNXkGG0ocNW19pp1BZwPmOsZ98X4fVCKcE7HQq1NAXsIG63MJFh8StRQ6EMrC4Iks2QIIuElIsiEISUKOvWCKzsbKilidwAvMNTxJcFzm5Zu83tLHKvlCKp82pG41vzGGRt0R1DMnqirWtlzTL4rVB7wxuwT3D6chpceVcZo+5Jj9Q9aD4GZTzg8ZsuStK1DW/qMzdg9EfI988YX25wRxf7LriAyQG/KcwhCatZ1Ey2nsNqVdbo1No4848e2amVNJ4EVkK5HNTuaL8QpfeYS0bjUKzTS+ykuduVj9aRYimHXVP8Aw756qoUYqwsVNiDI9eYexae9aMNuqWG0jXwjegxAJyzVuI+zH2G/iELfmUjffTYW7jl3xaxB2EAjcdsrPo2i3tJ+03HcY0pq+SMWDreS4S0rH6uCf1v4h0x6tJyf7iqjxiDSfKzEYn0B6Cts1Kd7nqLZn4CcGiqAzao3VsXwkgZUFqaBBvzJ4mdpsQkeLF3gF5io2NNw35qrhcLqbT6x+A3SVmnGaRs0Uk5jdNGtspcNQNR1Rc3YAfXxn0rD0AiKgyRQo4AWme5J6H1B5ZxZnFkB6KnpcT95zSzWYTSmKPO7d3ks7idQJH5G7DzRCEI4SpcJlerWtLBlatRvPJUhKtJ4Na23Jxkd43GZyvh2Q2YWPwPA881r4cyCrhtYWYAjcReJqvD2TnMNHefxTGnrHRdk6hZNjaeC0f1tCDokr1H0h9ZUfQlTcjdpXwiR+HTN4+Xr6Jsythdz80pLTwWjb8Eqeyg4sT4SalyfPSbsQW+JkNw+Z38fXiuprYW8+vBItQk25zkBtJ7I90RoGxD1RtG0Jn2t9Iywujlp+qtjznMntlpaJjelwxsZzSanpx+UsqcRc8ZY9B15/CspiJbpveUqeHMu0ktHrbpOVJCEJ7XlE5aEIIXCgng0RCELIXk4cTnm4hCRYKbo83EPNxCELBF16FAT0KQhCFlC9hZ2EJKEQhCC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Блок-схема: перфолента 13"/>
          <p:cNvSpPr/>
          <p:nvPr/>
        </p:nvSpPr>
        <p:spPr>
          <a:xfrm>
            <a:off x="1285852" y="35716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4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2214554"/>
            <a:ext cx="1571636" cy="111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2214553"/>
            <a:ext cx="1571636" cy="112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2214554"/>
            <a:ext cx="1500198" cy="11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2214554"/>
            <a:ext cx="1528601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286776" y="6143644"/>
            <a:ext cx="809625" cy="666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19056E-6 L -0.60139 0.188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78446E-6 L 0.19462 0.190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092 L 0.19619 0.1896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0074E-6 L 0.20191 0.1873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t.fl.ru/users/tk888/upload/f_10650f6c3c85d6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6"/>
            <a:ext cx="9144000" cy="6500834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4000496" y="450057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6" name="Блок-схема: перфолента 5">
            <a:hlinkClick r:id="rId3" action="ppaction://hlinksldjump"/>
          </p:cNvPr>
          <p:cNvSpPr/>
          <p:nvPr/>
        </p:nvSpPr>
        <p:spPr>
          <a:xfrm>
            <a:off x="5143504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>
            <a:hlinkClick r:id="rId4" action="ppaction://hlinksldjump"/>
          </p:cNvPr>
          <p:cNvSpPr/>
          <p:nvPr/>
        </p:nvSpPr>
        <p:spPr>
          <a:xfrm>
            <a:off x="6786578" y="235743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3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3428992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4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Блок-схема: перфолента 8">
            <a:hlinkClick r:id="" action="ppaction://hlinkshowjump?jump=nextslide"/>
          </p:cNvPr>
          <p:cNvSpPr/>
          <p:nvPr/>
        </p:nvSpPr>
        <p:spPr>
          <a:xfrm>
            <a:off x="1500166" y="378619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5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500298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6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3857620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7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285728"/>
            <a:ext cx="5076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Карта сокровищ</a:t>
            </a:r>
            <a:endParaRPr lang="ru-RU" sz="5400" b="1" dirty="0">
              <a:ln>
                <a:solidFill>
                  <a:srgbClr val="7030A0"/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714480" y="3286124"/>
            <a:ext cx="500066" cy="57150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8529E-6 L -0.00121 -0.07493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500042"/>
            <a:ext cx="4929222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Помоги поскорее узнать, где находятся сокровища?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00034" y="1500174"/>
            <a:ext cx="806938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       </a:t>
            </a:r>
            <a:r>
              <a:rPr lang="ru-RU" sz="2400" dirty="0" smtClean="0"/>
              <a:t>В таблице приведены запросы к поисковому серверу.</a:t>
            </a:r>
            <a:endParaRPr lang="en-US" sz="2400" dirty="0" smtClean="0"/>
          </a:p>
          <a:p>
            <a:pPr algn="just"/>
            <a:r>
              <a:rPr lang="ru-RU" sz="2400" dirty="0" smtClean="0"/>
              <a:t>Для обозначения логической операции “ИЛИ” в запросе</a:t>
            </a:r>
            <a:endParaRPr lang="en-US" sz="2400" dirty="0" smtClean="0"/>
          </a:p>
          <a:p>
            <a:pPr algn="just"/>
            <a:r>
              <a:rPr lang="ru-RU" sz="2400" dirty="0" smtClean="0"/>
              <a:t> используется символ |, а для логической операции “И” – &amp;.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Расположите обозначения запросов в порядке </a:t>
            </a:r>
          </a:p>
          <a:p>
            <a:pPr algn="just"/>
            <a:r>
              <a:rPr lang="ru-RU" sz="2800" b="1" dirty="0" smtClean="0">
                <a:solidFill>
                  <a:srgbClr val="FF0000"/>
                </a:solidFill>
              </a:rPr>
              <a:t>возрастания</a:t>
            </a:r>
            <a:r>
              <a:rPr lang="ru-RU" sz="2800" dirty="0" smtClean="0">
                <a:solidFill>
                  <a:srgbClr val="FF0000"/>
                </a:solidFill>
              </a:rPr>
              <a:t> количества страниц.</a:t>
            </a:r>
          </a:p>
          <a:p>
            <a:endParaRPr lang="ru-RU" dirty="0"/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1142976" y="42860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5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3500438"/>
            <a:ext cx="257176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1)пираты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71472" y="3857628"/>
            <a:ext cx="537846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2)пираты &amp; сокровища &amp; корабли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71472" y="4214818"/>
            <a:ext cx="3697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3)пираты &amp; сокровища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71472" y="4572008"/>
            <a:ext cx="319119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4)пираты | солдаты</a:t>
            </a:r>
          </a:p>
          <a:p>
            <a:endParaRPr lang="ru-RU" dirty="0"/>
          </a:p>
        </p:txBody>
      </p:sp>
      <p:pic>
        <p:nvPicPr>
          <p:cNvPr id="21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86776" y="6143644"/>
            <a:ext cx="809625" cy="666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1041 L 0.00347 -0.057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0.00578 L -0.00243 0.099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1527 L -0.00086 -0.0582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t.fl.ru/users/tk888/upload/f_10650f6c3c85d6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6"/>
            <a:ext cx="9144000" cy="6500834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4000496" y="450057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6" name="Блок-схема: перфолента 5">
            <a:hlinkClick r:id="rId3" action="ppaction://hlinksldjump"/>
          </p:cNvPr>
          <p:cNvSpPr/>
          <p:nvPr/>
        </p:nvSpPr>
        <p:spPr>
          <a:xfrm>
            <a:off x="5143504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>
            <a:hlinkClick r:id="rId4" action="ppaction://hlinksldjump"/>
          </p:cNvPr>
          <p:cNvSpPr/>
          <p:nvPr/>
        </p:nvSpPr>
        <p:spPr>
          <a:xfrm>
            <a:off x="6786578" y="235743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3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3428992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4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500166" y="378619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5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Блок-схема: перфолента 9">
            <a:hlinkClick r:id="" action="ppaction://hlinkshowjump?jump=nextslide"/>
          </p:cNvPr>
          <p:cNvSpPr/>
          <p:nvPr/>
        </p:nvSpPr>
        <p:spPr>
          <a:xfrm>
            <a:off x="2500298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6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3857620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7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285728"/>
            <a:ext cx="5076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Карта сокровищ</a:t>
            </a:r>
            <a:endParaRPr lang="ru-RU" sz="5400" b="1" dirty="0">
              <a:ln>
                <a:solidFill>
                  <a:srgbClr val="7030A0"/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500298" y="2000240"/>
            <a:ext cx="500066" cy="57150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8529E-6 L -0.00121 -0.07493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14290"/>
            <a:ext cx="492922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Давайте откроем секреты!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1142976" y="42860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6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358246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5. Используем клавиши навигаци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1214422"/>
            <a:ext cx="8128014" cy="4572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t.fl.ru/users/tk888/upload/f_10650f6c3c85d6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6"/>
            <a:ext cx="9144000" cy="6500834"/>
          </a:xfrm>
          <a:prstGeom prst="rect">
            <a:avLst/>
          </a:prstGeom>
          <a:noFill/>
        </p:spPr>
      </p:pic>
      <p:sp>
        <p:nvSpPr>
          <p:cNvPr id="5" name="Блок-схема: перфолента 4">
            <a:hlinkClick r:id="rId3" action="ppaction://hlinksldjump"/>
          </p:cNvPr>
          <p:cNvSpPr/>
          <p:nvPr/>
        </p:nvSpPr>
        <p:spPr>
          <a:xfrm>
            <a:off x="4000496" y="450057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6" name="Блок-схема: перфолента 5">
            <a:hlinkClick r:id="rId4" action="ppaction://hlinksldjump"/>
          </p:cNvPr>
          <p:cNvSpPr/>
          <p:nvPr/>
        </p:nvSpPr>
        <p:spPr>
          <a:xfrm>
            <a:off x="5143504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6786578" y="235743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3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3428992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4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500166" y="378619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5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500298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6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3857620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7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285728"/>
            <a:ext cx="5076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Карта сокровищ</a:t>
            </a:r>
            <a:endParaRPr lang="ru-RU" sz="5400" b="1" dirty="0">
              <a:ln>
                <a:solidFill>
                  <a:srgbClr val="7030A0"/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4429124" y="4071942"/>
            <a:ext cx="500066" cy="57150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0116 L -0.00382 -0.07216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0"/>
            <a:ext cx="4929222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Проверь себя: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86776" y="6143644"/>
            <a:ext cx="809625" cy="666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786182" y="1895765"/>
            <a:ext cx="4929222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открывает новое окно браузера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786182" y="2643182"/>
            <a:ext cx="4929222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копирует  выделенный фрагмент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786182" y="3429000"/>
            <a:ext cx="5000659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вставляет скопированный фрагмент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3786182" y="4214818"/>
            <a:ext cx="4929222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прокручивает в начало страницы</a:t>
            </a:r>
            <a:endParaRPr lang="ru-RU" sz="2400" dirty="0"/>
          </a:p>
        </p:txBody>
      </p:sp>
      <p:sp>
        <p:nvSpPr>
          <p:cNvPr id="18" name="Багетная рамка 17"/>
          <p:cNvSpPr/>
          <p:nvPr/>
        </p:nvSpPr>
        <p:spPr>
          <a:xfrm>
            <a:off x="1071538" y="2643182"/>
            <a:ext cx="1714512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CTRL+N</a:t>
            </a:r>
            <a:endParaRPr lang="ru-RU" b="1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3786182" y="4929198"/>
            <a:ext cx="5000659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искать по странице</a:t>
            </a:r>
            <a:endParaRPr lang="ru-RU" sz="2400" dirty="0"/>
          </a:p>
        </p:txBody>
      </p:sp>
      <p:sp>
        <p:nvSpPr>
          <p:cNvPr id="24" name="Багетная рамка 23"/>
          <p:cNvSpPr/>
          <p:nvPr/>
        </p:nvSpPr>
        <p:spPr>
          <a:xfrm>
            <a:off x="1071538" y="4929198"/>
            <a:ext cx="1714512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/>
              <a:t>BackSpace</a:t>
            </a:r>
            <a:endParaRPr lang="ru-RU" b="1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3786182" y="1214422"/>
            <a:ext cx="5000659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возвращает к предыдущей странице</a:t>
            </a:r>
            <a:endParaRPr lang="ru-RU" sz="2400" dirty="0"/>
          </a:p>
        </p:txBody>
      </p:sp>
      <p:sp>
        <p:nvSpPr>
          <p:cNvPr id="19" name="Багетная рамка 18"/>
          <p:cNvSpPr/>
          <p:nvPr/>
        </p:nvSpPr>
        <p:spPr>
          <a:xfrm>
            <a:off x="1071538" y="3429000"/>
            <a:ext cx="1714512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/>
              <a:t>PgUp</a:t>
            </a:r>
            <a:endParaRPr lang="ru-RU" b="1" dirty="0" smtClean="0"/>
          </a:p>
        </p:txBody>
      </p:sp>
      <p:sp>
        <p:nvSpPr>
          <p:cNvPr id="20" name="Багетная рамка 19"/>
          <p:cNvSpPr/>
          <p:nvPr/>
        </p:nvSpPr>
        <p:spPr>
          <a:xfrm>
            <a:off x="1071538" y="4143380"/>
            <a:ext cx="1714512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CTRL+F</a:t>
            </a:r>
            <a:endParaRPr lang="ru-RU" b="1" dirty="0" smtClean="0"/>
          </a:p>
        </p:txBody>
      </p:sp>
      <p:sp>
        <p:nvSpPr>
          <p:cNvPr id="14" name="Багетная рамка 13"/>
          <p:cNvSpPr/>
          <p:nvPr/>
        </p:nvSpPr>
        <p:spPr>
          <a:xfrm>
            <a:off x="1071538" y="1857364"/>
            <a:ext cx="1714512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CTRL+V</a:t>
            </a:r>
            <a:endParaRPr lang="ru-RU" b="1" dirty="0" smtClean="0"/>
          </a:p>
        </p:txBody>
      </p:sp>
      <p:sp>
        <p:nvSpPr>
          <p:cNvPr id="11" name="Багетная рамка 10"/>
          <p:cNvSpPr/>
          <p:nvPr/>
        </p:nvSpPr>
        <p:spPr>
          <a:xfrm>
            <a:off x="1071538" y="1142984"/>
            <a:ext cx="1714512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CTRL+C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6.10546E-7 L -0.00226 0.207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9.15819E-7 L -0.00226 0.2187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8094E-6 L -5.55556E-7 -0.115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5763E-7 L -5.55556E-7 0.0943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971 L -0.00226 0.096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37558E-6 L -5.55556E-7 -0.5462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19" grpId="0" animBg="1"/>
      <p:bldP spid="20" grpId="0" animBg="1"/>
      <p:bldP spid="14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t.fl.ru/users/tk888/upload/f_10650f6c3c85d6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6"/>
            <a:ext cx="9144000" cy="6500834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4000496" y="450057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6" name="Блок-схема: перфолента 5">
            <a:hlinkClick r:id="rId3" action="ppaction://hlinksldjump"/>
          </p:cNvPr>
          <p:cNvSpPr/>
          <p:nvPr/>
        </p:nvSpPr>
        <p:spPr>
          <a:xfrm>
            <a:off x="5143504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>
            <a:hlinkClick r:id="rId4" action="ppaction://hlinksldjump"/>
          </p:cNvPr>
          <p:cNvSpPr/>
          <p:nvPr/>
        </p:nvSpPr>
        <p:spPr>
          <a:xfrm>
            <a:off x="6786578" y="235743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3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3428992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4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500166" y="378619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5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500298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6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Блок-схема: перфолента 10">
            <a:hlinkClick r:id="" action="ppaction://hlinkshowjump?jump=nextslide"/>
          </p:cNvPr>
          <p:cNvSpPr/>
          <p:nvPr/>
        </p:nvSpPr>
        <p:spPr>
          <a:xfrm>
            <a:off x="3857620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7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285728"/>
            <a:ext cx="5076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Карта сокровищ</a:t>
            </a:r>
            <a:endParaRPr lang="ru-RU" sz="5400" b="1" dirty="0">
              <a:ln>
                <a:solidFill>
                  <a:srgbClr val="7030A0"/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857620" y="1643050"/>
            <a:ext cx="714380" cy="857256"/>
          </a:xfrm>
          <a:prstGeom prst="downArrow">
            <a:avLst>
              <a:gd name="adj1" fmla="val 50000"/>
              <a:gd name="adj2" fmla="val 4639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8529E-6 L -0.00121 -0.07493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642918"/>
            <a:ext cx="492922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Поздравляем!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Вы добрались до сокровищницы!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1142976" y="42860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7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8130" name="Picture 2" descr="http://1.bp.blogspot.com/-DlCZEITKxxU/UcFpuYeT5tI/AAAAAAAAI6U/H4hgrheINC0/s1600/sunduk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3333750" cy="28575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786182" y="2428868"/>
            <a:ext cx="50005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2060"/>
                </a:solidFill>
              </a:rPr>
              <a:t>Богатый знаниями ученик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К источнику великому приник!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Теперь  стремись побольше         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                                  ты узнать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И в жизни навыки 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                             приобретать!</a:t>
            </a:r>
            <a:endParaRPr lang="ru-RU" sz="2800" i="1" dirty="0">
              <a:solidFill>
                <a:srgbClr val="002060"/>
              </a:solidFill>
            </a:endParaRPr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8429652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4929222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СПАСИБО ЗА РАБОТУ НА УРОКЕ!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78" name="Picture 2" descr="http://investigator.org.ua/wp-content/uploads/sokrovish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000372"/>
            <a:ext cx="3238500" cy="2638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990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Блиц-опрос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857365"/>
            <a:ext cx="8001056" cy="1500198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Сколько </a:t>
            </a:r>
            <a:r>
              <a:rPr lang="ru-RU" b="1" dirty="0"/>
              <a:t>лет потребуется для того, чтобы посмотреть все страницы пользователей </a:t>
            </a:r>
            <a:r>
              <a:rPr lang="ru-RU" b="1" dirty="0" err="1" smtClean="0"/>
              <a:t>ВКонтакте</a:t>
            </a:r>
            <a:r>
              <a:rPr lang="ru-RU" b="1" dirty="0" smtClean="0"/>
              <a:t>?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85984" y="3214686"/>
            <a:ext cx="221457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1.</a:t>
            </a:r>
            <a:r>
              <a:rPr lang="ru-RU" sz="3200" dirty="0" smtClean="0"/>
              <a:t> 1 год</a:t>
            </a:r>
          </a:p>
          <a:p>
            <a:r>
              <a:rPr lang="ru-RU" sz="3200" b="1" dirty="0" smtClean="0"/>
              <a:t>2.</a:t>
            </a:r>
            <a:r>
              <a:rPr lang="ru-RU" sz="3200" dirty="0" smtClean="0"/>
              <a:t> 500 лет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4143380"/>
            <a:ext cx="278608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3.</a:t>
            </a:r>
            <a:r>
              <a:rPr lang="ru-RU" sz="3200" dirty="0" smtClean="0"/>
              <a:t> 1 000 лет</a:t>
            </a:r>
          </a:p>
          <a:p>
            <a:endParaRPr lang="ru-RU" dirty="0"/>
          </a:p>
        </p:txBody>
      </p:sp>
      <p:sp>
        <p:nvSpPr>
          <p:cNvPr id="9" name="Полилиния 8"/>
          <p:cNvSpPr/>
          <p:nvPr/>
        </p:nvSpPr>
        <p:spPr>
          <a:xfrm>
            <a:off x="3760424" y="5669837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429652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1142976" y="857232"/>
            <a:ext cx="1214446" cy="642942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Блиц-опрос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3"/>
            <a:ext cx="8229600" cy="107157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2. Сколько </a:t>
            </a:r>
            <a:r>
              <a:rPr lang="ru-RU" b="1" dirty="0"/>
              <a:t>компьютеров насчитывало самое большое в мире </a:t>
            </a:r>
            <a:r>
              <a:rPr lang="ru-RU" b="1" dirty="0" smtClean="0"/>
              <a:t>интернет-кафе?</a:t>
            </a:r>
            <a:endParaRPr lang="ru-RU" dirty="0"/>
          </a:p>
          <a:p>
            <a:endParaRPr lang="ru-RU" dirty="0"/>
          </a:p>
        </p:txBody>
      </p:sp>
      <p:sp>
        <p:nvSpPr>
          <p:cNvPr id="5" name="Полилиния 4"/>
          <p:cNvSpPr/>
          <p:nvPr/>
        </p:nvSpPr>
        <p:spPr>
          <a:xfrm>
            <a:off x="3747545" y="5669837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071670" y="3429000"/>
            <a:ext cx="192882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2.</a:t>
            </a:r>
            <a:r>
              <a:rPr lang="ru-RU" sz="3200" dirty="0" smtClean="0"/>
              <a:t> 628</a:t>
            </a:r>
          </a:p>
          <a:p>
            <a:r>
              <a:rPr lang="ru-RU" sz="3200" b="1" dirty="0" smtClean="0"/>
              <a:t>3.</a:t>
            </a:r>
            <a:r>
              <a:rPr lang="ru-RU" sz="3200" dirty="0" smtClean="0"/>
              <a:t> 280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71670" y="3000372"/>
            <a:ext cx="14287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1.</a:t>
            </a:r>
            <a:r>
              <a:rPr lang="ru-RU" sz="3200" dirty="0" smtClean="0"/>
              <a:t> 846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58246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Блиц-опрос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857365"/>
            <a:ext cx="8229600" cy="114300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3. </a:t>
            </a:r>
            <a:r>
              <a:rPr lang="ru-RU" b="1" dirty="0"/>
              <a:t>Какой процент людей пользуется </a:t>
            </a:r>
            <a:r>
              <a:rPr lang="ru-RU" b="1" dirty="0" smtClean="0"/>
              <a:t>Интернетом сидя?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5" name="Полилиния 4"/>
          <p:cNvSpPr/>
          <p:nvPr/>
        </p:nvSpPr>
        <p:spPr>
          <a:xfrm>
            <a:off x="3714744" y="5669837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357422" y="3429000"/>
            <a:ext cx="207170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2.</a:t>
            </a:r>
            <a:r>
              <a:rPr lang="ru-RU" sz="3200" dirty="0" smtClean="0"/>
              <a:t> 72%</a:t>
            </a:r>
          </a:p>
          <a:p>
            <a:r>
              <a:rPr lang="ru-RU" sz="3200" b="1" dirty="0" smtClean="0"/>
              <a:t>3.</a:t>
            </a:r>
            <a:r>
              <a:rPr lang="ru-RU" sz="3200" dirty="0" smtClean="0"/>
              <a:t> 63%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357422" y="2928934"/>
            <a:ext cx="22145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1.</a:t>
            </a:r>
            <a:r>
              <a:rPr lang="ru-RU" sz="3200" dirty="0" smtClean="0"/>
              <a:t> 93%</a:t>
            </a:r>
          </a:p>
          <a:p>
            <a:endParaRPr lang="ru-RU" dirty="0"/>
          </a:p>
        </p:txBody>
      </p:sp>
      <p:pic>
        <p:nvPicPr>
          <p:cNvPr id="8196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86776" y="6143644"/>
            <a:ext cx="809625" cy="666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t.fl.ru/users/tk888/upload/f_10650f6c3c85d6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6"/>
            <a:ext cx="9144000" cy="6500834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4000496" y="450057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6" name="Блок-схема: перфолента 5">
            <a:hlinkClick r:id="rId3" action="ppaction://hlinksldjump"/>
          </p:cNvPr>
          <p:cNvSpPr/>
          <p:nvPr/>
        </p:nvSpPr>
        <p:spPr>
          <a:xfrm>
            <a:off x="5143504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6786578" y="235743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3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3428992" y="3643314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4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500166" y="3786190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5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500298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6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3857620" y="2500306"/>
            <a:ext cx="857256" cy="571504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7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285728"/>
            <a:ext cx="5076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solidFill>
                    <a:srgbClr val="7030A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Карта сокровищ</a:t>
            </a:r>
            <a:endParaRPr lang="ru-RU" sz="5400" b="1" dirty="0">
              <a:ln>
                <a:solidFill>
                  <a:srgbClr val="7030A0"/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5429256" y="3214686"/>
            <a:ext cx="500066" cy="57150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0116 L -0.00382 -0.07216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Ребус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14744" y="5715016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Блок-схема: перфолента 6"/>
          <p:cNvSpPr/>
          <p:nvPr/>
        </p:nvSpPr>
        <p:spPr>
          <a:xfrm>
            <a:off x="2143108" y="714356"/>
            <a:ext cx="1071570" cy="642942"/>
          </a:xfrm>
          <a:prstGeom prst="flowChartPunched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222" name="AutoShape 6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hQSERUUExQVFRUWGRgaGBcYFhYcGxwdHBsaHRgYGBwcGyYeGBojGxsYHy8hIycpLCwsGB8xNTAqNSYrLCkBCQoKDgwOGg8PGiwkHyQpLCwsLCwsLCwsLCwsLCwsLCksLCwsLCwpLCwsLCwsLCwsLCksLCwsLCwsKSwsLCwsLP/AABEIANwA5gMBIgACEQEDEQH/xAAcAAABBQEBAQAAAAAAAAAAAAAAAwQFBgcCAQj/xABKEAABAgQDBAcDCQYCCQUAAAABAhEAAwQhEjFBBQZRYRMiMnGBkaEHscEjJEJSYnKy0fAUY4KSouFzwiUzNDVDo7PS8RUWU5Pi/8QAGQEAAwEBAQAAAAAAAAAAAAAAAAIDBAEF/8QAJxEAAgICAgEEAgIDAAAAAAAAAAECEQMhEjFBIjIzURNxBEJhkaH/2gAMAwEAAhEDEQA/ANxggggAIIIIACCCCAAggggAIIIIAG1dtGXJTimrSgZAk5ngOJiu1vtNopZIMxSiOCD8WiH9slqeQtL4xMIDFrFJKr94TGUDbEwG+I96Ar4GM+Sck6iasOOElcjXa32vUyUuh1G9gFW73wj1isbQ9r1XMPzaT5S1KPoSIi9l7RcPgL5lpQHqwi2bO2ZUzkBcuScCgCkqmISCOIDkt4Rm55ZM2fiwwVv/AKRuxt+tsE9eRKUP3jIP9Kn9I0TYO31T+qtCUqZ+qoqGj3KQdeEUra+zqinMoL6NPSlQGHEpsIe9k6e6Jnc5Ckz+ssqdKtAAMj3+sPCc1NRkSyY8bg5RLtBBBG484IIIIACCCCAAggggAIIIIACCCCAAggggAIIIIACCCCAAggggAIIIIACCKbvf7SpFI0uWUzZxIBSDZIe+Ij6TZAeLauNn7/yDLxT1olqewGI4gwLiz6nyheSuhuDqyK9symo5R/fD8C4x1Sy7BL+I+JjRvaXvfT1lElEonEJqSAoMSMC7pD3uQL3Dxl66vArQr4ZjxBy8YhP1PRrxXFbLRsWqLdhR0szc7vF32dvzPkUyEdAlpSEpKlLzwsAcKXMUTYDsFJFlEliWa97tcA+8RNSpi1iyZWBQNipRcG1wExlUnF6NcoxnFci+1uwa2qMszl06EoJUEoC1EEgjMs9iYjqHaAoqqaahfUlMFKYMApKVBWVrsIZVO99WVIT0qUBRI+TlizJJzWVPlyiC3llqXJmKUpa1qKcSlXJAIeyQMkizDSKylFtNdmeMJqLUujT6bfOmWtKErOJaQodUnMsxZ2ORvoXiaQsHLmPIsfWMH3ar+skqUykKlJCpagokDIKLYsKnvZ3SwIctd6/eqfKmGYFJV1QcKnwhNnLD1IyzbSLrNXZjULdI0OPFKYObCKOfaBNJw9ChKgLnGpSS+TFk2y/mHAxGbV3mmVckoLYFi6U4k4gM0Eu/FJHEB7GGeWIywy8lpme0CjD4ZpWxY4ELI82Y+ETVBtBE5AXLViSfMciMwYwOvX+zVKFC0tQY8gcvz8DGgbm7Y6KcEKPUmW5A/RPw8YSOVt7LT/jxUbj2aLBBBGgxhBBBAAQQQQAEEEEABBBBAAQQRE707wpoqZc5VyLIT9ZR7I+J5AwAS0EfOlHvrNqpyhPmzFBRyxqCQdCEgsE/RbSLlsbeFVISqWgYSDiT1i/PPMRF5adM0r+O5RtM1SrqkykKmLUEoQCpROQAzMY5v57SJtUo0tGcCVEBSutjPEHC+EHJuGebCW25vauoQUTA0pSgCALZukku7OB4iKggTJE5lnFLXZDi6VZ4SQHVa4fhxglP6CGL7Knt2kmIurDYDsu3IRIbJ3jQZfQzrYeyrNrM3Fu6Hm8MgKQeTl+J0HxiAo9g45fSTFFIJcADrK88uHfxhbXG2Mk+VRLHTU0mYRhXLDkhVlO2pAbrWezGIzbOxpCJwQFzMJBU/V7IcBwANePrD1FMJchCAkpmpLJUTdIyu3ie8wnUU3TyiLhaHwnUki6SeBz4ZNaFi32UnFLRJ7H2ii0p7MLYQGw5AHJm4gaxMmYAlrAHNnDNfi4yeM2p5xOJJclyH1F2blF82RUpVKCXdCAzkAFJayTkFJ4H0hZRrsaMrWiRKgSklSrmzYWDBnch7ufMw23gUUygEk4ioBLn6Thu0+TGEqtWBJB7BYKYgnRsIz/sNYrFXtuYmoXiWkKQQUJUkqsBmC30nIDHPwiXD1aK87iT+yN2iqd0gXhUlu0lJciwJDADj4g5xPSKqXNqCmcOjmsUsSGLkFw3aClKTplyNq2jeVbFaULwBAViUwxAkv1nCQQnDZnuQwzKlTvAlaEKZJUokCwCrp66CpNz1eAYZHUQ7VmDhK7SLLR0pS6FB8FgdcOgPMXHcRBSyEglQUMCuuLix1Pcc+94rFPvcCuXKwkAgMRiLpVaWDiII0uX772nqIsVAA4FEqGuFTuQDwcuOBJ5QUaI5PD7G28FNLmUxa9ipOEPbMty1iK3X2piR0S7Ll5fd08su5oslPTBKsKUskue4u5A5Eknz4xVN5NkqpZgnyh1QbjS+YPI/GBJdFU32bfuvtnp5IxH5RDBXPgrx97xMxk+6m3ghSJyXKSGUOWo7xn3iNWlTAoBQLggEHkco1Y5ckYs2PhLXR1BBBFCAQQQQAEEEEABBBBAB4THzz7V99zVz+jll5SHShtdFTP4jYcgOJjSva5vcKWl6FJaZOBds0y8lHvUeqP4uEfP8su8xWZy+Aicn4LY4+RaSRLw8dY0XY1Z0stKtcj3jPzsfGMxJxFzFn3U2jhUEKNlWvx+ifHLyiM1aNeKVOi6SkoHUUQHcYTqBwGtobbYmpTKYgkOA7s1+qpzkxa8e10sTAgvhmJLpU2R070nIjUGHAQFIIUkXBCk5i7P3h2IPOFjsJ+nwUyqUuYoy1Es/X48gO/y8bRI1k0JYAOPq26pexccy78uDQ8qNiKVhAWQUF0kMSR9UvwyfuzLw0qZMyX2vqqdTOk31+rYjl6R1nFpHCkE9UXUdeI58846l0wSxGeQfXOyvgTHNNMS1i6deIt6AfGHVSHsbk5niOXNrPHAZU6iU01ShYEsD3Zv+cTewU9ezoIAFrpmGwYuGUb2H6DKql3dOtge5h1rZ84W2FUpSuYp2ZI6hBKTldvCx7hFJdCQ7F6SaJk8AqKEmyVksXT9FgLG5AfPlnE9IppLCZLSlRBKXUkgjTDk6ASOdyYqeyZxHRqdQDqcgXDsxyL3e8S8jbwQ/bKTNUSAA7XuLNm1maJStuisUkrFKnaqbpwhKRZVnBBDgkGzOW/Vo00cuYkpRZzhCT1gCxJYP2bqbho0N9sKTMBmyiogqCVpKcOF3bFnm7PzEK020OjSpKSmWAtJF8RALBjZLi7+cOlrQje9jei2FUpmKX1Spil8ZAa/JyXLtqzl4tmyJxSshaxjYHCSO5SgNCSDYcX4iIeXtxAVMOMtbJOrDiTna0SMqqlzThzYhbuxSS10k5FtB9bnHGLV9FhmTFpIu4UGBbJV8+Rt5c4ZVGzyvElQxIXofolrjmD6Hvs5qdpK6owjArqvwV9HFwByfQs+cJVU5aVAlZwlkqFhhL2Pcci+VjoY4rod1ZWNjzzS1CqZZsS6D35eeXfGwbkbYxJMlRum6e7UeB9DyjIt6NilSukSS4um5JcZpv8AzDuI4RNbrbcKkomgtMQRi7x8CPeY7F8XY0o848f9G2wQ32fWpnS0zE5KD9x1B5g2hxGs83oIIIIACCCCAAhCurUSZa5kw4UISVKPIQvGR+2zfLCBSSzwVN5nNCP85/hjjdHYq3Rm++W8Cq6rWtWROX1Ujsp8BnzJMQs5TltBl+ceygw5nOPDEGzVR7JluYfyg3p7oSky28vzhyoBvEe5MLY6RdNlVnTSQT2h1T3j88/GHU4zFSz0agFhmcWtkC+hvcRUtgbQ6Oax7KzhPIuQk/Dxi5IUynyexhOmWfrie0qukS9xoU2cHUd4PnY6w1kyScUtfaDPYMoaKbmzEaEHQiHBHWJTd7FuOmff+mjrpArCrUOH14X5OPSH/RLXTK6nYSpM55Z6inISXPNSRwLBxm4BGl36qZ02uFXLfAxJhZJORwngzHT3jziOnSJnTKwruUjqlKWUNVJIYi5Y55pg2GiGq5WvGwUPF3HxHKEpUshCgkByCM9cJuPSJ1Et2JBQrJrM+TPk/AwkqlISFFIBBL+OT8WjuhdkLRUp6NDFrGznmG5d0IVkoAAkspjkjXXxflE5NkKADABjfSxs/m0R1ds1QGIqSpIJcZlQV6NybSBNeQal4GG6VMVTFJWn5OYkg4knK93yTfjw0j2dTkFSEkB05AEXQchkHPVjuTWLBBQbagWcD6ulxpxBh3OkpNw1iFYSVAgfSABF7frKG8ivogNpzCkEgllYVZC+nwENtnVUxamCCu72F3PuiR2lTYQzJdzkXcHIZNbj5w0wBmDZaZZPfnHfAq7NIpVYkB7hQILse99LQ9ASlHXOIBkq1zYAq8xfm8ZRT7Tmy5oKFOC4ByZ0t7rP4xbdmbXCWKi4Yg2VkbAF3dOnGJOLSLKSky0zikBIOIsWxNqMn72Z+PfFQlVP7PVk4SmTOJAfTgeTH0Ji5bPqETEFJuQAxfNJyL5OMj3PrEdvDsxM+QoA9dB9Wt5v6wqf2UpraLpuHtbCsyVGy7p+8Mx4j3Re4wbdHbJUgXabJIB427J9G8I2zY+0hPkpmDM9ocFDMfrRovjl/VmXPD+66Y9gggixmCCCCACP29thNLTzJ68kJduJySkd5IHjHy3tGtVU1C5qy5Kioniolyf1oI1D257zHEikQbJAWrmpT4R4Jc/xDhGTyuqGicmWxqj1ce0yLv8ArOPEpKiwzJAA78odS5RDghiLEdxiT0WW2Kyk5+HvMKs7jn/lH5R7IRpxB9IAM/A+hhCgmmW7+Pvi6bIrumkhR7QsrvGvjYxTpZufGH+61bgmBJNpgAP3mt55eMdfQ0HTou1P1u8ZxytOFehSr0P5G/6MJKUpPZa7C8J0cxS7q6pDhSCMiOBzYhiDwMcVs5NKItOFwodyuY0PeD7zBNCVthUMSS44PqCdHBI8YbUbpWqWsu7qSeKT9Fzd0m3cRwjudJ6JfSDsqYTB+GYeYHVJ4d0dao5FpitTMRNJlKluMIUCSBkc05l0kDzENq5LKAKUYFOkqw62w4nsyrhwM2hxVIxAFNlpOJJ94PIixhyuUFpIULKFwY5VHW7IObsXBLPRBSmHZPWKg4xAE5qAdh4aQkrYaZiCUFLqZSVMWJ+ji5EDCeF8om6edgSAtTkFnDnFwPj73hvIBSV4E9Ulwk9VlfTbOxJBbiTxjtnKtFXRurMKsclfR3vLUHCTqn1zGbg6wqKepSoyymW6QCDiIChyBByyIf8AOLABMU6k4UlQsxJdn0sxz/KImY6usuYoYiUhOEYn+kMSdc2PCOiukiC2vKUWSshKnGFSSLuWYiwV5g8XEcUuz1rlMkOBdWVlhwQLdzi+cStHu4shTKU6SxxKYEEkjEFAuSBZhdvGOtsSCgDomTm8tx2kMGZXaB1Fi8F+CMpb0RaNlBIJSpJfC6gtJZTPhSkh+V/yjpVThAGIHKxGZ7/0IjZhVMWSmyiMIHVu/EjRnzd2ES1MlEpLFCgsfTKdWuBwMMx4LRIbJ3lwEpXLmMB1VYWD8A/Mm4idp6hU+WohCg7tfFkbEg3bQ8smiE2NstVSvErsjMk8OfDif0He9W1paWkylLRhbEpLPkbNw5OHbuaV7s0cF57GFfIVRVCJ4BSiYwWnh9Yc+I7hzjTNztsiXNAJ6kzyf6J+HjGc7O3hAR0VYOkkqYdIA45Y0tnzDHg+cWehkITLT0SsaPoF3twB5ZXvByppneKacWbHBEPuxtfp5Ic9dHVV8D4j1eJiNidqzzZRcXTCCCCOilN3+9nMraCTMQEoqQEhMwlTEA3SoBxkTdny0ijU3sEnk/KVMpI+yhaj6lMbXBHKQyk0Zpsn2GU8pSVzJ82YUkKAAQhLgvcMot4xmu9dOEV1SAAAJy2AyAxlgOTR9Kx85b7zsW0Ko/vVj+VWH/LE8mkVxNtiWxuhSieqol40oQFMO0OuA6S4Y9bjDqh2LT1eI0c8ukAqRNSXAu12Bze94j6X/U1Y/cq/pXLhHcZDSa9QP/Ba3PH+Ucik1sabaeh3WbqVMq5l4w/alnF6WV6RDSwRYllC7ZEEYWcZjIw43E2xPFbJlCasy1FQKColLYSbA5ZaRIf+9cdR0NXTyZo6TAFMykgqw83bwjvBeDim12WbZlX00pKtSL94sfWFlJ6wLgKIYh+0ND4H3mInZ6xJqp0hPZCyUjuzHk3lEwsXc2iHTNbfKNnK5ZVbUXfgRl5h/AwGerskC4Nr3FnGTax1MWUrSsCx6qxy0PgT5EwpWIcdXMXB4R3zTROtWmIl0AElg4S4DtwJfR2vClQ5To4LgaHiCNO+DGghllIxC6SdNbcLwguoTLQMauqLYjezskqPkHhtNiu0h3LSlSLpdKgxBHF3B5v8YSkqKCpJJJGROo0fiRk/cc44UVISsyxiIcseWYF7nxGUJSh0yErxlQUHsMJb6pa4/MRx6Z1bRH7QrVSySgg4u0g/iR9rlkeRzi0oMx1q+TWgg4ShRcse0ymfTTMG0N9rUyZcwpbCDfpACVAONcw3H0iV2VtKWUCWQtSiRLJxuFZsSSHBt2gRlA35I5LWhSo2hKlJSVLGJnJBHWwki1r9bQXAe2UQe0alSwntl2UjEskDVTkdcZm50AbWOtsSA2AylYiDhIWVMoE9XJsrg5Fxq7V+TOUrqjGUC1ywGeTWe5uXseTx1ISEG2if2fTywOmVhJ1wkq7gCS5LaQ4oaNVUt+zKT+mHFR1MR+ytmdKrCHCRdRc/n2jFskIDCWnqywC5GrZgfExKUj0Yx4/s7m1aUJEuWGTYOLPcBn4e9oru1dkOrne4zviN/KLHPkgWbIgDlqPxiCfTupKtCx/pV+cS5bsZx1RRRNXLJSpiLjkeP/iHmza+ZJVipy79qSclfc58hfg+UPpuz8ViMyT3uCfyiDqaBUtXVdQ+rcm3CLKmSbaNS3K33TixoGYaZLJ6wbUcW4+6NU2ftFE5AXLU414jkRoY+XJdQZp6WWopnDNQLBX3myUfra68YvG5m/CkrAPUnAsUnJTC7/rW0WjLijNOPN/5N0ghlsfaqaiUJibPYjgRmIIv2Zmq0PYIIIDgGPnTfSS1fU/4sw+ZUr4iPouPn32h/wC8Kn7/APkREsvRfD2yP2HIK1TkJDlcieAOJ6rDzhruNTzEmslzEKQVU6rKDGx//UO9hz1IVNWgstMiaUnmGMSW6O+q6ha5dQhBwylLK0hiQGxAjK76NlBDoMnZStzZzbQpzxW38ySPjCtfTE7UKUpJPTgsATYLc2HJzFs2BsTZ86fLmUq1omIUFmWoHIHnkHIDuYV/9FqaSvmVUtCZ6JmJJSCQpKVkP3kNzhxLInbs4or5qhmJjjyDjxi2yJqZiARcKDjyinbyj51OOmM+9MSO7NY6Sh+zcOdCfgffGeXZtxulRMS6sqmmUWDAKAaxTkS5zINj3iEp6lpmpCyro1gAFyyZgOXcoWB4tBUykzB1FpMyX1kKBfCdQSPonIiPazackoKVrTiUOyOsx8HgT0JKOzraFAThmIutD2NgpJ7SD35voWh8ZKVoYpdKksQQ1joR3/GIo7xkDqylKt2lEIBPFi59Ijp+2Z7MnBLHBKX9VflHeSOcGT+zQUPKJJCOyo6pOQJ4py7miPmbXk061vMThVcpSQSFakAZPr/5irVc4q7cxSjwKvckW9IiNoU5YNaOXbCuKJHebbsqoICQpLGyjn5DTxhzsmslCWEHtOLsX83058O6KrLRf8oULg2Lc8/SKOKM7fIlztHpJxCjhSAbtmWbCCAWGfwaFqWWZyghICWzYWHEmGMyqKgAyQ2RSEjzIDk3z9It+xqMBCUyrBQ66zmTkW5RCejbhVKkOaemZPRSwQEglSuNnN+Mc7X3lkUo6O8xYxDCk5OfpHIWbiYa7f2sJSTJkqII7SnvdnA58TFCqWe1+MTgub2VyPitFkrN/p2IlMuUm/BROn2uQ0hKR7Qp4YFEpQH2SPV4r06G8afxx+jI8kr7NJ2Ft+VUqAYomAHqm4I+yYtG5eyUzKxaSLGXNB7nQPjGVbprapl/ebzDRtW4Kfnj8Zc78aB8BEq4zSRRy5Y22Th9k+zuiEvoWwkkLClBd+KgbgWYGwaI0exel6ZC+kmlKQeqSHf6JC0gMAbsQfUvoEsuBllpl4R1GykYOTQ22fQIky0y0Bkp/RJ5wQ5gjpwIIIIACMB9pSW2nUD7ST5ypZjfowT2nym2pO59Gf8Alyx8Ink6LYfcQmw1/KEfWkzR5y1H4Qy3AX8tOT9eRMA/pMPN20hVVLBsCFAnl0agffEnu7uOqTVS50qcidJIWCoEOxSRpY3bKOQ6GydnfsqPVqc85PDivxjncie+0alJKmImqAdQuFpuws7PnCG4lX+y1U6ROQtCpuAIcFiUKV7wXB/OF9zlhO1KgfWRPHktJYeAMN9E35IveJb1M4fvD+JMMaPMD6ykg2GrD4mHe3S9TNP7w/iENKE9eX95H4xEPJqXtNG2julIl7OXMAUVialIUpSjbpUpIw9nLlEPsnYEyoUUSEIdNziVhADlOgJfOLrtpP8AotfOaj/rJhjuIphPUmysEsPb6SlRycbmkchJrG5Ccr2XzFp+WnhPKUn3rV/2xx/7e2RSF6iolzD9WbOxf0IZ/KJraYHRTFK6xCFl1Eq+icny8I+cqlbKi3FLojzcu2bId/dmS1iVSyMRUtIdEpKEuos7qZWvCKNvjJaoqE5NMX7yYrGyppTPQS/bQedlCLXv7apqOcw+oBjkhoaspgBzAsMrwqo9W9g3r5wpIk4wWvYd/OF51K1mtwv427oayPkkN1aNMyYELDpKVekbBvHu7KpZVP0QOU11KLnJBSMhYYbAe8kxlW40pqnDoEL/AAxte/CfkabvV+CJzXoZoxtqaRiG8SvnE4XPXU921LC3KK3OVowHdFt3ol/LzDzHuH94qNSoOGHnEcOzVntLZ1UCGzw5qTDSNSMTJjdv/aJX30+8RuXs+HztPDoZvvk/F4w3dofOJX30++N13CltVuNZUw+sqIS+RFl8TNHTlHseIyEexrMIQQQQAEEEEABGHe1lIG0lNrLlE+o9wEbjGKe2eW1eg/Wko9FTBCZOimL3FT3aHy6PuzP+kuGXs7mKFcliQAiYVByxAQcxrdoebuf7TK5lSfMKT8YZbgzGrsP1pc1PjhJ8MoSBTIXHc/bq65SxPTLUZOFSVYWU5UoAi9mbMcY4XsKmn1BmU08y56FkqTiVmFdcAEggHLq2vEJ7Ptppk1K5as5wQlPelRNy/B4b022v2TaU1TAha1yyPvTE39Ie+hHHbo928fnE3/EP4hDOm/1gPBSfxiHG3z85n8pivRcNZI638Q/F/aI+TQvabLt3/dZ/xk/9URE7uT1S6arVJlmbMSmSQgXJGJTtqdS3KJfbaf8ARndUJf8A+0D4xG7kVhl/tSkh1Jp8SQciUGawLaO0EvkQsfif7E5WwNq1qSJhl0kpYIIIdZSbHqh2txIhCf7Jtm0kozqqoWUBnUSlCSdAAAS/IF4zHbntHrqvqzZ6gg/QR1E+ITc+JMXjaiSvdRJNyhaS55TSj3ForX2S/Q5ke0DZkmZLk0NLidaUmaUhLAkDEFKdaz3tFV9osr5zP++PVKfzim7vTGqJZ4LQf6hF99pafnc/uQf6BCy0PApOzKgOQ7NlDiuXie7k34kcR3CG1GhOLEQ/Li2cd184EhmB4iwLa8oPJF9kvuEpqkcGmB/4T+UbbvxenpS/H1ln4xim46XqUfdWf6T+cbTvmv5rS/ebyQYWfsZeHyIxTeeoeqmBKSS4NzYOkH45RW6x9WfgNIsu9L/tBvoi38IvFcq0xHH4NeW3ETnmw7obCF6lVoapMa0YH2TW7imqJR4TEfiEbruH/ti+SJoHcFIaMH2Afl0feT7xG87nKCask/8AxL4amW2vvjNP5EaI/EzSE5R7HiFOARcR7GwwhBBBAAQQQQAI1lSJctayCQhKlEDOwJt5R88b6b6qrpyZi0JQlKcKcLmxL9YnM+Aj6IqpAWhSDkpJSe4hjHzRvLu5NoZxkzmdnSpJcKSSQFDhcGx4QkyuKkxnSz2ViSbguCMxdwfOJjZ+8ErpkTZ0kGYkv0kvqqLgg409lWZuGMVhUi7pOE+keftJDYx/EMokrReVS7LLQbtFVZLn081E2WmclRSLTEAqHaSbsA9xpEDvW6ayanUTXbxBHvzj1E7rBSTcCxBIIuMiLiJYbfxgIqJaZ4AHWPVmjuWM/Hzh00TcWhPeM/Oaj76/eIai3p8Y72zWJmzZsxIISslQfO4HxhBSmCuQ/OJvsquja9tE/wDpczlOSf8Ano/OIvcZT1MxP15M0eSx/wB8SW1Vf6Kn/wCIk/8ANlGIfchQFfLfVM0eiT/lMcn8iOQ+KRhCgyu4xsUkY91Jg4EtlpPBhE+yqilKUamtSo4icElJUpnyfrEeCYsVLvDS0tN+zSKZUySCerNUli5cuFOrPQpirkl2SUW+jHd3tz6qcsKkyVTACCohwkB9Vlk+Ri4e0WWf2mY4YmXLLfwke8RYa3fmoUAlGCSnIJQl2YcVBsuCRFL2tUKmKUpaipRFyS+WUSlkT0XhilF2yrSlWvndoQqCSctM+YhaiIKyLO+f61hxWKGQ8oqZH2Se5C/nCeaV/hMbPvit6Ok5rI85Uz+0YjuhOw1SObjzSfjG07xHFs+jP20+sqYPfCy9rLR96Mi3qWBOf7CeHDUxV6mYk6gd1zF03q2H005OEjspDE6uW94EQI3eKVmWpOBac8X6yiEHGKtmrIpy0ivTlvxhKLLtPd9UhSRMAGMOm4YjkXhvO2GQlyALHXxjTGaa0Y5QaexrsKdhnIVmyknyIPwi+7S22pNRJYlIUoPmApKikN6PeK5uxsYHHNUcMtFydWewHOJmipBMxLmYUyycKUqOgdko1KtX4m0SnTlZohcY0a/udvSX6CazAlKFX/hSTlcZeUXaMEmbWMpUohRKVEYnZyHCcVhZRI8weMbhsmr6WRLXfrJBvnlf1iuOXhmfNBLaHcEEEVIBBBBAARj3t4o2mU03imYg+BSofiMbDFX9o266q6iVLlpSZyCFy8Ra4PWD6OnEL2yyzHH0di6Z83g38I6C9IXr6CZTzDLnS1SpgzSsEW48xzDiGpT1h+uMTNCZ4qSMx1Tyy8vyj1M9QLqGLmP08cpu7ZOw+PrHuLjHKO2LomgoYG7EekKzT2vumGZAOefEWP8AfxjpK1AFjiDNz/vC0OnZt9TMxbFqVcClXrJVFOK3xEXsW8ocUW+ePZs2m6FZXNADpBLdVAdm+zkSO+IiZWn7MvkS5/lQ/qoRLNtqin8dNXZJzJgA00tp5QwNUEuFG+IkJ1LuQwzPgIZTKy1ipR4k4R5JY+ajCMqas2TZ9EgB+9s/GIqH2aWx3OqVKZkFJ0xkJ0bK6tfqxA1s9JXhKiq1ykMkebkjnbuiRq6bowekYWBIsSxycB28Yr9SodYouzWdjoLcT4xWMa6JSkq2KUuADFguXYEaaDE+bnvhOpS7lmbgwZm0IvCJqhnkTmOep84SmzcZs5drm3l6xorZ5rR3suqwTUq1SUnvY/lGx1u80mds+llyypSgtKiAk2AKxe2ZcRjlTT4ALM6Qq4Lh7OfL1EXPYU/5CSjPNr37SrkZEWDcDwhJvRoxpNjuulFc3GCEISkhZWxGjBgXBtqzQ2m7u45xmdIs4QAyEpHMOVE3JJPjEtWy0pQtSSoKAKsyQWGRBtyhGVOIx9liRocTsBkLEc7ZcozqWtGtwd7IXa9MknARiWAwMxYwpd27OSjn4GI0zXARMTjKQxIUb6A+USm26NTlaRixAYk9UWDsbnO+Qd+UVid11kB0pFibjEdX4Dlyi0FaITfFkpUbYBlJkSgyA6lnNz9EPqxv+rTFXLlKqelSn5NMoYDbtJDM30SCQT93nEEZaAmzNYWtlEns2UroVAuysRcNbqsX11OXAwzjXQqlfZLbG2VP2hNaWCSySTYJQCo9o6DNgM9BG97OohJlS5QuEJSkHiwZ4jdzdmIkUUlMsAYkJWS2ZUAST5t3ARNxaEa2ZpzcgggghyYQQQQAEEEEAEftrYEirl9HUSkzE6OLjmlQuk8wYyHeL2NTAkzaEqmINxJmjBMZn6uJn4MoJVbXXboI41Z1No+S50hUtRQtJQpNilQKSDwINxHCo+nt4d0aatS0+UFFrLFlp+6oX8MuUZBvX7G6mnddMTUy/qgNNA5pyX/Df7MI4lVOzO5oZuZAgJteOpsogspwpJukhiDzBu/Ix4gOGIfJ3jgw6ollsz5xMSKJRzB9B5PnHG7ssFKgwJe3iIn1KFg0ZZunRtx7iRwpGS4SQpsje/OzN3w6lSQA/wCvCHJXaxDPe5duXOI2ZNwgJxOMsmt3/lCbkO2o9le3iqHXhJwWZJAe2d78TDcBKypWT9bCNTdx6nuhTayFLm4kKQMOQJLnvzbzMNZeIDrG+gAtZ2I8Y1RVKjBkbbs4qJYwApT3vl4F7O7tpaEpcpYz7k8nN2vYZw5TWEDCQ4e51yGVnhObNIKcLqSPokFhzbnDkdj+ZTqMshT4ksliH52L5AXA4k2ved2QxkSrlOFyFgPhIJFxqGN9IrcmtKkqQHQSwxAXbV0nPkReHW1qzDTplIOJTB2BLBsnbi8I43ovjlx2y0q2j0steFlgFgqyUqOrBySAbRXp9apczowMCVEB2F3Ny48/Ew22PXMgJKVW7x8IkdsgCXL6FyonErGwazMONznq2QiKTUqrRpcoyjyvZYqrZyZaCxPVFyo6alzlFMr1yQbKd8wnrf29YsM2sqamSELKBZlEABx9ohyo6R1s/cpJIxKxcgGHmYdKicpWipFaMQwJWQ+Sjn4B284sW78msUOshLAul0kEk5IDZgkt8Yuuy9zVWMqnxDiwbvxKIB8Iu+7m55lLE2cQVjsoF0p5knNXoOeYorkSbUUT+yKdSJEpCu0mWhKu8JAPrDuCCLmUIIIIACCCCAAggggAIIIIACCCCACvb0bh0lePlpbTGYTUdVY8clDkoERjm9Psnq6N1yx+0SR9JA64H2kZ+KXHdH0JBHGrOptHzBuxUgGY9i3ueJ2jlTJ6iJSVTT+7Spf4bDxIjaKrc6jmTumXTy1TDmojtffHZWeagYlpMhKEhKEhKRkEgADuAtEniTdst+ZpUjH9n+zCtmjr4JCftqxK/lQ481CJ6l9i0j/i1E5Z+xgQPIhR9Y0aCKKCRN5JMoqfYxs5romqPEzlufIgRzM9imzSOxNHMTl/EkRfII7Qtszeb7B6A9mZUp7piD75ZhhP9gEr/h1k1P3pctXuwxq8EFBZitT7Ap47FXKV96SpPdktUJU3sQrkG0+mAfQzfNujz8Y2+CCkdUmjKqT2NzilptUgfdlrV6laW8ocTfYdKWxmVU4kfVShI8i/vjTYIOKDkyk7O9ktJKABXPmAaKmAfgSk+sWSg3cppLdHJlpI1wgq/mLq9YkoIKOW2EEEEdOBBBBAAQQQQ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9" name="Picture 13" descr="http://landofart.ru/wp-content/uploads/2012/08/barretr_House-560x562.png?9d7bd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2428868"/>
            <a:ext cx="1785950" cy="1792329"/>
          </a:xfrm>
          <a:prstGeom prst="rect">
            <a:avLst/>
          </a:prstGeom>
          <a:noFill/>
        </p:spPr>
      </p:pic>
      <p:pic>
        <p:nvPicPr>
          <p:cNvPr id="9231" name="Picture 15" descr="http://mir-css.ru/_ld/4/426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2714620"/>
            <a:ext cx="1243307" cy="135732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929058" y="2285992"/>
            <a:ext cx="10715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2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826" y="2285992"/>
            <a:ext cx="6429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00B050"/>
                </a:solidFill>
              </a:rPr>
              <a:t>“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57224" y="1928802"/>
            <a:ext cx="7000924" cy="2500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214678" y="4429132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</a:rPr>
              <a:t>ДОМЕН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  <p:sp>
        <p:nvSpPr>
          <p:cNvPr id="22" name="Стрелка вправо 21">
            <a:hlinkClick r:id="" action="ppaction://hlinkshowjump?jump=nextslide"/>
          </p:cNvPr>
          <p:cNvSpPr/>
          <p:nvPr/>
        </p:nvSpPr>
        <p:spPr>
          <a:xfrm>
            <a:off x="8358246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Ребус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747545" y="5669837"/>
            <a:ext cx="2428892" cy="830997"/>
          </a:xfrm>
          <a:custGeom>
            <a:avLst/>
            <a:gdLst>
              <a:gd name="connsiteX0" fmla="*/ 0 w 3252255"/>
              <a:gd name="connsiteY0" fmla="*/ 0 h 523220"/>
              <a:gd name="connsiteX1" fmla="*/ 3252255 w 3252255"/>
              <a:gd name="connsiteY1" fmla="*/ 0 h 523220"/>
              <a:gd name="connsiteX2" fmla="*/ 3252255 w 3252255"/>
              <a:gd name="connsiteY2" fmla="*/ 523220 h 523220"/>
              <a:gd name="connsiteX3" fmla="*/ 0 w 3252255"/>
              <a:gd name="connsiteY3" fmla="*/ 523220 h 523220"/>
              <a:gd name="connsiteX4" fmla="*/ 0 w 3252255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255" h="523220">
                <a:moveTo>
                  <a:pt x="0" y="0"/>
                </a:moveTo>
                <a:lnTo>
                  <a:pt x="3252255" y="0"/>
                </a:lnTo>
                <a:lnTo>
                  <a:pt x="3252255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1200000" lon="0" rev="0"/>
              </a:camera>
              <a:lightRig rig="threePt" dir="t"/>
            </a:scene3d>
            <a:sp3d z="44450"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Правильный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ответ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305447"/>
            <a:ext cx="19240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58246" y="6215058"/>
            <a:ext cx="714348" cy="64294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1928802"/>
            <a:ext cx="8215370" cy="2500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643306" y="4500570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</a:rPr>
              <a:t>БЛОГ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71604" y="1857364"/>
            <a:ext cx="128588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b="1" dirty="0" smtClean="0">
                <a:solidFill>
                  <a:srgbClr val="00B050"/>
                </a:solidFill>
              </a:rPr>
              <a:t>,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43636" y="2214554"/>
            <a:ext cx="16430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i="1" dirty="0" smtClean="0">
                <a:solidFill>
                  <a:srgbClr val="00B050"/>
                </a:solidFill>
              </a:rPr>
              <a:t>Г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9190" y="1857364"/>
            <a:ext cx="6429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00B050"/>
                </a:solidFill>
              </a:rPr>
              <a:t>“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23556" name="Picture 4" descr="http://pngimg.com/upload/apple_PNG257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1643050"/>
            <a:ext cx="2833674" cy="2777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804</Words>
  <Application>Microsoft Office PowerPoint</Application>
  <PresentationFormat>Экран (4:3)</PresentationFormat>
  <Paragraphs>271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В поисках сокровищницы знаний</vt:lpstr>
      <vt:lpstr>Курс  урока:</vt:lpstr>
      <vt:lpstr>Слайд 3</vt:lpstr>
      <vt:lpstr>Блиц-опрос</vt:lpstr>
      <vt:lpstr>Блиц-опрос</vt:lpstr>
      <vt:lpstr>Блиц-опрос</vt:lpstr>
      <vt:lpstr>Слайд 7</vt:lpstr>
      <vt:lpstr>Ребус</vt:lpstr>
      <vt:lpstr>Ребус</vt:lpstr>
      <vt:lpstr>Ребус</vt:lpstr>
      <vt:lpstr>Ребус</vt:lpstr>
      <vt:lpstr>Ребус</vt:lpstr>
      <vt:lpstr>Слайд 13</vt:lpstr>
      <vt:lpstr>Угадай кодовое слово</vt:lpstr>
      <vt:lpstr>1. Вопрос</vt:lpstr>
      <vt:lpstr>2. Вопрос</vt:lpstr>
      <vt:lpstr>3. Вопрос</vt:lpstr>
      <vt:lpstr>4. Вопрос</vt:lpstr>
      <vt:lpstr>5. Вопрос</vt:lpstr>
      <vt:lpstr>6. Вопрос</vt:lpstr>
      <vt:lpstr>7. Вопрос</vt:lpstr>
      <vt:lpstr>8. Вопрос</vt:lpstr>
      <vt:lpstr>9. Вопрос</vt:lpstr>
      <vt:lpstr>Слайд 24</vt:lpstr>
      <vt:lpstr>Пираты  оставили обрывки IP-адреса.  Восстановите IP-адрес.  </vt:lpstr>
      <vt:lpstr>Слайд 26</vt:lpstr>
      <vt:lpstr>Помоги поскорее узнать, где находятся сокровища?</vt:lpstr>
      <vt:lpstr>Слайд 28</vt:lpstr>
      <vt:lpstr>Давайте откроем секреты!</vt:lpstr>
      <vt:lpstr>Проверь себя:</vt:lpstr>
      <vt:lpstr>Слайд 31</vt:lpstr>
      <vt:lpstr>Поздравляем! Вы добрались до сокровищницы!</vt:lpstr>
      <vt:lpstr>СПАСИБО ЗА РАБОТУ НА УРОКЕ!</vt:lpstr>
    </vt:vector>
  </TitlesOfParts>
  <Company>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Musaeva</dc:creator>
  <cp:lastModifiedBy>Musaeva</cp:lastModifiedBy>
  <cp:revision>70</cp:revision>
  <dcterms:created xsi:type="dcterms:W3CDTF">2014-11-08T14:09:07Z</dcterms:created>
  <dcterms:modified xsi:type="dcterms:W3CDTF">2015-01-06T14:58:02Z</dcterms:modified>
</cp:coreProperties>
</file>