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10"/>
  </p:notesMasterIdLst>
  <p:sldIdLst>
    <p:sldId id="260" r:id="rId2"/>
    <p:sldId id="261" r:id="rId3"/>
    <p:sldId id="266" r:id="rId4"/>
    <p:sldId id="265" r:id="rId5"/>
    <p:sldId id="262" r:id="rId6"/>
    <p:sldId id="267" r:id="rId7"/>
    <p:sldId id="263" r:id="rId8"/>
    <p:sldId id="264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90" d="100"/>
          <a:sy n="90" d="100"/>
        </p:scale>
        <p:origin x="-798" y="46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9987C7C-DAF5-431D-876F-5C5427BF5BCF}" type="datetimeFigureOut">
              <a:rPr lang="ru-RU" smtClean="0"/>
              <a:pPr/>
              <a:t>26.01.2015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535F2AE-6A02-4E7C-A9F2-F8352064C4F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35F2AE-6A02-4E7C-A9F2-F8352064C4FA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35F2AE-6A02-4E7C-A9F2-F8352064C4FA}" type="slidenum">
              <a:rPr lang="ru-RU" smtClean="0"/>
              <a:pPr/>
              <a:t>6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429064" y="3337560"/>
            <a:ext cx="6480048" cy="2301240"/>
          </a:xfrm>
        </p:spPr>
        <p:txBody>
          <a:bodyPr rIns="45720" anchor="t"/>
          <a:lstStyle>
            <a:lvl1pPr algn="r">
              <a:defRPr lang="en-US" b="1" cap="all" baseline="0" dirty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433050" y="1544812"/>
            <a:ext cx="6480048" cy="1752600"/>
          </a:xfrm>
        </p:spPr>
        <p:txBody>
          <a:bodyPr tIns="0" rIns="45720" bIns="0" anchor="b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6F6029-94AD-4782-9E33-74B6AE4597E7}" type="datetimeFigureOut">
              <a:rPr lang="ru-RU" smtClean="0"/>
              <a:pPr/>
              <a:t>26.01.2015</a:t>
            </a:fld>
            <a:endParaRPr lang="ru-RU" dirty="0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E3AAA2-E63A-4FCB-B809-DE16F944F2A2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6F6029-94AD-4782-9E33-74B6AE4597E7}" type="datetimeFigureOut">
              <a:rPr lang="ru-RU" smtClean="0"/>
              <a:pPr/>
              <a:t>26.01.2015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E3AAA2-E63A-4FCB-B809-DE16F944F2A2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6F6029-94AD-4782-9E33-74B6AE4597E7}" type="datetimeFigureOut">
              <a:rPr lang="ru-RU" smtClean="0"/>
              <a:pPr/>
              <a:t>26.01.2015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E3AAA2-E63A-4FCB-B809-DE16F944F2A2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6F6029-94AD-4782-9E33-74B6AE4597E7}" type="datetimeFigureOut">
              <a:rPr lang="ru-RU" smtClean="0"/>
              <a:pPr/>
              <a:t>26.01.2015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E3AAA2-E63A-4FCB-B809-DE16F944F2A2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83837"/>
            <a:ext cx="6629400" cy="1826363"/>
          </a:xfrm>
        </p:spPr>
        <p:txBody>
          <a:bodyPr tIns="0" bIns="0" anchor="t"/>
          <a:lstStyle>
            <a:lvl1pPr algn="l">
              <a:buNone/>
              <a:defRPr sz="4200" b="1" cap="none" baseline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2485800"/>
            <a:ext cx="6629400" cy="1066688"/>
          </a:xfrm>
        </p:spPr>
        <p:txBody>
          <a:bodyPr lIns="45720" tIns="0" rIns="45720" bIns="0" anchor="b"/>
          <a:lstStyle>
            <a:lvl1pPr marL="0" indent="0" algn="l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6F6029-94AD-4782-9E33-74B6AE4597E7}" type="datetimeFigureOut">
              <a:rPr lang="ru-RU" smtClean="0"/>
              <a:pPr/>
              <a:t>26.01.2015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E3AAA2-E63A-4FCB-B809-DE16F944F2A2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26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6F6029-94AD-4782-9E33-74B6AE4597E7}" type="datetimeFigureOut">
              <a:rPr lang="ru-RU" smtClean="0"/>
              <a:pPr/>
              <a:t>26.01.2015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E3AAA2-E63A-4FCB-B809-DE16F944F2A2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86400"/>
            <a:ext cx="4040188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5486400"/>
            <a:ext cx="4041775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516912"/>
            <a:ext cx="4040188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516912"/>
            <a:ext cx="4041775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6F6029-94AD-4782-9E33-74B6AE4597E7}" type="datetimeFigureOut">
              <a:rPr lang="ru-RU" smtClean="0"/>
              <a:pPr/>
              <a:t>26.01.2015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E3AAA2-E63A-4FCB-B809-DE16F944F2A2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7470648" cy="1143000"/>
          </a:xfrm>
        </p:spPr>
        <p:txBody>
          <a:bodyPr anchor="ctr"/>
          <a:lstStyle>
            <a:lvl1pPr algn="l">
              <a:defRPr sz="460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6F6029-94AD-4782-9E33-74B6AE4597E7}" type="datetimeFigureOut">
              <a:rPr lang="ru-RU" smtClean="0"/>
              <a:pPr/>
              <a:t>26.01.2015</a:t>
            </a:fld>
            <a:endParaRPr lang="ru-RU" dirty="0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6E3AAA2-E63A-4FCB-B809-DE16F944F2A2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9" name="Нижний колонтитул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6F6029-94AD-4782-9E33-74B6AE4597E7}" type="datetimeFigureOut">
              <a:rPr lang="ru-RU" smtClean="0"/>
              <a:pPr/>
              <a:t>26.01.2015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E3AAA2-E63A-4FCB-B809-DE16F944F2A2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85528"/>
            <a:ext cx="3200400" cy="730250"/>
          </a:xfrm>
        </p:spPr>
        <p:txBody>
          <a:bodyPr tIns="0" bIns="0" anchor="t"/>
          <a:lstStyle>
            <a:lvl1pPr algn="l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214424"/>
            <a:ext cx="2743200" cy="914400"/>
          </a:xfrm>
        </p:spPr>
        <p:txBody>
          <a:bodyPr lIns="45720" tIns="0" rIns="45720" bIns="0" anchor="b"/>
          <a:lstStyle>
            <a:lvl1pPr marL="0" indent="0" algn="l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7086600" cy="3810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6F6029-94AD-4782-9E33-74B6AE4597E7}" type="datetimeFigureOut">
              <a:rPr lang="ru-RU" smtClean="0"/>
              <a:pPr/>
              <a:t>26.01.2015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156448" y="6422064"/>
            <a:ext cx="762000" cy="365125"/>
          </a:xfrm>
        </p:spPr>
        <p:txBody>
          <a:bodyPr/>
          <a:lstStyle/>
          <a:p>
            <a:fld id="{16E3AAA2-E63A-4FCB-B809-DE16F944F2A2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56732" y="1705709"/>
            <a:ext cx="3053868" cy="1253808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065628" y="1019907"/>
            <a:ext cx="4114800" cy="4114800"/>
          </a:xfrm>
          <a:prstGeom prst="ellipse">
            <a:avLst/>
          </a:prstGeom>
          <a:solidFill>
            <a:schemeClr val="bg2">
              <a:shade val="50000"/>
            </a:schemeClr>
          </a:solidFill>
          <a:ln w="50800" cap="flat">
            <a:solidFill>
              <a:schemeClr val="bg2"/>
            </a:solidFill>
            <a:miter lim="800000"/>
          </a:ln>
          <a:effectLst>
            <a:outerShdw blurRad="152000" dist="345000" dir="5400000" sx="-80000" sy="-18000" rotWithShape="0">
              <a:srgbClr val="000000">
                <a:alpha val="25000"/>
              </a:srgbClr>
            </a:outerShdw>
          </a:effectLst>
          <a:scene3d>
            <a:camera prst="orthographicFront"/>
            <a:lightRig rig="contrasting" dir="t">
              <a:rot lat="0" lon="0" rev="2400000"/>
            </a:lightRig>
          </a:scene3d>
          <a:sp3d contourW="7620">
            <a:bevelT w="63500" h="63500"/>
            <a:contourClr>
              <a:schemeClr val="bg2">
                <a:shade val="50000"/>
              </a:schemeClr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dirty="0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556734" y="2998765"/>
            <a:ext cx="3053866" cy="2663482"/>
          </a:xfrm>
        </p:spPr>
        <p:txBody>
          <a:bodyPr lIns="45720" rIns="45720"/>
          <a:lstStyle>
            <a:lvl1pPr marL="0" indent="0">
              <a:buFontTx/>
              <a:buNone/>
              <a:defRPr sz="12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422064"/>
            <a:ext cx="2133600" cy="365125"/>
          </a:xfrm>
        </p:spPr>
        <p:txBody>
          <a:bodyPr/>
          <a:lstStyle/>
          <a:p>
            <a:fld id="{896F6029-94AD-4782-9E33-74B6AE4597E7}" type="datetimeFigureOut">
              <a:rPr lang="ru-RU" smtClean="0"/>
              <a:pPr/>
              <a:t>26.01.2015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E3AAA2-E63A-4FCB-B809-DE16F944F2A2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олилиния 11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6" name="Полилиния 15"/>
          <p:cNvSpPr>
            <a:spLocks/>
          </p:cNvSpPr>
          <p:nvPr/>
        </p:nvSpPr>
        <p:spPr bwMode="auto">
          <a:xfrm>
            <a:off x="7315200" y="0"/>
            <a:ext cx="1828800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2082" y="1734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422064"/>
            <a:ext cx="2133600" cy="365125"/>
          </a:xfrm>
          <a:prstGeom prst="rect">
            <a:avLst/>
          </a:prstGeom>
        </p:spPr>
        <p:txBody>
          <a:bodyPr vert="horz" bIns="0" anchor="b"/>
          <a:lstStyle>
            <a:lvl1pPr algn="l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896F6029-94AD-4782-9E33-74B6AE4597E7}" type="datetimeFigureOut">
              <a:rPr lang="ru-RU" smtClean="0"/>
              <a:pPr/>
              <a:t>26.01.2015</a:t>
            </a:fld>
            <a:endParaRPr lang="ru-RU" dirty="0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3124200" y="6422064"/>
            <a:ext cx="2895600" cy="365125"/>
          </a:xfrm>
          <a:prstGeom prst="rect">
            <a:avLst/>
          </a:prstGeom>
        </p:spPr>
        <p:txBody>
          <a:bodyPr vert="horz" lIns="0" rIns="0" bIns="0" anchor="b"/>
          <a:lstStyle>
            <a:lvl1pPr algn="ct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153400" y="6422064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16E3AAA2-E63A-4FCB-B809-DE16F944F2A2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4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20624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22376" indent="-274320" algn="l" rtl="0" eaLnBrk="1" latinLnBrk="0" hangingPunct="1">
        <a:spcBef>
          <a:spcPct val="20000"/>
        </a:spcBef>
        <a:buClr>
          <a:schemeClr val="accent1"/>
        </a:buClr>
        <a:buSzPct val="90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56032" algn="l" rtl="0" eaLnBrk="1" latinLnBrk="0" hangingPunct="1">
        <a:spcBef>
          <a:spcPct val="20000"/>
        </a:spcBef>
        <a:buClr>
          <a:schemeClr val="accent2"/>
        </a:buClr>
        <a:buSzPct val="85000"/>
        <a:buFont typeface="Arial"/>
        <a:buChar char="○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37744" algn="l" rtl="0" eaLnBrk="1" latinLnBrk="0" hangingPunct="1">
        <a:spcBef>
          <a:spcPct val="20000"/>
        </a:spcBef>
        <a:buClr>
          <a:schemeClr val="accent3"/>
        </a:buClr>
        <a:buSzPct val="9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90472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Arial"/>
        <a:buChar char="-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0784" indent="-182880" algn="l" rtl="0" eaLnBrk="1" latinLnBrk="0" hangingPunct="1">
        <a:spcBef>
          <a:spcPct val="20000"/>
        </a:spcBef>
        <a:buClr>
          <a:schemeClr val="accent5"/>
        </a:buClr>
        <a:buFont typeface="Arial"/>
        <a:buChar char="-"/>
        <a:defRPr kumimoji="0" sz="20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Arial"/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39696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▪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31720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429064" y="3337560"/>
            <a:ext cx="6480048" cy="2877522"/>
          </a:xfrm>
        </p:spPr>
        <p:txBody>
          <a:bodyPr>
            <a:normAutofit/>
          </a:bodyPr>
          <a:lstStyle/>
          <a:p>
            <a:pPr algn="ctr"/>
            <a:r>
              <a:rPr lang="ru-RU" dirty="0" smtClean="0"/>
              <a:t>Сложение  положительных и отрицательных чисел</a:t>
            </a:r>
            <a:endParaRPr lang="ru-RU" dirty="0"/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algn="l"/>
            <a:r>
              <a:rPr lang="ru-RU" dirty="0" smtClean="0">
                <a:solidFill>
                  <a:schemeClr val="bg1"/>
                </a:solidFill>
              </a:rPr>
              <a:t>       </a:t>
            </a:r>
            <a:r>
              <a:rPr lang="ru-RU" dirty="0" smtClean="0">
                <a:solidFill>
                  <a:schemeClr val="bg1"/>
                </a:solidFill>
                <a:cs typeface="Aharoni" pitchFamily="2" charset="-79"/>
              </a:rPr>
              <a:t>Учитель математики МКОУ Покровская СОШ </a:t>
            </a:r>
          </a:p>
          <a:p>
            <a:pPr algn="l"/>
            <a:r>
              <a:rPr lang="ru-RU" dirty="0" smtClean="0">
                <a:solidFill>
                  <a:schemeClr val="bg1"/>
                </a:solidFill>
                <a:cs typeface="Aharoni" pitchFamily="2" charset="-79"/>
              </a:rPr>
              <a:t>                                                   Проценко О.В.</a:t>
            </a:r>
            <a:endParaRPr lang="ru-RU" dirty="0">
              <a:solidFill>
                <a:schemeClr val="bg1"/>
              </a:solidFill>
              <a:cs typeface="Aharoni" pitchFamily="2" charset="-79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i="1" dirty="0" smtClean="0">
                <a:solidFill>
                  <a:srgbClr val="FFC000"/>
                </a:solidFill>
              </a:rPr>
              <a:t>У природы нет плохой погоды…</a:t>
            </a:r>
            <a:endParaRPr lang="ru-RU" sz="4000" dirty="0">
              <a:solidFill>
                <a:srgbClr val="FFC00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Мороз и солнце</a:t>
            </a:r>
          </a:p>
          <a:p>
            <a:r>
              <a:rPr lang="ru-RU" dirty="0" smtClean="0">
                <a:solidFill>
                  <a:schemeClr val="bg1"/>
                </a:solidFill>
              </a:rPr>
              <a:t>День чудесный…</a:t>
            </a:r>
          </a:p>
          <a:p>
            <a:r>
              <a:rPr lang="ru-RU" dirty="0" smtClean="0">
                <a:solidFill>
                  <a:schemeClr val="bg1"/>
                </a:solidFill>
              </a:rPr>
              <a:t>А.С.Пушкин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sz="half" idx="3"/>
          </p:nvPr>
        </p:nvSpPr>
        <p:spPr/>
        <p:txBody>
          <a:bodyPr>
            <a:normAutofit fontScale="92500"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Какую температуру показывают термометры?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1026" name="Picture 2" descr="I:\Картинки\50778894.jpg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57200" y="1949220"/>
            <a:ext cx="4040188" cy="3078623"/>
          </a:xfrm>
          <a:prstGeom prst="rect">
            <a:avLst/>
          </a:prstGeom>
          <a:noFill/>
        </p:spPr>
      </p:pic>
      <p:pic>
        <p:nvPicPr>
          <p:cNvPr id="1027" name="Picture 3" descr="I:\Картинки\image14611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5876626" y="1517650"/>
            <a:ext cx="1578573" cy="39417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C000"/>
                </a:solidFill>
              </a:rPr>
              <a:t>Постановка проблемы.</a:t>
            </a:r>
            <a:endParaRPr lang="ru-RU" dirty="0">
              <a:solidFill>
                <a:srgbClr val="FFC000"/>
              </a:solidFill>
            </a:endParaRPr>
          </a:p>
        </p:txBody>
      </p:sp>
      <p:sp>
        <p:nvSpPr>
          <p:cNvPr id="8" name="Содержимое 7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779526" indent="-742950">
              <a:buNone/>
            </a:pPr>
            <a:r>
              <a:rPr lang="ru-RU" sz="4000" dirty="0" smtClean="0">
                <a:solidFill>
                  <a:schemeClr val="tx2"/>
                </a:solidFill>
              </a:rPr>
              <a:t>1.      Что мы знаем об отрицательных числах?</a:t>
            </a:r>
          </a:p>
          <a:p>
            <a:pPr marL="779526" indent="-742950">
              <a:buNone/>
            </a:pPr>
            <a:endParaRPr lang="ru-RU" sz="4000" dirty="0" smtClean="0">
              <a:solidFill>
                <a:schemeClr val="tx2"/>
              </a:solidFill>
            </a:endParaRPr>
          </a:p>
          <a:p>
            <a:pPr marL="779526" indent="-742950">
              <a:buNone/>
            </a:pPr>
            <a:r>
              <a:rPr lang="ru-RU" sz="4000" dirty="0" smtClean="0">
                <a:solidFill>
                  <a:schemeClr val="tx2"/>
                </a:solidFill>
              </a:rPr>
              <a:t>2.   Что  мы сегодня хотим</a:t>
            </a:r>
          </a:p>
          <a:p>
            <a:pPr marL="779526" indent="-742950">
              <a:buNone/>
            </a:pPr>
            <a:r>
              <a:rPr lang="ru-RU" sz="4000" dirty="0" smtClean="0">
                <a:solidFill>
                  <a:schemeClr val="tx2"/>
                </a:solidFill>
              </a:rPr>
              <a:t>         узнать нового об отрицательных числах?</a:t>
            </a:r>
            <a:endParaRPr lang="ru-RU" sz="4000" dirty="0">
              <a:solidFill>
                <a:schemeClr val="tx2"/>
              </a:solidFill>
            </a:endParaRPr>
          </a:p>
        </p:txBody>
      </p:sp>
      <p:pic>
        <p:nvPicPr>
          <p:cNvPr id="9" name="Picture 3" descr="C:\Documents and Settings\Папа\Рабочий стол\Картинки\i.jpeg1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072330" y="785794"/>
            <a:ext cx="1714500" cy="14287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C000"/>
                </a:solidFill>
              </a:rPr>
              <a:t>Из истории вопроса.</a:t>
            </a:r>
            <a:endParaRPr lang="ru-RU" dirty="0">
              <a:solidFill>
                <a:srgbClr val="FFC000"/>
              </a:solidFill>
            </a:endParaRPr>
          </a:p>
        </p:txBody>
      </p:sp>
      <p:pic>
        <p:nvPicPr>
          <p:cNvPr id="1026" name="Picture 2" descr="I:\Картинки\20090518-210153-2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6929454" y="4214818"/>
            <a:ext cx="1666875" cy="203835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285720" y="1285861"/>
            <a:ext cx="821537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Впервые отрицательные числа были частично узаконены в Китае, а затем (примерно с VII века) и в Индии, где трактовались как долги (недостача), или, как у Диофанта, признавались как временные значения. Умножение и деление для отрицательных чисел тогда ещё не были определены. Полезность и законность отрицательных чисел утверждались постепенно. Индийский математик Брахмагупта (VII век) уже рассматривал их наравне с положительными.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357158" y="3286123"/>
            <a:ext cx="800105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Первое описание их в европейской литературе появилось в «Книге абака» Леонарда Пизанского (1202 год).</a:t>
            </a:r>
          </a:p>
          <a:p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357158" y="3857628"/>
            <a:ext cx="6500842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В XVII веке, с появлением аналитической геометрии, отрицательные числа получили наглядное геометрическое представление на числовой оси в связи с введением Рене Декартом  прямоугольной системы </a:t>
            </a:r>
            <a:r>
              <a:rPr lang="ru-RU" dirty="0" smtClean="0"/>
              <a:t>координат (1637г.)  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357158" y="5072074"/>
            <a:ext cx="528641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Полная и вполне строгая теория отрицательных чисел была создана только в XIX веке.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400" dirty="0" smtClean="0">
                <a:solidFill>
                  <a:srgbClr val="FFC000"/>
                </a:solidFill>
              </a:rPr>
              <a:t>Устная работа.</a:t>
            </a:r>
            <a:endParaRPr lang="ru-RU" sz="4400" dirty="0">
              <a:solidFill>
                <a:srgbClr val="FFC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None/>
            </a:pPr>
            <a:r>
              <a:rPr lang="ru-RU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1. В каждой паре выберите то число, модуль которого больше.</a:t>
            </a:r>
          </a:p>
          <a:p>
            <a:pPr>
              <a:buNone/>
            </a:pPr>
            <a:r>
              <a:rPr lang="ru-RU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а</a:t>
            </a:r>
            <a:r>
              <a:rPr lang="ru-RU" b="1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)  - </a:t>
            </a:r>
            <a:r>
              <a:rPr lang="ru-RU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5,73 и  </a:t>
            </a:r>
            <a:r>
              <a:rPr lang="ru-RU" b="1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-</a:t>
            </a:r>
            <a:r>
              <a:rPr lang="ru-RU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7,42        б) -3,6  и 2,5</a:t>
            </a:r>
          </a:p>
          <a:p>
            <a:pPr>
              <a:buNone/>
            </a:pPr>
            <a:r>
              <a:rPr lang="ru-RU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в)  </a:t>
            </a:r>
            <a:r>
              <a:rPr lang="ru-RU" b="1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- </a:t>
            </a:r>
            <a:r>
              <a:rPr lang="ru-RU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0,2  и 0                 г) 3,7  и -5,2</a:t>
            </a:r>
          </a:p>
          <a:p>
            <a:pPr>
              <a:buNone/>
            </a:pPr>
            <a:r>
              <a:rPr lang="ru-RU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2.Решите уравнение:</a:t>
            </a:r>
          </a:p>
          <a:p>
            <a:pPr>
              <a:buNone/>
            </a:pPr>
            <a:r>
              <a:rPr lang="ru-RU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|х|=5;          |х|=0;          |х|= </a:t>
            </a:r>
            <a:r>
              <a:rPr lang="ru-RU" b="1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-</a:t>
            </a:r>
            <a:r>
              <a:rPr lang="ru-RU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2.</a:t>
            </a:r>
          </a:p>
          <a:p>
            <a:pPr>
              <a:buNone/>
            </a:pPr>
            <a:r>
              <a:rPr lang="ru-RU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 3. Сравните:</a:t>
            </a:r>
          </a:p>
          <a:p>
            <a:pPr>
              <a:buNone/>
            </a:pPr>
            <a:r>
              <a:rPr lang="ru-RU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-2 и 0,7             0 и -</a:t>
            </a:r>
            <a:r>
              <a:rPr lang="ru-RU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1,7        -5,5 и 5,5</a:t>
            </a:r>
            <a:endParaRPr lang="ru-RU" dirty="0" smtClean="0">
              <a:solidFill>
                <a:schemeClr val="accent3">
                  <a:lumMod val="20000"/>
                  <a:lumOff val="80000"/>
                </a:schemeClr>
              </a:solidFill>
            </a:endParaRPr>
          </a:p>
          <a:p>
            <a:pPr>
              <a:buNone/>
            </a:pPr>
            <a:r>
              <a:rPr lang="ru-RU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-11 и -13       -4,7 и 5,31       -2,4 и -2,5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C000"/>
                </a:solidFill>
              </a:rPr>
              <a:t>Практическая работа.</a:t>
            </a:r>
            <a:endParaRPr lang="ru-RU" dirty="0">
              <a:solidFill>
                <a:srgbClr val="FFC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sz="4000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Сложите числа с помощью координатной прямой. </a:t>
            </a:r>
          </a:p>
          <a:p>
            <a:pPr>
              <a:buNone/>
            </a:pPr>
            <a:r>
              <a:rPr lang="ru-RU" sz="4000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1+3        -5+3     4+ (-5)   -3+(-2)</a:t>
            </a:r>
          </a:p>
          <a:p>
            <a:pPr>
              <a:buNone/>
            </a:pP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25602" name="Picture 2" descr="I:\Картинки\8Pez63hhNTZ6z6gomJcP7GO9TxUdIu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857884" y="3857628"/>
            <a:ext cx="2081256" cy="225438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C000"/>
                </a:solidFill>
              </a:rPr>
              <a:t>Самостоятельная работа.</a:t>
            </a:r>
            <a:endParaRPr lang="ru-RU" dirty="0">
              <a:solidFill>
                <a:srgbClr val="FFC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357298"/>
            <a:ext cx="7467600" cy="4768865"/>
          </a:xfrm>
        </p:spPr>
        <p:txBody>
          <a:bodyPr>
            <a:normAutofit fontScale="85000" lnSpcReduction="10000"/>
          </a:bodyPr>
          <a:lstStyle/>
          <a:p>
            <a:pPr>
              <a:buNone/>
            </a:pPr>
            <a:r>
              <a:rPr lang="ru-RU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1.Вычислите:</a:t>
            </a:r>
          </a:p>
          <a:p>
            <a:pPr>
              <a:buNone/>
            </a:pPr>
            <a:r>
              <a:rPr lang="ru-RU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4+ (-3)        -2+(-3)</a:t>
            </a:r>
          </a:p>
          <a:p>
            <a:pPr>
              <a:buNone/>
            </a:pPr>
            <a:r>
              <a:rPr lang="ru-RU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-5+4            -4+(-3)</a:t>
            </a:r>
          </a:p>
          <a:p>
            <a:pPr>
              <a:buNone/>
            </a:pPr>
            <a:r>
              <a:rPr lang="ru-RU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6+(-2)           -3+(-3)</a:t>
            </a:r>
          </a:p>
          <a:p>
            <a:pPr>
              <a:buNone/>
            </a:pPr>
            <a:r>
              <a:rPr lang="ru-RU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-3+5            -1+(-4)</a:t>
            </a:r>
          </a:p>
          <a:p>
            <a:pPr>
              <a:buNone/>
            </a:pPr>
            <a:r>
              <a:rPr lang="ru-RU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2.Проанализируйте результаты вычислений.</a:t>
            </a:r>
          </a:p>
          <a:p>
            <a:pPr>
              <a:buNone/>
            </a:pPr>
            <a:r>
              <a:rPr lang="ru-RU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3. Сформулируйте правила:</a:t>
            </a:r>
          </a:p>
          <a:p>
            <a:pPr>
              <a:buNone/>
            </a:pPr>
            <a:r>
              <a:rPr lang="ru-RU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Правило №1 (сложение отрицательных чисел):…</a:t>
            </a:r>
          </a:p>
          <a:p>
            <a:pPr>
              <a:buNone/>
            </a:pPr>
            <a:r>
              <a:rPr lang="ru-RU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Правило №2 (сложение чисел с разными знаками):…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2050" name="Picture 2" descr="I:\Картинки\original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00760" y="1285860"/>
            <a:ext cx="1749874" cy="216387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I:\Картинки\Spasibo-za-rabotu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хническая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Техническая">
      <a:majorFont>
        <a:latin typeface="Franklin Gothic Book"/>
        <a:ea typeface=""/>
        <a:cs typeface=""/>
        <a:font script="Jpan" typeface="ＭＳ Ｐゴシック"/>
        <a:font script="Hang" typeface="HY견고딕"/>
        <a:font script="Hans" typeface="宋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HGｺﾞｼｯｸM"/>
        <a:font script="Hang" typeface="HY중고딕"/>
        <a:font script="Hans" typeface="黑体"/>
        <a:font script="Hant" typeface="微軟正黑體"/>
        <a:font script="Arab" typeface="Tahoma"/>
        <a:font script="Hebr" typeface="Levenim MT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Техниче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</a:schemeClr>
            </a:gs>
            <a:gs pos="68000">
              <a:schemeClr val="phClr">
                <a:tint val="77000"/>
              </a:schemeClr>
            </a:gs>
            <a:gs pos="81000">
              <a:schemeClr val="phClr">
                <a:tint val="79000"/>
              </a:schemeClr>
            </a:gs>
            <a:gs pos="86000">
              <a:schemeClr val="phClr">
                <a:tint val="73000"/>
              </a:schemeClr>
            </a:gs>
            <a:gs pos="100000">
              <a:schemeClr val="phClr">
                <a:tint val="3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3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shade val="57000"/>
                <a:satMod val="120000"/>
              </a:schemeClr>
            </a:gs>
            <a:gs pos="80000">
              <a:schemeClr val="phClr">
                <a:shade val="56000"/>
                <a:satMod val="145000"/>
              </a:schemeClr>
            </a:gs>
            <a:gs pos="88000">
              <a:schemeClr val="phClr">
                <a:shade val="63000"/>
                <a:satMod val="160000"/>
              </a:schemeClr>
            </a:gs>
            <a:gs pos="100000">
              <a:schemeClr val="phClr">
                <a:tint val="99555"/>
                <a:satMod val="155000"/>
              </a:schemeClr>
            </a:gs>
          </a:gsLst>
          <a:lin ang="5400000" scaled="1"/>
        </a:gradFill>
      </a:fillStyleLst>
      <a:lnStyleLst>
        <a:ln w="9525" cap="flat" cmpd="sng" algn="ctr">
          <a:solidFill>
            <a:schemeClr val="phClr">
              <a:shade val="60000"/>
              <a:satMod val="30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00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62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softRound"/>
            <a:contourClr>
              <a:schemeClr val="phClr">
                <a:shade val="30000"/>
                <a:satMod val="2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50000"/>
              </a:schemeClr>
            </a:gs>
            <a:gs pos="30000">
              <a:schemeClr val="phClr">
                <a:shade val="60000"/>
                <a:satMod val="150000"/>
              </a:schemeClr>
            </a:gs>
            <a:gs pos="100000">
              <a:schemeClr val="phClr">
                <a:tint val="83000"/>
                <a:satMod val="200000"/>
              </a:schemeClr>
            </a:gs>
          </a:gsLst>
          <a:lin ang="13000000" scaled="0"/>
        </a:gra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60000" t="50000" r="4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85</TotalTime>
  <Words>347</Words>
  <Application>Microsoft Office PowerPoint</Application>
  <PresentationFormat>Экран (4:3)</PresentationFormat>
  <Paragraphs>43</Paragraphs>
  <Slides>8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Техническая</vt:lpstr>
      <vt:lpstr>Сложение  положительных и отрицательных чисел</vt:lpstr>
      <vt:lpstr>У природы нет плохой погоды…</vt:lpstr>
      <vt:lpstr>Постановка проблемы.</vt:lpstr>
      <vt:lpstr>Из истории вопроса.</vt:lpstr>
      <vt:lpstr>Устная работа.</vt:lpstr>
      <vt:lpstr>Практическая работа.</vt:lpstr>
      <vt:lpstr>Самостоятельная работа.</vt:lpstr>
      <vt:lpstr>Слайд 8</vt:lpstr>
    </vt:vector>
  </TitlesOfParts>
  <Company>RUS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Сложение положительных и отрицательных чисел.</dc:title>
  <dc:creator>Папа</dc:creator>
  <cp:lastModifiedBy>МОУ </cp:lastModifiedBy>
  <cp:revision>12</cp:revision>
  <dcterms:created xsi:type="dcterms:W3CDTF">2015-01-22T18:26:36Z</dcterms:created>
  <dcterms:modified xsi:type="dcterms:W3CDTF">2015-01-26T09:12:45Z</dcterms:modified>
</cp:coreProperties>
</file>