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s/slide5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Default Extension="gif" ContentType="image/gif"/>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8"/>
  </p:notesMasterIdLst>
  <p:sldIdLst>
    <p:sldId id="256" r:id="rId2"/>
    <p:sldId id="304" r:id="rId3"/>
    <p:sldId id="317" r:id="rId4"/>
    <p:sldId id="259" r:id="rId5"/>
    <p:sldId id="302" r:id="rId6"/>
    <p:sldId id="316" r:id="rId7"/>
    <p:sldId id="308" r:id="rId8"/>
    <p:sldId id="257" r:id="rId9"/>
    <p:sldId id="271" r:id="rId10"/>
    <p:sldId id="258" r:id="rId11"/>
    <p:sldId id="303" r:id="rId12"/>
    <p:sldId id="270" r:id="rId13"/>
    <p:sldId id="309" r:id="rId14"/>
    <p:sldId id="260" r:id="rId15"/>
    <p:sldId id="268" r:id="rId16"/>
    <p:sldId id="269" r:id="rId17"/>
    <p:sldId id="295" r:id="rId18"/>
    <p:sldId id="296" r:id="rId19"/>
    <p:sldId id="301" r:id="rId20"/>
    <p:sldId id="297" r:id="rId21"/>
    <p:sldId id="298" r:id="rId22"/>
    <p:sldId id="299" r:id="rId23"/>
    <p:sldId id="300" r:id="rId24"/>
    <p:sldId id="306" r:id="rId25"/>
    <p:sldId id="307" r:id="rId26"/>
    <p:sldId id="312" r:id="rId27"/>
    <p:sldId id="313" r:id="rId28"/>
    <p:sldId id="314" r:id="rId29"/>
    <p:sldId id="315" r:id="rId30"/>
    <p:sldId id="277" r:id="rId31"/>
    <p:sldId id="278" r:id="rId32"/>
    <p:sldId id="279" r:id="rId33"/>
    <p:sldId id="280" r:id="rId34"/>
    <p:sldId id="281" r:id="rId35"/>
    <p:sldId id="282" r:id="rId36"/>
    <p:sldId id="284" r:id="rId37"/>
    <p:sldId id="285" r:id="rId38"/>
    <p:sldId id="286" r:id="rId39"/>
    <p:sldId id="288" r:id="rId40"/>
    <p:sldId id="289" r:id="rId41"/>
    <p:sldId id="290" r:id="rId42"/>
    <p:sldId id="291" r:id="rId43"/>
    <p:sldId id="292" r:id="rId44"/>
    <p:sldId id="293" r:id="rId45"/>
    <p:sldId id="294" r:id="rId46"/>
    <p:sldId id="305" r:id="rId47"/>
    <p:sldId id="287" r:id="rId48"/>
    <p:sldId id="273" r:id="rId49"/>
    <p:sldId id="274" r:id="rId50"/>
    <p:sldId id="276" r:id="rId51"/>
    <p:sldId id="310" r:id="rId52"/>
    <p:sldId id="311" r:id="rId53"/>
    <p:sldId id="263" r:id="rId54"/>
    <p:sldId id="262" r:id="rId55"/>
    <p:sldId id="264" r:id="rId56"/>
    <p:sldId id="261" r:id="rId57"/>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71" d="100"/>
          <a:sy n="71" d="100"/>
        </p:scale>
        <p:origin x="-342" y="870"/>
      </p:cViewPr>
      <p:guideLst>
        <p:guide orient="horz" pos="2160"/>
        <p:guide pos="2880"/>
      </p:guideLst>
    </p:cSldViewPr>
  </p:slideViewPr>
  <p:notesTextViewPr>
    <p:cViewPr>
      <p:scale>
        <a:sx n="1" d="1"/>
        <a:sy n="1" d="1"/>
      </p:scale>
      <p:origin x="0" y="0"/>
    </p:cViewPr>
  </p:notesTextViewPr>
  <p:sorterViewPr>
    <p:cViewPr>
      <p:scale>
        <a:sx n="58" d="100"/>
        <a:sy n="58" d="100"/>
      </p:scale>
      <p:origin x="0" y="0"/>
    </p:cViewPr>
  </p:sorter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6CE5242-F4B4-4D55-9963-35CC4D863071}" type="datetimeFigureOut">
              <a:rPr lang="ru-RU" smtClean="0"/>
              <a:pPr/>
              <a:t>04.05.2015</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268182C-2BC4-4FD0-9A95-37B8AAEEB7EB}" type="slidenum">
              <a:rPr lang="ru-RU" smtClean="0"/>
              <a:pPr/>
              <a:t>‹#›</a:t>
            </a:fld>
            <a:endParaRPr lang="ru-RU"/>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3268182C-2BC4-4FD0-9A95-37B8AAEEB7EB}" type="slidenum">
              <a:rPr lang="ru-RU" smtClean="0"/>
              <a:pPr/>
              <a:t>26</a:t>
            </a:fld>
            <a:endParaRPr lang="ru-RU"/>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3B3746D7-FF2E-4A50-B3B3-40C9D45F8514}" type="datetimeFigureOut">
              <a:rPr lang="ru-RU" smtClean="0"/>
              <a:pPr/>
              <a:t>04.05.2015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E18F8478-41DC-4879-ADFC-4A7EA807E7EE}" type="slidenum">
              <a:rPr lang="ru-RU" smtClean="0"/>
              <a:pPr/>
              <a:t>‹#›</a:t>
            </a:fld>
            <a:endParaRPr lang="ru-RU"/>
          </a:p>
        </p:txBody>
      </p:sp>
    </p:spTree>
    <p:extLst>
      <p:ext uri="{BB962C8B-B14F-4D97-AF65-F5344CB8AC3E}">
        <p14:creationId xmlns="" xmlns:p14="http://schemas.microsoft.com/office/powerpoint/2010/main" val="27677982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3B3746D7-FF2E-4A50-B3B3-40C9D45F8514}" type="datetimeFigureOut">
              <a:rPr lang="ru-RU" smtClean="0"/>
              <a:pPr/>
              <a:t>04.05.2015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E18F8478-41DC-4879-ADFC-4A7EA807E7EE}" type="slidenum">
              <a:rPr lang="ru-RU" smtClean="0"/>
              <a:pPr/>
              <a:t>‹#›</a:t>
            </a:fld>
            <a:endParaRPr lang="ru-RU"/>
          </a:p>
        </p:txBody>
      </p:sp>
    </p:spTree>
    <p:extLst>
      <p:ext uri="{BB962C8B-B14F-4D97-AF65-F5344CB8AC3E}">
        <p14:creationId xmlns="" xmlns:p14="http://schemas.microsoft.com/office/powerpoint/2010/main" val="201652548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3B3746D7-FF2E-4A50-B3B3-40C9D45F8514}" type="datetimeFigureOut">
              <a:rPr lang="ru-RU" smtClean="0"/>
              <a:pPr/>
              <a:t>04.05.2015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E18F8478-41DC-4879-ADFC-4A7EA807E7EE}" type="slidenum">
              <a:rPr lang="ru-RU" smtClean="0"/>
              <a:pPr/>
              <a:t>‹#›</a:t>
            </a:fld>
            <a:endParaRPr lang="ru-RU"/>
          </a:p>
        </p:txBody>
      </p:sp>
    </p:spTree>
    <p:extLst>
      <p:ext uri="{BB962C8B-B14F-4D97-AF65-F5344CB8AC3E}">
        <p14:creationId xmlns="" xmlns:p14="http://schemas.microsoft.com/office/powerpoint/2010/main" val="39460412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3B3746D7-FF2E-4A50-B3B3-40C9D45F8514}" type="datetimeFigureOut">
              <a:rPr lang="ru-RU" smtClean="0"/>
              <a:pPr/>
              <a:t>04.05.2015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E18F8478-41DC-4879-ADFC-4A7EA807E7EE}" type="slidenum">
              <a:rPr lang="ru-RU" smtClean="0"/>
              <a:pPr/>
              <a:t>‹#›</a:t>
            </a:fld>
            <a:endParaRPr lang="ru-RU"/>
          </a:p>
        </p:txBody>
      </p:sp>
    </p:spTree>
    <p:extLst>
      <p:ext uri="{BB962C8B-B14F-4D97-AF65-F5344CB8AC3E}">
        <p14:creationId xmlns="" xmlns:p14="http://schemas.microsoft.com/office/powerpoint/2010/main" val="19993156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3B3746D7-FF2E-4A50-B3B3-40C9D45F8514}" type="datetimeFigureOut">
              <a:rPr lang="ru-RU" smtClean="0"/>
              <a:pPr/>
              <a:t>04.05.2015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E18F8478-41DC-4879-ADFC-4A7EA807E7EE}" type="slidenum">
              <a:rPr lang="ru-RU" smtClean="0"/>
              <a:pPr/>
              <a:t>‹#›</a:t>
            </a:fld>
            <a:endParaRPr lang="ru-RU"/>
          </a:p>
        </p:txBody>
      </p:sp>
    </p:spTree>
    <p:extLst>
      <p:ext uri="{BB962C8B-B14F-4D97-AF65-F5344CB8AC3E}">
        <p14:creationId xmlns="" xmlns:p14="http://schemas.microsoft.com/office/powerpoint/2010/main" val="146402757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3B3746D7-FF2E-4A50-B3B3-40C9D45F8514}" type="datetimeFigureOut">
              <a:rPr lang="ru-RU" smtClean="0"/>
              <a:pPr/>
              <a:t>04.05.2015</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E18F8478-41DC-4879-ADFC-4A7EA807E7EE}" type="slidenum">
              <a:rPr lang="ru-RU" smtClean="0"/>
              <a:pPr/>
              <a:t>‹#›</a:t>
            </a:fld>
            <a:endParaRPr lang="ru-RU"/>
          </a:p>
        </p:txBody>
      </p:sp>
    </p:spTree>
    <p:extLst>
      <p:ext uri="{BB962C8B-B14F-4D97-AF65-F5344CB8AC3E}">
        <p14:creationId xmlns="" xmlns:p14="http://schemas.microsoft.com/office/powerpoint/2010/main" val="20169938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3B3746D7-FF2E-4A50-B3B3-40C9D45F8514}" type="datetimeFigureOut">
              <a:rPr lang="ru-RU" smtClean="0"/>
              <a:pPr/>
              <a:t>04.05.2015</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E18F8478-41DC-4879-ADFC-4A7EA807E7EE}" type="slidenum">
              <a:rPr lang="ru-RU" smtClean="0"/>
              <a:pPr/>
              <a:t>‹#›</a:t>
            </a:fld>
            <a:endParaRPr lang="ru-RU"/>
          </a:p>
        </p:txBody>
      </p:sp>
    </p:spTree>
    <p:extLst>
      <p:ext uri="{BB962C8B-B14F-4D97-AF65-F5344CB8AC3E}">
        <p14:creationId xmlns="" xmlns:p14="http://schemas.microsoft.com/office/powerpoint/2010/main" val="22504822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3B3746D7-FF2E-4A50-B3B3-40C9D45F8514}" type="datetimeFigureOut">
              <a:rPr lang="ru-RU" smtClean="0"/>
              <a:pPr/>
              <a:t>04.05.2015</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E18F8478-41DC-4879-ADFC-4A7EA807E7EE}" type="slidenum">
              <a:rPr lang="ru-RU" smtClean="0"/>
              <a:pPr/>
              <a:t>‹#›</a:t>
            </a:fld>
            <a:endParaRPr lang="ru-RU"/>
          </a:p>
        </p:txBody>
      </p:sp>
    </p:spTree>
    <p:extLst>
      <p:ext uri="{BB962C8B-B14F-4D97-AF65-F5344CB8AC3E}">
        <p14:creationId xmlns="" xmlns:p14="http://schemas.microsoft.com/office/powerpoint/2010/main" val="241633913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3B3746D7-FF2E-4A50-B3B3-40C9D45F8514}" type="datetimeFigureOut">
              <a:rPr lang="ru-RU" smtClean="0"/>
              <a:pPr/>
              <a:t>04.05.2015</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E18F8478-41DC-4879-ADFC-4A7EA807E7EE}" type="slidenum">
              <a:rPr lang="ru-RU" smtClean="0"/>
              <a:pPr/>
              <a:t>‹#›</a:t>
            </a:fld>
            <a:endParaRPr lang="ru-RU"/>
          </a:p>
        </p:txBody>
      </p:sp>
    </p:spTree>
    <p:extLst>
      <p:ext uri="{BB962C8B-B14F-4D97-AF65-F5344CB8AC3E}">
        <p14:creationId xmlns="" xmlns:p14="http://schemas.microsoft.com/office/powerpoint/2010/main" val="40251443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Объект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3B3746D7-FF2E-4A50-B3B3-40C9D45F8514}" type="datetimeFigureOut">
              <a:rPr lang="ru-RU" smtClean="0"/>
              <a:pPr/>
              <a:t>04.05.2015</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E18F8478-41DC-4879-ADFC-4A7EA807E7EE}" type="slidenum">
              <a:rPr lang="ru-RU" smtClean="0"/>
              <a:pPr/>
              <a:t>‹#›</a:t>
            </a:fld>
            <a:endParaRPr lang="ru-RU"/>
          </a:p>
        </p:txBody>
      </p:sp>
    </p:spTree>
    <p:extLst>
      <p:ext uri="{BB962C8B-B14F-4D97-AF65-F5344CB8AC3E}">
        <p14:creationId xmlns="" xmlns:p14="http://schemas.microsoft.com/office/powerpoint/2010/main" val="288494782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3B3746D7-FF2E-4A50-B3B3-40C9D45F8514}" type="datetimeFigureOut">
              <a:rPr lang="ru-RU" smtClean="0"/>
              <a:pPr/>
              <a:t>04.05.2015</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E18F8478-41DC-4879-ADFC-4A7EA807E7EE}" type="slidenum">
              <a:rPr lang="ru-RU" smtClean="0"/>
              <a:pPr/>
              <a:t>‹#›</a:t>
            </a:fld>
            <a:endParaRPr lang="ru-RU"/>
          </a:p>
        </p:txBody>
      </p:sp>
    </p:spTree>
    <p:extLst>
      <p:ext uri="{BB962C8B-B14F-4D97-AF65-F5344CB8AC3E}">
        <p14:creationId xmlns="" xmlns:p14="http://schemas.microsoft.com/office/powerpoint/2010/main" val="66054797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B3746D7-FF2E-4A50-B3B3-40C9D45F8514}" type="datetimeFigureOut">
              <a:rPr lang="ru-RU" smtClean="0"/>
              <a:pPr/>
              <a:t>04.05.2015</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18F8478-41DC-4879-ADFC-4A7EA807E7EE}" type="slidenum">
              <a:rPr lang="ru-RU" smtClean="0"/>
              <a:pPr/>
              <a:t>‹#›</a:t>
            </a:fld>
            <a:endParaRPr lang="ru-RU"/>
          </a:p>
        </p:txBody>
      </p:sp>
    </p:spTree>
    <p:extLst>
      <p:ext uri="{BB962C8B-B14F-4D97-AF65-F5344CB8AC3E}">
        <p14:creationId xmlns="" xmlns:p14="http://schemas.microsoft.com/office/powerpoint/2010/main" val="13287885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7.xml"/><Relationship Id="rId4" Type="http://schemas.openxmlformats.org/officeDocument/2006/relationships/image" Target="../media/image17.jpeg"/></Relationships>
</file>

<file path=ppt/slides/_rels/slide12.xml.rels><?xml version="1.0" encoding="UTF-8" standalone="yes"?>
<Relationships xmlns="http://schemas.openxmlformats.org/package/2006/relationships"><Relationship Id="rId3" Type="http://schemas.openxmlformats.org/officeDocument/2006/relationships/hyperlink" Target="https://ru.wikipedia.org/wiki/%D0%97%D0%B0%D0%BF%D0%B0%D0%B4%D0%BD%D1%8B%D0%B9_%D0%B0%D0%B4%D0%BC%D0%B8%D0%BD%D0%B8%D1%81%D1%82%D1%80%D0%B0%D1%82%D0%B8%D0%B2%D0%BD%D1%8B%D0%B9_%D0%BE%D0%BA%D1%80%D1%83%D0%B3" TargetMode="External"/><Relationship Id="rId7" Type="http://schemas.openxmlformats.org/officeDocument/2006/relationships/image" Target="../media/image18.jpeg"/><Relationship Id="rId2" Type="http://schemas.openxmlformats.org/officeDocument/2006/relationships/hyperlink" Target="https://ru.wikipedia.org/wiki/%D0%9E%D1%87%D0%B0%D0%BA%D0%BE%D0%B2%D0%BE-%D0%9C%D0%B0%D1%82%D0%B2%D0%B5%D0%B5%D0%B2%D1%81%D0%BA%D0%BE%D0%B5_(%D1%80%D0%B0%D0%B9%D0%BE%D0%BD_%D0%9C%D0%BE%D1%81%D0%BA%D0%B2%D1%8B)" TargetMode="External"/><Relationship Id="rId1" Type="http://schemas.openxmlformats.org/officeDocument/2006/relationships/slideLayout" Target="../slideLayouts/slideLayout7.xml"/><Relationship Id="rId6" Type="http://schemas.openxmlformats.org/officeDocument/2006/relationships/hyperlink" Target="https://ru.wikipedia.org/wiki/1-%D0%B9_%D0%9E%D1%87%D0%B0%D0%BA%D0%BE%D0%B2%D1%81%D0%BA%D0%B8%D0%B9_%D0%BF%D0%B5%D1%80%D0%B5%D1%83%D0%BB%D0%BE%D0%BA" TargetMode="External"/><Relationship Id="rId5" Type="http://schemas.openxmlformats.org/officeDocument/2006/relationships/hyperlink" Target="https://ru.wikipedia.org/wiki/%D0%91%D0%BE%D0%BB%D1%8C%D1%88%D0%B0%D1%8F_%D0%9E%D1%87%D0%B0%D0%BA%D0%BE%D0%B2%D1%81%D0%BA%D0%B0%D1%8F_%D1%83%D0%BB%D0%B8%D1%86%D0%B0" TargetMode="External"/><Relationship Id="rId4" Type="http://schemas.openxmlformats.org/officeDocument/2006/relationships/hyperlink" Target="https://ru.wikipedia.org/wiki/%D0%9C%D0%BE%D1%81%D0%BA%D0%B2%D0%B0" TargetMode="External"/></Relationships>
</file>

<file path=ppt/slides/_rels/slide13.xml.rels><?xml version="1.0" encoding="UTF-8" standalone="yes"?>
<Relationships xmlns="http://schemas.openxmlformats.org/package/2006/relationships"><Relationship Id="rId3" Type="http://schemas.openxmlformats.org/officeDocument/2006/relationships/hyperlink" Target="https://ru.wikipedia.org/wiki/%D0%A3%D0%BB%D0%B8%D1%86%D0%B0_%D0%9C%D0%B0%D1%80%D0%B8%D0%B8_%D0%9F%D0%BE%D0%BB%D0%B8%D0%B2%D0%B0%D0%BD%D0%BE%D0%B2%D0%BE%D0%B9" TargetMode="External"/><Relationship Id="rId2" Type="http://schemas.openxmlformats.org/officeDocument/2006/relationships/image" Target="../media/image19.jpeg"/><Relationship Id="rId1" Type="http://schemas.openxmlformats.org/officeDocument/2006/relationships/slideLayout" Target="../slideLayouts/slideLayout7.xml"/><Relationship Id="rId5" Type="http://schemas.openxmlformats.org/officeDocument/2006/relationships/hyperlink" Target="https://ru.wikipedia.org/wiki/%D0%9E%D1%87%D0%B0%D0%BA%D0%BE%D0%B2%D0%BE_(%D0%9C%D0%BE%D1%81%D0%BA%D0%B2%D0%B0)" TargetMode="External"/><Relationship Id="rId4" Type="http://schemas.openxmlformats.org/officeDocument/2006/relationships/hyperlink" Target="https://ru.wikipedia.org/wiki/%D0%9C%D0%BE%D1%81%D0%BA%D0%B2%D0%B0" TargetMode="External"/></Relationships>
</file>

<file path=ppt/slides/_rels/slide14.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8" Type="http://schemas.openxmlformats.org/officeDocument/2006/relationships/hyperlink" Target="https://ru.wikipedia.org/wiki/%D0%A7%D0%B5%D0%BB%D1%8F%D0%B1%D0%B8%D0%BD%D1%81%D0%BA" TargetMode="External"/><Relationship Id="rId3" Type="http://schemas.openxmlformats.org/officeDocument/2006/relationships/image" Target="../media/image22.jpeg"/><Relationship Id="rId7" Type="http://schemas.openxmlformats.org/officeDocument/2006/relationships/hyperlink" Target="https://ru.wikipedia.org/wiki/%D0%A1%D1%82%D0%B0%D1%80%D0%B0%D1%8F_%D0%A0%D1%83%D1%81%D1%81%D0%B0" TargetMode="External"/><Relationship Id="rId2" Type="http://schemas.openxmlformats.org/officeDocument/2006/relationships/image" Target="../media/image21.png"/><Relationship Id="rId1" Type="http://schemas.openxmlformats.org/officeDocument/2006/relationships/slideLayout" Target="../slideLayouts/slideLayout7.xml"/><Relationship Id="rId6" Type="http://schemas.openxmlformats.org/officeDocument/2006/relationships/hyperlink" Target="https://ru.wikipedia.org/wiki/%D0%A3%D1%84%D0%B0" TargetMode="External"/><Relationship Id="rId5" Type="http://schemas.openxmlformats.org/officeDocument/2006/relationships/hyperlink" Target="https://ru.wikipedia.org/wiki/%D0%A3%D0%BB%D0%B8%D1%86%D0%B0_%D0%9D%D0%B0%D1%82%D0%B0%D1%88%D0%B8_%D0%9A%D0%BE%D0%B2%D1%88%D0%BE%D0%B2%D0%BE%D0%B9" TargetMode="External"/><Relationship Id="rId4" Type="http://schemas.openxmlformats.org/officeDocument/2006/relationships/hyperlink" Target="https://ru.wikipedia.org/wiki/%D0%9C%D0%BE%D1%81%D0%BA%D0%B2%D0%B0" TargetMode="External"/></Relationships>
</file>

<file path=ppt/slides/_rels/slide1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1.png"/><Relationship Id="rId1" Type="http://schemas.openxmlformats.org/officeDocument/2006/relationships/slideLayout" Target="../slideLayouts/slideLayout7.xml"/><Relationship Id="rId4" Type="http://schemas.openxmlformats.org/officeDocument/2006/relationships/image" Target="../media/image24.jpeg"/></Relationships>
</file>

<file path=ppt/slides/_rels/slide17.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jpeg"/><Relationship Id="rId1" Type="http://schemas.openxmlformats.org/officeDocument/2006/relationships/slideLayout" Target="../slideLayouts/slideLayout7.xml"/><Relationship Id="rId4" Type="http://schemas.openxmlformats.org/officeDocument/2006/relationships/image" Target="../media/image35.jpe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jpeg"/><Relationship Id="rId1" Type="http://schemas.openxmlformats.org/officeDocument/2006/relationships/slideLayout" Target="../slideLayouts/slideLayout7.xml"/><Relationship Id="rId4" Type="http://schemas.openxmlformats.org/officeDocument/2006/relationships/image" Target="../media/image38.jpeg"/></Relationships>
</file>

<file path=ppt/slides/_rels/slide3.xml.rels><?xml version="1.0" encoding="UTF-8" standalone="yes"?>
<Relationships xmlns="http://schemas.openxmlformats.org/package/2006/relationships"><Relationship Id="rId2" Type="http://schemas.openxmlformats.org/officeDocument/2006/relationships/image" Target="../media/image4.gif"/><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jpe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image" Target="../media/image47.jpeg"/><Relationship Id="rId1" Type="http://schemas.openxmlformats.org/officeDocument/2006/relationships/slideLayout" Target="../slideLayouts/slideLayout7.xml"/><Relationship Id="rId4" Type="http://schemas.openxmlformats.org/officeDocument/2006/relationships/image" Target="../media/image49.jpeg"/></Relationships>
</file>

<file path=ppt/slides/_rels/slide38.xml.rels><?xml version="1.0" encoding="UTF-8" standalone="yes"?>
<Relationships xmlns="http://schemas.openxmlformats.org/package/2006/relationships"><Relationship Id="rId2" Type="http://schemas.openxmlformats.org/officeDocument/2006/relationships/image" Target="../media/image50.gif"/><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image" Target="../media/image53.jpe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image" Target="../media/image55.jpe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image" Target="../media/image57.jpe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image" Target="../media/image59.jpeg"/><Relationship Id="rId1" Type="http://schemas.openxmlformats.org/officeDocument/2006/relationships/slideLayout" Target="../slideLayouts/slideLayout7.xml"/><Relationship Id="rId4" Type="http://schemas.openxmlformats.org/officeDocument/2006/relationships/image" Target="../media/image61.jpeg"/></Relationships>
</file>

<file path=ppt/slides/_rels/slide46.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image" Target="../media/image62.jpeg"/><Relationship Id="rId1" Type="http://schemas.openxmlformats.org/officeDocument/2006/relationships/slideLayout" Target="../slideLayouts/slideLayout7.xml"/><Relationship Id="rId4" Type="http://schemas.openxmlformats.org/officeDocument/2006/relationships/image" Target="../media/image64.jpeg"/></Relationships>
</file>

<file path=ppt/slides/_rels/slide47.xml.rels><?xml version="1.0" encoding="UTF-8" standalone="yes"?>
<Relationships xmlns="http://schemas.openxmlformats.org/package/2006/relationships"><Relationship Id="rId2" Type="http://schemas.openxmlformats.org/officeDocument/2006/relationships/image" Target="../media/image65.jpe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3" Type="http://schemas.openxmlformats.org/officeDocument/2006/relationships/hyperlink" Target="https://ru.wikipedia.org/wiki/%D0%A3%D0%BB%D0%B0%D0%BD%D1%81%D0%BA%D0%B8%D0%B9_%D0%BF%D0%B5%D1%80%D0%B5%D1%83%D0%BB%D0%BE%D0%BA" TargetMode="External"/><Relationship Id="rId2" Type="http://schemas.openxmlformats.org/officeDocument/2006/relationships/image" Target="../media/image66.jpeg"/><Relationship Id="rId1" Type="http://schemas.openxmlformats.org/officeDocument/2006/relationships/slideLayout" Target="../slideLayouts/slideLayout7.xml"/><Relationship Id="rId6" Type="http://schemas.openxmlformats.org/officeDocument/2006/relationships/hyperlink" Target="https://ru.wikipedia.org/wiki/%D0%9F%D1%80%D0%BE%D1%81%D0%BF%D0%B5%D0%BA%D1%82_%D0%90%D0%BA%D0%B0%D0%B4%D0%B5%D0%BC%D0%B8%D0%BA%D0%B0_%D0%A1%D0%B0%D1%85%D0%B0%D1%80%D0%BE%D0%B2%D0%B0_(%D0%9C%D0%BE%D1%81%D0%BA%D0%B2%D0%B0)" TargetMode="External"/><Relationship Id="rId5" Type="http://schemas.openxmlformats.org/officeDocument/2006/relationships/hyperlink" Target="http://www.1284msk.ru/index.html" TargetMode="External"/><Relationship Id="rId4" Type="http://schemas.openxmlformats.org/officeDocument/2006/relationships/hyperlink" Target="https://ru.wikipedia.org/w/index.php?title=%D0%A1%D0%BF%D0%B5%D1%86%D1%88%D0%BA%D0%BE%D0%BB%D0%B0&amp;action=edit&amp;redlink=1" TargetMode="External"/></Relationships>
</file>

<file path=ppt/slides/_rels/slide49.xml.rels><?xml version="1.0" encoding="UTF-8" standalone="yes"?>
<Relationships xmlns="http://schemas.openxmlformats.org/package/2006/relationships"><Relationship Id="rId3" Type="http://schemas.openxmlformats.org/officeDocument/2006/relationships/hyperlink" Target="https://ru.wikipedia.org/wiki/%D0%9B%D0%B5%D0%BD%D0%B8%D0%BD%D0%BE-%D0%A1%D0%BD%D0%B5%D0%B3%D0%B8%D1%80%D1%91%D0%B2%D1%81%D0%BA%D0%B8%D0%B9_%D0%B2%D0%BE%D0%B5%D0%BD%D0%BD%D0%BE-%D0%B8%D1%81%D1%82%D0%BE%D1%80%D0%B8%D1%87%D0%B5%D1%81%D0%BA%D0%B8%D0%B9_%D0%BC%D1%83%D0%B7%D0%B5%D0%B9" TargetMode="External"/><Relationship Id="rId2" Type="http://schemas.openxmlformats.org/officeDocument/2006/relationships/image" Target="../media/image67.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7.xml"/><Relationship Id="rId4" Type="http://schemas.openxmlformats.org/officeDocument/2006/relationships/image" Target="../media/image8.jpeg"/></Relationships>
</file>

<file path=ppt/slides/_rels/slide50.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image" Target="../media/image68.jpeg"/><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image" Target="../media/image70.jpeg"/><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2" Type="http://schemas.openxmlformats.org/officeDocument/2006/relationships/image" Target="../media/image71.jpeg"/><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2" Type="http://schemas.openxmlformats.org/officeDocument/2006/relationships/image" Target="../media/image72.jpeg"/><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2" Type="http://schemas.openxmlformats.org/officeDocument/2006/relationships/image" Target="../media/image73.jpeg"/><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2" Type="http://schemas.openxmlformats.org/officeDocument/2006/relationships/image" Target="../media/image74.jpeg"/><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0" y="0"/>
            <a:ext cx="8815422" cy="1814524"/>
          </a:xfrm>
        </p:spPr>
        <p:txBody>
          <a:bodyPr>
            <a:normAutofit fontScale="90000"/>
          </a:bodyPr>
          <a:lstStyle/>
          <a:p>
            <a:pPr algn="r"/>
            <a:r>
              <a:rPr lang="ru-RU" sz="3100" b="1" dirty="0" smtClean="0">
                <a:latin typeface="Times New Roman" pitchFamily="18" charset="0"/>
                <a:cs typeface="Times New Roman" pitchFamily="18" charset="0"/>
              </a:rPr>
              <a:t>Снайпер - это не просто стрелок со снайперской винтовкой. Это сверхметкий стрелок на дальние дистанции.</a:t>
            </a:r>
            <a:r>
              <a:rPr lang="ru-RU" sz="3200" b="1" dirty="0" smtClean="0">
                <a:latin typeface="Times New Roman" pitchFamily="18" charset="0"/>
                <a:cs typeface="Times New Roman" pitchFamily="18" charset="0"/>
              </a:rPr>
              <a:t/>
            </a:r>
            <a:br>
              <a:rPr lang="ru-RU" sz="3200" b="1" dirty="0" smtClean="0">
                <a:latin typeface="Times New Roman" pitchFamily="18" charset="0"/>
                <a:cs typeface="Times New Roman" pitchFamily="18" charset="0"/>
              </a:rPr>
            </a:br>
            <a:r>
              <a:rPr lang="ru-RU" sz="1600" b="1" dirty="0" smtClean="0">
                <a:latin typeface="Times New Roman" pitchFamily="18" charset="0"/>
                <a:cs typeface="Times New Roman" pitchFamily="18" charset="0"/>
              </a:rPr>
              <a:t>А. Потапов, </a:t>
            </a:r>
            <a:br>
              <a:rPr lang="ru-RU" sz="1600" b="1" dirty="0" smtClean="0">
                <a:latin typeface="Times New Roman" pitchFamily="18" charset="0"/>
                <a:cs typeface="Times New Roman" pitchFamily="18" charset="0"/>
              </a:rPr>
            </a:br>
            <a:r>
              <a:rPr lang="ru-RU" sz="1600" b="1" dirty="0" smtClean="0">
                <a:latin typeface="Times New Roman" pitchFamily="18" charset="0"/>
                <a:cs typeface="Times New Roman" pitchFamily="18" charset="0"/>
              </a:rPr>
              <a:t>«Искусство снайпера»</a:t>
            </a:r>
            <a:r>
              <a:rPr lang="ru-RU" sz="1600" i="1" dirty="0" smtClean="0"/>
              <a:t/>
            </a:r>
            <a:br>
              <a:rPr lang="ru-RU" sz="1600" i="1" dirty="0" smtClean="0"/>
            </a:br>
            <a:endParaRPr lang="ru-RU" sz="1600" dirty="0"/>
          </a:p>
        </p:txBody>
      </p:sp>
      <p:pic>
        <p:nvPicPr>
          <p:cNvPr id="50180" name="Picture 4" descr="http://dic.academic.ru/pictures/wiki/files/67/Camouflaged-sniper.jpg"/>
          <p:cNvPicPr>
            <a:picLocks noChangeAspect="1" noChangeArrowheads="1"/>
          </p:cNvPicPr>
          <p:nvPr/>
        </p:nvPicPr>
        <p:blipFill>
          <a:blip r:embed="rId2" cstate="email"/>
          <a:srcRect/>
          <a:stretch>
            <a:fillRect/>
          </a:stretch>
        </p:blipFill>
        <p:spPr bwMode="auto">
          <a:xfrm>
            <a:off x="214283" y="857232"/>
            <a:ext cx="3143272" cy="2074560"/>
          </a:xfrm>
          <a:prstGeom prst="rect">
            <a:avLst/>
          </a:prstGeom>
          <a:noFill/>
        </p:spPr>
      </p:pic>
      <p:pic>
        <p:nvPicPr>
          <p:cNvPr id="7" name="Picture 2" descr="http://gold-sniper.ucoz.ru/sniper085.jpg"/>
          <p:cNvPicPr>
            <a:picLocks noChangeAspect="1" noChangeArrowheads="1"/>
          </p:cNvPicPr>
          <p:nvPr/>
        </p:nvPicPr>
        <p:blipFill>
          <a:blip r:embed="rId3" cstate="email"/>
          <a:srcRect/>
          <a:stretch>
            <a:fillRect/>
          </a:stretch>
        </p:blipFill>
        <p:spPr bwMode="auto">
          <a:xfrm>
            <a:off x="2500266" y="1714488"/>
            <a:ext cx="6643734" cy="4987231"/>
          </a:xfrm>
          <a:prstGeom prst="rect">
            <a:avLst/>
          </a:prstGeom>
          <a:noFill/>
        </p:spPr>
      </p:pic>
    </p:spTree>
    <p:extLst>
      <p:ext uri="{BB962C8B-B14F-4D97-AF65-F5344CB8AC3E}">
        <p14:creationId xmlns="" xmlns:p14="http://schemas.microsoft.com/office/powerpoint/2010/main" val="73304838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Маша Поливанова и Наташа Ковшова память, войн, девушки"/>
          <p:cNvPicPr>
            <a:picLocks noChangeAspect="1" noChangeArrowheads="1"/>
          </p:cNvPicPr>
          <p:nvPr/>
        </p:nvPicPr>
        <p:blipFill>
          <a:blip r:embed="rId2" cstate="email">
            <a:extLst>
              <a:ext uri="{28A0092B-C50C-407E-A947-70E740481C1C}">
                <a14:useLocalDpi xmlns="" xmlns:a14="http://schemas.microsoft.com/office/drawing/2010/main" val="0"/>
              </a:ext>
            </a:extLst>
          </a:blip>
          <a:srcRect/>
          <a:stretch>
            <a:fillRect/>
          </a:stretch>
        </p:blipFill>
        <p:spPr bwMode="auto">
          <a:xfrm>
            <a:off x="-1" y="-9624"/>
            <a:ext cx="9310175" cy="6867624"/>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261811875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0" y="0"/>
            <a:ext cx="8858280" cy="1631216"/>
          </a:xfrm>
          <a:prstGeom prst="rect">
            <a:avLst/>
          </a:prstGeom>
        </p:spPr>
        <p:txBody>
          <a:bodyPr wrap="square">
            <a:spAutoFit/>
          </a:bodyPr>
          <a:lstStyle/>
          <a:p>
            <a:r>
              <a:rPr lang="ru-RU" sz="2000" dirty="0" smtClean="0">
                <a:latin typeface="Times New Roman" pitchFamily="18" charset="0"/>
                <a:cs typeface="Times New Roman" pitchFamily="18" charset="0"/>
              </a:rPr>
              <a:t>	Обе они до войны окончили школу и поступили работать в трест </a:t>
            </a:r>
            <a:r>
              <a:rPr lang="ru-RU" sz="2000" dirty="0" err="1" smtClean="0">
                <a:latin typeface="Times New Roman" pitchFamily="18" charset="0"/>
                <a:cs typeface="Times New Roman" pitchFamily="18" charset="0"/>
              </a:rPr>
              <a:t>Оргавиапром</a:t>
            </a:r>
            <a:r>
              <a:rPr lang="ru-RU" sz="2000" dirty="0" smtClean="0">
                <a:latin typeface="Times New Roman" pitchFamily="18" charset="0"/>
                <a:cs typeface="Times New Roman" pitchFamily="18" charset="0"/>
              </a:rPr>
              <a:t> (</a:t>
            </a:r>
            <a:r>
              <a:rPr lang="ru-RU" sz="2000" i="1" dirty="0" smtClean="0">
                <a:latin typeface="Times New Roman" pitchFamily="18" charset="0"/>
                <a:cs typeface="Times New Roman" pitchFamily="18" charset="0"/>
              </a:rPr>
              <a:t>Трест организации авиационной промышленности )</a:t>
            </a:r>
            <a:r>
              <a:rPr lang="ru-RU" sz="2000" dirty="0" smtClean="0">
                <a:latin typeface="Times New Roman" pitchFamily="18" charset="0"/>
                <a:cs typeface="Times New Roman" pitchFamily="18" charset="0"/>
              </a:rPr>
              <a:t>. Днём работали, по вечерам учились на курсах при Московском авиационном институте. Мечтали поступить в институт и стать инженерами - авиаконструкторами.</a:t>
            </a:r>
            <a:endParaRPr lang="ru-RU" sz="2000" dirty="0">
              <a:latin typeface="Times New Roman" pitchFamily="18" charset="0"/>
              <a:cs typeface="Times New Roman" pitchFamily="18" charset="0"/>
            </a:endParaRPr>
          </a:p>
        </p:txBody>
      </p:sp>
      <p:pic>
        <p:nvPicPr>
          <p:cNvPr id="59394" name="Picture 2" descr="http://photos.wikimapia.org/p/00/01/87/24/66_big.jpg"/>
          <p:cNvPicPr>
            <a:picLocks noChangeAspect="1" noChangeArrowheads="1"/>
          </p:cNvPicPr>
          <p:nvPr/>
        </p:nvPicPr>
        <p:blipFill>
          <a:blip r:embed="rId2" cstate="email"/>
          <a:srcRect/>
          <a:stretch>
            <a:fillRect/>
          </a:stretch>
        </p:blipFill>
        <p:spPr bwMode="auto">
          <a:xfrm>
            <a:off x="285720" y="1643050"/>
            <a:ext cx="5325677" cy="5000636"/>
          </a:xfrm>
          <a:prstGeom prst="rect">
            <a:avLst/>
          </a:prstGeom>
          <a:noFill/>
        </p:spPr>
      </p:pic>
      <p:pic>
        <p:nvPicPr>
          <p:cNvPr id="59396" name="Picture 4" descr="НИАТ"/>
          <p:cNvPicPr>
            <a:picLocks noChangeAspect="1" noChangeArrowheads="1"/>
          </p:cNvPicPr>
          <p:nvPr/>
        </p:nvPicPr>
        <p:blipFill>
          <a:blip r:embed="rId3" cstate="email"/>
          <a:srcRect/>
          <a:stretch>
            <a:fillRect/>
          </a:stretch>
        </p:blipFill>
        <p:spPr bwMode="auto">
          <a:xfrm>
            <a:off x="4714877" y="1357298"/>
            <a:ext cx="4221882" cy="2758470"/>
          </a:xfrm>
          <a:prstGeom prst="rect">
            <a:avLst/>
          </a:prstGeom>
          <a:noFill/>
        </p:spPr>
      </p:pic>
      <p:pic>
        <p:nvPicPr>
          <p:cNvPr id="59398" name="Picture 6" descr="http://img.aucland.ru/market-photos/281/GP99r3.jpg"/>
          <p:cNvPicPr>
            <a:picLocks noChangeAspect="1" noChangeArrowheads="1"/>
          </p:cNvPicPr>
          <p:nvPr/>
        </p:nvPicPr>
        <p:blipFill>
          <a:blip r:embed="rId4" cstate="email"/>
          <a:srcRect/>
          <a:stretch>
            <a:fillRect/>
          </a:stretch>
        </p:blipFill>
        <p:spPr bwMode="auto">
          <a:xfrm>
            <a:off x="6000760" y="4544246"/>
            <a:ext cx="3143240" cy="1831920"/>
          </a:xfrm>
          <a:prstGeom prst="rect">
            <a:avLst/>
          </a:prstGeom>
          <a:noFill/>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0" y="428604"/>
            <a:ext cx="8858312" cy="1200329"/>
          </a:xfrm>
          <a:prstGeom prst="rect">
            <a:avLst/>
          </a:prstGeom>
        </p:spPr>
        <p:txBody>
          <a:bodyPr wrap="square">
            <a:spAutoFit/>
          </a:bodyPr>
          <a:lstStyle/>
          <a:p>
            <a:r>
              <a:rPr lang="ru-RU" b="1" dirty="0" err="1" smtClean="0">
                <a:latin typeface="Times New Roman" pitchFamily="18" charset="0"/>
                <a:cs typeface="Times New Roman" pitchFamily="18" charset="0"/>
              </a:rPr>
              <a:t>У́лица</a:t>
            </a:r>
            <a:r>
              <a:rPr lang="ru-RU" b="1" dirty="0" smtClean="0">
                <a:latin typeface="Times New Roman" pitchFamily="18" charset="0"/>
                <a:cs typeface="Times New Roman" pitchFamily="18" charset="0"/>
              </a:rPr>
              <a:t> </a:t>
            </a:r>
            <a:r>
              <a:rPr lang="ru-RU" b="1" dirty="0" err="1" smtClean="0">
                <a:latin typeface="Times New Roman" pitchFamily="18" charset="0"/>
                <a:cs typeface="Times New Roman" pitchFamily="18" charset="0"/>
              </a:rPr>
              <a:t>Ната́ши</a:t>
            </a:r>
            <a:r>
              <a:rPr lang="ru-RU" b="1" dirty="0" smtClean="0">
                <a:latin typeface="Times New Roman" pitchFamily="18" charset="0"/>
                <a:cs typeface="Times New Roman" pitchFamily="18" charset="0"/>
              </a:rPr>
              <a:t> </a:t>
            </a:r>
            <a:r>
              <a:rPr lang="ru-RU" b="1" dirty="0" err="1" smtClean="0">
                <a:latin typeface="Times New Roman" pitchFamily="18" charset="0"/>
                <a:cs typeface="Times New Roman" pitchFamily="18" charset="0"/>
              </a:rPr>
              <a:t>Ковшо́вой</a:t>
            </a:r>
            <a:r>
              <a:rPr lang="ru-RU" dirty="0" smtClean="0">
                <a:latin typeface="Times New Roman" pitchFamily="18" charset="0"/>
                <a:cs typeface="Times New Roman" pitchFamily="18" charset="0"/>
              </a:rPr>
              <a:t> — улица в районе </a:t>
            </a:r>
            <a:r>
              <a:rPr lang="ru-RU" dirty="0" err="1" smtClean="0">
                <a:latin typeface="Times New Roman" pitchFamily="18" charset="0"/>
                <a:cs typeface="Times New Roman" pitchFamily="18" charset="0"/>
                <a:hlinkClick r:id="rId2" tooltip="Очаково-Матвеевское (район Москвы)"/>
              </a:rPr>
              <a:t>Очаково-Матвеевское</a:t>
            </a:r>
            <a:r>
              <a:rPr lang="ru-RU" dirty="0" smtClean="0">
                <a:latin typeface="Times New Roman" pitchFamily="18" charset="0"/>
                <a:cs typeface="Times New Roman" pitchFamily="18" charset="0"/>
              </a:rPr>
              <a:t> </a:t>
            </a:r>
            <a:r>
              <a:rPr lang="ru-RU" dirty="0" smtClean="0">
                <a:latin typeface="Times New Roman" pitchFamily="18" charset="0"/>
                <a:cs typeface="Times New Roman" pitchFamily="18" charset="0"/>
                <a:hlinkClick r:id="rId3" tooltip="Западный административный округ"/>
              </a:rPr>
              <a:t>Западного административного округа</a:t>
            </a:r>
            <a:r>
              <a:rPr lang="ru-RU" dirty="0" smtClean="0">
                <a:latin typeface="Times New Roman" pitchFamily="18" charset="0"/>
                <a:cs typeface="Times New Roman" pitchFamily="18" charset="0"/>
              </a:rPr>
              <a:t> города </a:t>
            </a:r>
            <a:r>
              <a:rPr lang="ru-RU" dirty="0" smtClean="0">
                <a:latin typeface="Times New Roman" pitchFamily="18" charset="0"/>
                <a:cs typeface="Times New Roman" pitchFamily="18" charset="0"/>
                <a:hlinkClick r:id="rId4" tooltip="Москва"/>
              </a:rPr>
              <a:t>Москвы</a:t>
            </a:r>
            <a:r>
              <a:rPr lang="ru-RU" dirty="0" smtClean="0">
                <a:latin typeface="Times New Roman" pitchFamily="18" charset="0"/>
                <a:cs typeface="Times New Roman" pitchFamily="18" charset="0"/>
              </a:rPr>
              <a:t>. Проходит параллельно </a:t>
            </a:r>
            <a:r>
              <a:rPr lang="ru-RU" dirty="0" smtClean="0">
                <a:latin typeface="Times New Roman" pitchFamily="18" charset="0"/>
                <a:cs typeface="Times New Roman" pitchFamily="18" charset="0"/>
                <a:hlinkClick r:id="rId5" tooltip="Большая Очаковская улица"/>
              </a:rPr>
              <a:t>Большой </a:t>
            </a:r>
            <a:r>
              <a:rPr lang="ru-RU" dirty="0" err="1" smtClean="0">
                <a:latin typeface="Times New Roman" pitchFamily="18" charset="0"/>
                <a:cs typeface="Times New Roman" pitchFamily="18" charset="0"/>
                <a:hlinkClick r:id="rId5" tooltip="Большая Очаковская улица"/>
              </a:rPr>
              <a:t>Очаковской</a:t>
            </a:r>
            <a:r>
              <a:rPr lang="ru-RU" dirty="0" smtClean="0">
                <a:latin typeface="Times New Roman" pitchFamily="18" charset="0"/>
                <a:cs typeface="Times New Roman" pitchFamily="18" charset="0"/>
                <a:hlinkClick r:id="rId5" tooltip="Большая Очаковская улица"/>
              </a:rPr>
              <a:t> улице</a:t>
            </a:r>
            <a:r>
              <a:rPr lang="ru-RU" dirty="0" smtClean="0">
                <a:latin typeface="Times New Roman" pitchFamily="18" charset="0"/>
                <a:cs typeface="Times New Roman" pitchFamily="18" charset="0"/>
              </a:rPr>
              <a:t> и линии железной дороги Киевского направления от </a:t>
            </a:r>
            <a:r>
              <a:rPr lang="ru-RU" dirty="0" smtClean="0">
                <a:latin typeface="Times New Roman" pitchFamily="18" charset="0"/>
                <a:cs typeface="Times New Roman" pitchFamily="18" charset="0"/>
                <a:hlinkClick r:id="rId6" tooltip="1-й Очаковский переулок"/>
              </a:rPr>
              <a:t>1-го Очаковского переулка</a:t>
            </a:r>
            <a:r>
              <a:rPr lang="ru-RU" dirty="0" smtClean="0">
                <a:latin typeface="Times New Roman" pitchFamily="18" charset="0"/>
                <a:cs typeface="Times New Roman" pitchFamily="18" charset="0"/>
              </a:rPr>
              <a:t> до Проектируемого проезда № 1980.</a:t>
            </a:r>
            <a:endParaRPr lang="ru-RU" dirty="0">
              <a:latin typeface="Times New Roman" pitchFamily="18" charset="0"/>
              <a:cs typeface="Times New Roman" pitchFamily="18" charset="0"/>
            </a:endParaRPr>
          </a:p>
        </p:txBody>
      </p:sp>
      <p:pic>
        <p:nvPicPr>
          <p:cNvPr id="1026" name="Picture 2" descr="https://upload.wikimedia.org/wikipedia/commons/thumb/3/32/Natashi_Kovshovoy_Street%2C_Moscow%2C_Russia.jpg/1024px-Natashi_Kovshovoy_Street%2C_Moscow%2C_Russia.jpg"/>
          <p:cNvPicPr>
            <a:picLocks noChangeAspect="1" noChangeArrowheads="1"/>
          </p:cNvPicPr>
          <p:nvPr/>
        </p:nvPicPr>
        <p:blipFill>
          <a:blip r:embed="rId7" cstate="email"/>
          <a:srcRect/>
          <a:stretch>
            <a:fillRect/>
          </a:stretch>
        </p:blipFill>
        <p:spPr bwMode="auto">
          <a:xfrm>
            <a:off x="1785918" y="1643050"/>
            <a:ext cx="6572296" cy="4929222"/>
          </a:xfrm>
          <a:prstGeom prst="rect">
            <a:avLst/>
          </a:prstGeom>
          <a:noFill/>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3490" name="Picture 2" descr="https://upload.wikimedia.org/wikipedia/commons/thumb/a/ad/Marii_Polivanovoy_Street%2C_Moscow%2C_Russia.jpg/1024px-Marii_Polivanovoy_Street%2C_Moscow%2C_Russia.jpg"/>
          <p:cNvPicPr>
            <a:picLocks noChangeAspect="1" noChangeArrowheads="1"/>
          </p:cNvPicPr>
          <p:nvPr/>
        </p:nvPicPr>
        <p:blipFill>
          <a:blip r:embed="rId2" cstate="email"/>
          <a:srcRect/>
          <a:stretch>
            <a:fillRect/>
          </a:stretch>
        </p:blipFill>
        <p:spPr bwMode="auto">
          <a:xfrm>
            <a:off x="785786" y="0"/>
            <a:ext cx="7816840" cy="5862630"/>
          </a:xfrm>
          <a:prstGeom prst="rect">
            <a:avLst/>
          </a:prstGeom>
          <a:noFill/>
        </p:spPr>
      </p:pic>
      <p:sp>
        <p:nvSpPr>
          <p:cNvPr id="3" name="Прямоугольник 2"/>
          <p:cNvSpPr/>
          <p:nvPr/>
        </p:nvSpPr>
        <p:spPr>
          <a:xfrm>
            <a:off x="0" y="6000768"/>
            <a:ext cx="9144000" cy="646331"/>
          </a:xfrm>
          <a:prstGeom prst="rect">
            <a:avLst/>
          </a:prstGeom>
        </p:spPr>
        <p:txBody>
          <a:bodyPr wrap="square">
            <a:spAutoFit/>
          </a:bodyPr>
          <a:lstStyle/>
          <a:p>
            <a:r>
              <a:rPr lang="ru-RU" dirty="0" smtClean="0">
                <a:latin typeface="Times New Roman" pitchFamily="18" charset="0"/>
                <a:cs typeface="Times New Roman" pitchFamily="18" charset="0"/>
              </a:rPr>
              <a:t>Вид на </a:t>
            </a:r>
            <a:r>
              <a:rPr lang="ru-RU" dirty="0" smtClean="0">
                <a:latin typeface="Times New Roman" pitchFamily="18" charset="0"/>
                <a:cs typeface="Times New Roman" pitchFamily="18" charset="0"/>
                <a:hlinkClick r:id="rId3" tooltip="ru:Улица Марии Поливановой"/>
              </a:rPr>
              <a:t>улицу Марии Поливановой</a:t>
            </a:r>
            <a:r>
              <a:rPr lang="ru-RU" dirty="0" smtClean="0">
                <a:latin typeface="Times New Roman" pitchFamily="18" charset="0"/>
                <a:cs typeface="Times New Roman" pitchFamily="18" charset="0"/>
              </a:rPr>
              <a:t> в </a:t>
            </a:r>
            <a:r>
              <a:rPr lang="ru-RU" u="sng" dirty="0" smtClean="0">
                <a:latin typeface="Times New Roman" pitchFamily="18" charset="0"/>
                <a:cs typeface="Times New Roman" pitchFamily="18" charset="0"/>
                <a:hlinkClick r:id="rId4" tooltip="ru:Москва"/>
              </a:rPr>
              <a:t>Москве</a:t>
            </a:r>
            <a:r>
              <a:rPr lang="ru-RU" dirty="0" smtClean="0">
                <a:latin typeface="Times New Roman" pitchFamily="18" charset="0"/>
                <a:cs typeface="Times New Roman" pitchFamily="18" charset="0"/>
              </a:rPr>
              <a:t>. Прежние названия </a:t>
            </a:r>
            <a:r>
              <a:rPr lang="ru-RU" i="1" dirty="0" smtClean="0">
                <a:latin typeface="Times New Roman" pitchFamily="18" charset="0"/>
                <a:cs typeface="Times New Roman" pitchFamily="18" charset="0"/>
              </a:rPr>
              <a:t>ул.Калинина</a:t>
            </a:r>
            <a:r>
              <a:rPr lang="ru-RU" dirty="0" smtClean="0">
                <a:latin typeface="Times New Roman" pitchFamily="18" charset="0"/>
                <a:cs typeface="Times New Roman" pitchFamily="18" charset="0"/>
              </a:rPr>
              <a:t> (</a:t>
            </a:r>
            <a:r>
              <a:rPr lang="ru-RU" dirty="0" err="1" smtClean="0">
                <a:latin typeface="Times New Roman" pitchFamily="18" charset="0"/>
                <a:cs typeface="Times New Roman" pitchFamily="18" charset="0"/>
              </a:rPr>
              <a:t>пос.</a:t>
            </a:r>
            <a:r>
              <a:rPr lang="ru-RU" dirty="0" err="1" smtClean="0">
                <a:latin typeface="Times New Roman" pitchFamily="18" charset="0"/>
                <a:cs typeface="Times New Roman" pitchFamily="18" charset="0"/>
                <a:hlinkClick r:id="rId5" tooltip="Очаково (Москва)"/>
              </a:rPr>
              <a:t>Очаково</a:t>
            </a:r>
            <a:r>
              <a:rPr lang="ru-RU" dirty="0" smtClean="0">
                <a:latin typeface="Times New Roman" pitchFamily="18" charset="0"/>
                <a:cs typeface="Times New Roman" pitchFamily="18" charset="0"/>
              </a:rPr>
              <a:t>)</a:t>
            </a:r>
          </a:p>
          <a:p>
            <a:endParaRPr lang="ru-RU"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Маша Поливанова и Наташа Ковшова память, войн, девушки"/>
          <p:cNvPicPr>
            <a:picLocks noChangeAspect="1" noChangeArrowheads="1"/>
          </p:cNvPicPr>
          <p:nvPr/>
        </p:nvPicPr>
        <p:blipFill>
          <a:blip r:embed="rId2" cstate="email">
            <a:extLst>
              <a:ext uri="{28A0092B-C50C-407E-A947-70E740481C1C}">
                <a14:useLocalDpi xmlns="" xmlns:a14="http://schemas.microsoft.com/office/drawing/2010/main" val="0"/>
              </a:ext>
            </a:extLst>
          </a:blip>
          <a:srcRect/>
          <a:stretch>
            <a:fillRect/>
          </a:stretch>
        </p:blipFill>
        <p:spPr bwMode="auto">
          <a:xfrm>
            <a:off x="1979712" y="30731"/>
            <a:ext cx="6138534" cy="4982445"/>
          </a:xfrm>
          <a:prstGeom prst="rect">
            <a:avLst/>
          </a:prstGeom>
          <a:noFill/>
          <a:extLst>
            <a:ext uri="{909E8E84-426E-40DD-AFC4-6F175D3DCCD1}">
              <a14:hiddenFill xmlns="" xmlns:a14="http://schemas.microsoft.com/office/drawing/2010/main">
                <a:solidFill>
                  <a:srgbClr val="FFFFFF"/>
                </a:solidFill>
              </a14:hiddenFill>
            </a:ext>
          </a:extLst>
        </p:spPr>
      </p:pic>
      <p:sp>
        <p:nvSpPr>
          <p:cNvPr id="2" name="Прямоугольник 1"/>
          <p:cNvSpPr/>
          <p:nvPr/>
        </p:nvSpPr>
        <p:spPr>
          <a:xfrm>
            <a:off x="-36512" y="5085184"/>
            <a:ext cx="9180512" cy="1600438"/>
          </a:xfrm>
          <a:prstGeom prst="rect">
            <a:avLst/>
          </a:prstGeom>
        </p:spPr>
        <p:txBody>
          <a:bodyPr wrap="square">
            <a:spAutoFit/>
          </a:bodyPr>
          <a:lstStyle/>
          <a:p>
            <a:r>
              <a:rPr lang="ru-RU" sz="1400" b="0" i="0" dirty="0" smtClean="0">
                <a:solidFill>
                  <a:srgbClr val="1E1E1E"/>
                </a:solidFill>
                <a:effectLst/>
                <a:latin typeface="Times New Roman" pitchFamily="18" charset="0"/>
                <a:cs typeface="Times New Roman" pitchFamily="18" charset="0"/>
              </a:rPr>
              <a:t>	Подруги Маша и Наташа вместе стали снайперами, вместе призвались добровольцами, вместе обороняли Москву в составе 3-й коммунистической дивизии, с января 1942 вместе переведены в 528-й </a:t>
            </a:r>
            <a:r>
              <a:rPr lang="ru-RU" sz="1400" b="0" i="0" dirty="0" err="1" smtClean="0">
                <a:solidFill>
                  <a:srgbClr val="1E1E1E"/>
                </a:solidFill>
                <a:effectLst/>
                <a:latin typeface="Times New Roman" pitchFamily="18" charset="0"/>
                <a:cs typeface="Times New Roman" pitchFamily="18" charset="0"/>
              </a:rPr>
              <a:t>сп</a:t>
            </a:r>
            <a:r>
              <a:rPr lang="ru-RU" sz="1400" b="0" i="0" dirty="0" smtClean="0">
                <a:solidFill>
                  <a:srgbClr val="1E1E1E"/>
                </a:solidFill>
                <a:effectLst/>
                <a:latin typeface="Times New Roman" pitchFamily="18" charset="0"/>
                <a:cs typeface="Times New Roman" pitchFamily="18" charset="0"/>
              </a:rPr>
              <a:t> 130-й </a:t>
            </a:r>
            <a:r>
              <a:rPr lang="ru-RU" sz="1400" b="0" i="0" dirty="0" err="1" smtClean="0">
                <a:solidFill>
                  <a:srgbClr val="1E1E1E"/>
                </a:solidFill>
                <a:effectLst/>
                <a:latin typeface="Times New Roman" pitchFamily="18" charset="0"/>
                <a:cs typeface="Times New Roman" pitchFamily="18" charset="0"/>
              </a:rPr>
              <a:t>сд</a:t>
            </a:r>
            <a:r>
              <a:rPr lang="ru-RU" sz="1400" b="0" i="0" dirty="0" smtClean="0">
                <a:solidFill>
                  <a:srgbClr val="1E1E1E"/>
                </a:solidFill>
                <a:effectLst/>
                <a:latin typeface="Times New Roman" pitchFamily="18" charset="0"/>
                <a:cs typeface="Times New Roman" pitchFamily="18" charset="0"/>
              </a:rPr>
              <a:t> 1-й ударной армии. Вместе, одним приказом награждены орденом Красной Звезды; поносить награду им, правда, не довелось - приказ по фронту был подписан только 13 августа 1942 года. </a:t>
            </a:r>
          </a:p>
          <a:p>
            <a:r>
              <a:rPr lang="ru-RU" sz="1400" dirty="0">
                <a:solidFill>
                  <a:srgbClr val="1E1E1E"/>
                </a:solidFill>
                <a:latin typeface="Times New Roman" pitchFamily="18" charset="0"/>
                <a:cs typeface="Times New Roman" pitchFamily="18" charset="0"/>
              </a:rPr>
              <a:t>	</a:t>
            </a:r>
            <a:r>
              <a:rPr lang="ru-RU" sz="1400" b="0" i="0" dirty="0" smtClean="0">
                <a:solidFill>
                  <a:srgbClr val="1E1E1E"/>
                </a:solidFill>
                <a:effectLst/>
                <a:latin typeface="Times New Roman" pitchFamily="18" charset="0"/>
                <a:cs typeface="Times New Roman" pitchFamily="18" charset="0"/>
              </a:rPr>
              <a:t>А на следующий день они вместе приняли свой смертный бой. Звание Героев Советского Союза им тоже было присвоено вместе, одним Указом. И лежат они тоже вместе, в деревне </a:t>
            </a:r>
            <a:r>
              <a:rPr lang="ru-RU" sz="1400" b="0" i="0" dirty="0" err="1" smtClean="0">
                <a:solidFill>
                  <a:srgbClr val="1E1E1E"/>
                </a:solidFill>
                <a:effectLst/>
                <a:latin typeface="Times New Roman" pitchFamily="18" charset="0"/>
                <a:cs typeface="Times New Roman" pitchFamily="18" charset="0"/>
              </a:rPr>
              <a:t>Коровитчино</a:t>
            </a:r>
            <a:r>
              <a:rPr lang="ru-RU" sz="1400" b="0" i="0" dirty="0" smtClean="0">
                <a:solidFill>
                  <a:srgbClr val="1E1E1E"/>
                </a:solidFill>
                <a:effectLst/>
                <a:latin typeface="Times New Roman" pitchFamily="18" charset="0"/>
                <a:cs typeface="Times New Roman" pitchFamily="18" charset="0"/>
              </a:rPr>
              <a:t> Старорусского района Новгородской области.</a:t>
            </a:r>
            <a:endParaRPr lang="ru-RU" sz="1400" dirty="0">
              <a:latin typeface="Times New Roman" pitchFamily="18" charset="0"/>
              <a:cs typeface="Times New Roman" pitchFamily="18" charset="0"/>
            </a:endParaRPr>
          </a:p>
        </p:txBody>
      </p:sp>
    </p:spTree>
    <p:extLst>
      <p:ext uri="{BB962C8B-B14F-4D97-AF65-F5344CB8AC3E}">
        <p14:creationId xmlns="" xmlns:p14="http://schemas.microsoft.com/office/powerpoint/2010/main" val="237518407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123728" y="260648"/>
            <a:ext cx="4565545" cy="369332"/>
          </a:xfrm>
          <a:prstGeom prst="rect">
            <a:avLst/>
          </a:prstGeom>
        </p:spPr>
        <p:txBody>
          <a:bodyPr wrap="none">
            <a:spAutoFit/>
          </a:bodyPr>
          <a:lstStyle/>
          <a:p>
            <a:r>
              <a:rPr lang="ru-RU" b="0" i="0" dirty="0" smtClean="0">
                <a:solidFill>
                  <a:srgbClr val="777777"/>
                </a:solidFill>
                <a:effectLst/>
                <a:latin typeface="Roboto Condensed"/>
              </a:rPr>
              <a:t>Ковшова Наталья Венедиктовна 1920г.р.</a:t>
            </a:r>
            <a:endParaRPr lang="ru-RU" b="0" i="0" dirty="0">
              <a:solidFill>
                <a:srgbClr val="777777"/>
              </a:solidFill>
              <a:effectLst/>
              <a:latin typeface="Roboto Condensed"/>
            </a:endParaRPr>
          </a:p>
        </p:txBody>
      </p:sp>
      <p:sp>
        <p:nvSpPr>
          <p:cNvPr id="3" name="Прямоугольник 2"/>
          <p:cNvSpPr/>
          <p:nvPr/>
        </p:nvSpPr>
        <p:spPr>
          <a:xfrm>
            <a:off x="251520" y="797511"/>
            <a:ext cx="3960440" cy="1754326"/>
          </a:xfrm>
          <a:prstGeom prst="rect">
            <a:avLst/>
          </a:prstGeom>
        </p:spPr>
        <p:txBody>
          <a:bodyPr wrap="square">
            <a:spAutoFit/>
          </a:bodyPr>
          <a:lstStyle/>
          <a:p>
            <a:r>
              <a:rPr lang="ru-RU" b="0" i="0" dirty="0" smtClean="0">
                <a:solidFill>
                  <a:srgbClr val="333333"/>
                </a:solidFill>
                <a:effectLst/>
                <a:latin typeface="Roboto"/>
              </a:rPr>
              <a:t>Звание: красноармеец </a:t>
            </a:r>
            <a:r>
              <a:rPr lang="ru-RU" dirty="0" smtClean="0"/>
              <a:t/>
            </a:r>
            <a:br>
              <a:rPr lang="ru-RU" dirty="0" smtClean="0"/>
            </a:br>
            <a:r>
              <a:rPr lang="ru-RU" b="0" i="0" dirty="0" smtClean="0">
                <a:solidFill>
                  <a:srgbClr val="333333"/>
                </a:solidFill>
                <a:effectLst/>
                <a:latin typeface="Roboto"/>
              </a:rPr>
              <a:t>в РККА с 15.10.1941 года Место призыва: Коминтерновский РВК, Московская обл., г. Москва, Коминтерновский р-н</a:t>
            </a:r>
            <a:r>
              <a:rPr lang="ru-RU" b="0" i="0" dirty="0" smtClean="0">
                <a:solidFill>
                  <a:srgbClr val="888888"/>
                </a:solidFill>
                <a:effectLst/>
                <a:latin typeface="Roboto"/>
              </a:rPr>
              <a:t>№ записи: 150015213</a:t>
            </a:r>
            <a:endParaRPr lang="ru-RU" b="0" i="0" dirty="0">
              <a:solidFill>
                <a:srgbClr val="888888"/>
              </a:solidFill>
              <a:effectLst/>
              <a:latin typeface="Roboto"/>
            </a:endParaRPr>
          </a:p>
        </p:txBody>
      </p:sp>
      <p:pic>
        <p:nvPicPr>
          <p:cNvPr id="11266" name="Picture 2" descr="http://podvignaroda.mil.ru/img/awards/award1-sm.png"/>
          <p:cNvPicPr>
            <a:picLocks noChangeAspect="1" noChangeArrowheads="1"/>
          </p:cNvPicPr>
          <p:nvPr/>
        </p:nvPicPr>
        <p:blipFill>
          <a:blip r:embed="rId2" cstate="email">
            <a:extLst>
              <a:ext uri="{28A0092B-C50C-407E-A947-70E740481C1C}">
                <a14:useLocalDpi xmlns="" xmlns:a14="http://schemas.microsoft.com/office/drawing/2010/main" val="0"/>
              </a:ext>
            </a:extLst>
          </a:blip>
          <a:srcRect/>
          <a:stretch>
            <a:fillRect/>
          </a:stretch>
        </p:blipFill>
        <p:spPr bwMode="auto">
          <a:xfrm>
            <a:off x="467544" y="2746948"/>
            <a:ext cx="1430263" cy="2689748"/>
          </a:xfrm>
          <a:prstGeom prst="rect">
            <a:avLst/>
          </a:prstGeom>
          <a:noFill/>
          <a:extLst>
            <a:ext uri="{909E8E84-426E-40DD-AFC4-6F175D3DCCD1}">
              <a14:hiddenFill xmlns="" xmlns:a14="http://schemas.microsoft.com/office/drawing/2010/main">
                <a:solidFill>
                  <a:srgbClr val="FFFFFF"/>
                </a:solidFill>
              </a14:hiddenFill>
            </a:ext>
          </a:extLst>
        </p:spPr>
      </p:pic>
      <p:sp>
        <p:nvSpPr>
          <p:cNvPr id="4" name="Прямоугольник 3"/>
          <p:cNvSpPr/>
          <p:nvPr/>
        </p:nvSpPr>
        <p:spPr>
          <a:xfrm>
            <a:off x="0" y="5657671"/>
            <a:ext cx="2606538" cy="1200329"/>
          </a:xfrm>
          <a:prstGeom prst="rect">
            <a:avLst/>
          </a:prstGeom>
        </p:spPr>
        <p:txBody>
          <a:bodyPr wrap="square">
            <a:spAutoFit/>
          </a:bodyPr>
          <a:lstStyle/>
          <a:p>
            <a:r>
              <a:rPr lang="ru-RU" dirty="0" smtClean="0"/>
              <a:t>Герой Советского Союза (Орден Ленина и медаль «Золотая звезда») </a:t>
            </a:r>
            <a:endParaRPr lang="ru-RU" dirty="0"/>
          </a:p>
        </p:txBody>
      </p:sp>
      <p:pic>
        <p:nvPicPr>
          <p:cNvPr id="6" name="Picture 2" descr="http://airaces.narod.ru/snipers/w1/kovsh_n2.jpg"/>
          <p:cNvPicPr>
            <a:picLocks noChangeAspect="1" noChangeArrowheads="1"/>
          </p:cNvPicPr>
          <p:nvPr/>
        </p:nvPicPr>
        <p:blipFill>
          <a:blip r:embed="rId3" cstate="email"/>
          <a:srcRect/>
          <a:stretch>
            <a:fillRect/>
          </a:stretch>
        </p:blipFill>
        <p:spPr bwMode="auto">
          <a:xfrm>
            <a:off x="5286380" y="1000108"/>
            <a:ext cx="2857520" cy="3866056"/>
          </a:xfrm>
          <a:prstGeom prst="rect">
            <a:avLst/>
          </a:prstGeom>
          <a:noFill/>
        </p:spPr>
      </p:pic>
      <p:sp>
        <p:nvSpPr>
          <p:cNvPr id="7" name="Прямоугольник 6"/>
          <p:cNvSpPr/>
          <p:nvPr/>
        </p:nvSpPr>
        <p:spPr>
          <a:xfrm>
            <a:off x="3643306" y="5143512"/>
            <a:ext cx="5214942" cy="923330"/>
          </a:xfrm>
          <a:prstGeom prst="rect">
            <a:avLst/>
          </a:prstGeom>
        </p:spPr>
        <p:txBody>
          <a:bodyPr wrap="square">
            <a:spAutoFit/>
          </a:bodyPr>
          <a:lstStyle/>
          <a:p>
            <a:r>
              <a:rPr lang="ru-RU" dirty="0" smtClean="0"/>
              <a:t>Именем Натальи Ковшовой названы улицы в </a:t>
            </a:r>
            <a:r>
              <a:rPr lang="ru-RU" dirty="0" smtClean="0">
                <a:hlinkClick r:id="rId4" tooltip="Москва"/>
              </a:rPr>
              <a:t>Москве</a:t>
            </a:r>
            <a:r>
              <a:rPr lang="ru-RU" dirty="0" smtClean="0"/>
              <a:t> (</a:t>
            </a:r>
            <a:r>
              <a:rPr lang="ru-RU" dirty="0" smtClean="0">
                <a:hlinkClick r:id="rId5" tooltip="Улица Наташи Ковшовой"/>
              </a:rPr>
              <a:t>Улица Наташи Ковшовой</a:t>
            </a:r>
            <a:r>
              <a:rPr lang="ru-RU" dirty="0" smtClean="0"/>
              <a:t>), </a:t>
            </a:r>
            <a:r>
              <a:rPr lang="ru-RU" dirty="0" smtClean="0">
                <a:hlinkClick r:id="rId6" tooltip="Уфа"/>
              </a:rPr>
              <a:t>Уфе</a:t>
            </a:r>
            <a:r>
              <a:rPr lang="ru-RU" dirty="0" smtClean="0"/>
              <a:t>, </a:t>
            </a:r>
            <a:r>
              <a:rPr lang="ru-RU" u="sng" dirty="0" smtClean="0">
                <a:hlinkClick r:id="rId7" tooltip="Старая Русса"/>
              </a:rPr>
              <a:t>Старой Руссе</a:t>
            </a:r>
            <a:r>
              <a:rPr lang="ru-RU" dirty="0" smtClean="0"/>
              <a:t>, </a:t>
            </a:r>
            <a:r>
              <a:rPr lang="ru-RU" dirty="0" smtClean="0">
                <a:hlinkClick r:id="rId8" tooltip="Челябинск"/>
              </a:rPr>
              <a:t>Челябинске</a:t>
            </a:r>
            <a:r>
              <a:rPr lang="ru-RU" dirty="0" smtClean="0"/>
              <a:t>.</a:t>
            </a:r>
            <a:endParaRPr lang="ru-RU" dirty="0"/>
          </a:p>
        </p:txBody>
      </p:sp>
    </p:spTree>
    <p:extLst>
      <p:ext uri="{BB962C8B-B14F-4D97-AF65-F5344CB8AC3E}">
        <p14:creationId xmlns="" xmlns:p14="http://schemas.microsoft.com/office/powerpoint/2010/main" val="229137526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642910" y="214290"/>
            <a:ext cx="4369594" cy="369332"/>
          </a:xfrm>
          <a:prstGeom prst="rect">
            <a:avLst/>
          </a:prstGeom>
        </p:spPr>
        <p:txBody>
          <a:bodyPr wrap="none">
            <a:spAutoFit/>
          </a:bodyPr>
          <a:lstStyle/>
          <a:p>
            <a:r>
              <a:rPr lang="ru-RU" b="0" i="0" dirty="0" smtClean="0">
                <a:solidFill>
                  <a:srgbClr val="777777"/>
                </a:solidFill>
                <a:effectLst/>
                <a:latin typeface="Roboto Condensed"/>
              </a:rPr>
              <a:t>Поливанова Мария Семеновна1922г.р.</a:t>
            </a:r>
          </a:p>
        </p:txBody>
      </p:sp>
      <p:pic>
        <p:nvPicPr>
          <p:cNvPr id="12290" name="Picture 2" descr="http://podvignaroda.mil.ru/img/awards/award1-sm.png"/>
          <p:cNvPicPr>
            <a:picLocks noChangeAspect="1" noChangeArrowheads="1"/>
          </p:cNvPicPr>
          <p:nvPr/>
        </p:nvPicPr>
        <p:blipFill>
          <a:blip r:embed="rId2" cstate="email">
            <a:extLst>
              <a:ext uri="{28A0092B-C50C-407E-A947-70E740481C1C}">
                <a14:useLocalDpi xmlns="" xmlns:a14="http://schemas.microsoft.com/office/drawing/2010/main" val="0"/>
              </a:ext>
            </a:extLst>
          </a:blip>
          <a:srcRect/>
          <a:stretch>
            <a:fillRect/>
          </a:stretch>
        </p:blipFill>
        <p:spPr bwMode="auto">
          <a:xfrm>
            <a:off x="642910" y="2357430"/>
            <a:ext cx="1655987" cy="3114244"/>
          </a:xfrm>
          <a:prstGeom prst="rect">
            <a:avLst/>
          </a:prstGeom>
          <a:noFill/>
          <a:extLst>
            <a:ext uri="{909E8E84-426E-40DD-AFC4-6F175D3DCCD1}">
              <a14:hiddenFill xmlns="" xmlns:a14="http://schemas.microsoft.com/office/drawing/2010/main">
                <a:solidFill>
                  <a:srgbClr val="FFFFFF"/>
                </a:solidFill>
              </a14:hiddenFill>
            </a:ext>
          </a:extLst>
        </p:spPr>
      </p:pic>
      <p:sp>
        <p:nvSpPr>
          <p:cNvPr id="4" name="Прямоугольник 3"/>
          <p:cNvSpPr/>
          <p:nvPr/>
        </p:nvSpPr>
        <p:spPr>
          <a:xfrm>
            <a:off x="285720" y="5429264"/>
            <a:ext cx="2909063" cy="1200329"/>
          </a:xfrm>
          <a:prstGeom prst="rect">
            <a:avLst/>
          </a:prstGeom>
        </p:spPr>
        <p:txBody>
          <a:bodyPr wrap="square">
            <a:spAutoFit/>
          </a:bodyPr>
          <a:lstStyle/>
          <a:p>
            <a:r>
              <a:rPr lang="ru-RU" b="1" i="0" dirty="0" smtClean="0">
                <a:solidFill>
                  <a:srgbClr val="333333"/>
                </a:solidFill>
                <a:effectLst/>
                <a:latin typeface="Roboto"/>
              </a:rPr>
              <a:t>Герой Советского Союза (Орден Ленина и медаль «Золотая звезда»)</a:t>
            </a:r>
            <a:r>
              <a:rPr lang="ru-RU" b="0" i="0" dirty="0" smtClean="0">
                <a:solidFill>
                  <a:srgbClr val="333333"/>
                </a:solidFill>
                <a:effectLst/>
                <a:latin typeface="Roboto"/>
              </a:rPr>
              <a:t> </a:t>
            </a:r>
            <a:endParaRPr lang="ru-RU" dirty="0"/>
          </a:p>
        </p:txBody>
      </p:sp>
      <p:sp>
        <p:nvSpPr>
          <p:cNvPr id="5" name="Прямоугольник 4"/>
          <p:cNvSpPr/>
          <p:nvPr/>
        </p:nvSpPr>
        <p:spPr>
          <a:xfrm>
            <a:off x="107504" y="657692"/>
            <a:ext cx="3600400" cy="1754326"/>
          </a:xfrm>
          <a:prstGeom prst="rect">
            <a:avLst/>
          </a:prstGeom>
        </p:spPr>
        <p:txBody>
          <a:bodyPr wrap="square">
            <a:spAutoFit/>
          </a:bodyPr>
          <a:lstStyle/>
          <a:p>
            <a:r>
              <a:rPr lang="ru-RU" b="0" i="0" dirty="0" smtClean="0">
                <a:solidFill>
                  <a:srgbClr val="333333"/>
                </a:solidFill>
                <a:effectLst/>
                <a:latin typeface="Roboto"/>
              </a:rPr>
              <a:t>Звание: красноармеец </a:t>
            </a:r>
            <a:r>
              <a:rPr lang="ru-RU" dirty="0" smtClean="0"/>
              <a:t/>
            </a:r>
            <a:br>
              <a:rPr lang="ru-RU" dirty="0" smtClean="0"/>
            </a:br>
            <a:r>
              <a:rPr lang="ru-RU" b="0" i="0" dirty="0" smtClean="0">
                <a:solidFill>
                  <a:srgbClr val="333333"/>
                </a:solidFill>
                <a:effectLst/>
                <a:latin typeface="Roboto"/>
              </a:rPr>
              <a:t>в РККА с 15.10.1941 года Место призыва: Коминтерновский РВК, Московская обл., г. Москва, Коминтерновский р-н</a:t>
            </a:r>
            <a:r>
              <a:rPr lang="ru-RU" b="0" i="0" dirty="0" smtClean="0">
                <a:solidFill>
                  <a:srgbClr val="888888"/>
                </a:solidFill>
                <a:effectLst/>
                <a:latin typeface="Roboto"/>
              </a:rPr>
              <a:t>№ записи: 10008892</a:t>
            </a:r>
            <a:endParaRPr lang="ru-RU" b="0" i="0" dirty="0">
              <a:solidFill>
                <a:srgbClr val="888888"/>
              </a:solidFill>
              <a:effectLst/>
              <a:latin typeface="Roboto"/>
            </a:endParaRPr>
          </a:p>
        </p:txBody>
      </p:sp>
      <p:sp>
        <p:nvSpPr>
          <p:cNvPr id="6" name="Прямоугольник 5"/>
          <p:cNvSpPr/>
          <p:nvPr/>
        </p:nvSpPr>
        <p:spPr>
          <a:xfrm>
            <a:off x="3929058" y="3429000"/>
            <a:ext cx="2890580" cy="2585323"/>
          </a:xfrm>
          <a:prstGeom prst="rect">
            <a:avLst/>
          </a:prstGeom>
        </p:spPr>
        <p:txBody>
          <a:bodyPr wrap="square">
            <a:spAutoFit/>
          </a:bodyPr>
          <a:lstStyle/>
          <a:p>
            <a:r>
              <a:rPr lang="ru-RU" b="0" i="0" dirty="0" smtClean="0">
                <a:solidFill>
                  <a:srgbClr val="777777"/>
                </a:solidFill>
                <a:effectLst/>
                <a:latin typeface="Roboto Condensed"/>
              </a:rPr>
              <a:t>Фронтовой Приказ</a:t>
            </a:r>
          </a:p>
          <a:p>
            <a:r>
              <a:rPr lang="ru-RU" b="0" i="0" dirty="0" smtClean="0">
                <a:solidFill>
                  <a:srgbClr val="888888"/>
                </a:solidFill>
                <a:effectLst/>
                <a:latin typeface="Roboto"/>
              </a:rPr>
              <a:t>№:</a:t>
            </a:r>
            <a:r>
              <a:rPr lang="ru-RU" b="0" i="0" dirty="0" smtClean="0">
                <a:solidFill>
                  <a:srgbClr val="333333"/>
                </a:solidFill>
                <a:effectLst/>
                <a:latin typeface="Roboto"/>
              </a:rPr>
              <a:t> 986 </a:t>
            </a:r>
            <a:r>
              <a:rPr lang="ru-RU" b="0" i="0" dirty="0" smtClean="0">
                <a:solidFill>
                  <a:srgbClr val="888888"/>
                </a:solidFill>
                <a:effectLst/>
                <a:latin typeface="Roboto"/>
              </a:rPr>
              <a:t>от:</a:t>
            </a:r>
            <a:r>
              <a:rPr lang="ru-RU" b="0" i="0" dirty="0" smtClean="0">
                <a:solidFill>
                  <a:srgbClr val="333333"/>
                </a:solidFill>
                <a:effectLst/>
                <a:latin typeface="Roboto"/>
              </a:rPr>
              <a:t> 13.08.1942 </a:t>
            </a:r>
            <a:r>
              <a:rPr lang="ru-RU" dirty="0" smtClean="0"/>
              <a:t/>
            </a:r>
            <a:br>
              <a:rPr lang="ru-RU" dirty="0" smtClean="0"/>
            </a:br>
            <a:r>
              <a:rPr lang="ru-RU" b="0" i="0" dirty="0" smtClean="0">
                <a:solidFill>
                  <a:srgbClr val="888888"/>
                </a:solidFill>
                <a:effectLst/>
                <a:latin typeface="Roboto"/>
              </a:rPr>
              <a:t>Издан: ВС Северо-Западного фронта </a:t>
            </a:r>
            <a:r>
              <a:rPr lang="ru-RU" dirty="0" smtClean="0"/>
              <a:t/>
            </a:r>
            <a:br>
              <a:rPr lang="ru-RU" dirty="0" smtClean="0"/>
            </a:br>
            <a:r>
              <a:rPr lang="ru-RU" b="0" i="0" dirty="0" smtClean="0">
                <a:solidFill>
                  <a:srgbClr val="888888"/>
                </a:solidFill>
                <a:effectLst/>
                <a:latin typeface="Roboto"/>
              </a:rPr>
              <a:t>Архив: ЦАМО</a:t>
            </a:r>
          </a:p>
          <a:p>
            <a:r>
              <a:rPr lang="ru-RU" b="0" i="0" dirty="0" smtClean="0">
                <a:solidFill>
                  <a:srgbClr val="888888"/>
                </a:solidFill>
                <a:effectLst/>
                <a:latin typeface="Roboto"/>
              </a:rPr>
              <a:t>фонд: 33</a:t>
            </a:r>
          </a:p>
          <a:p>
            <a:r>
              <a:rPr lang="ru-RU" b="0" i="0" dirty="0" smtClean="0">
                <a:solidFill>
                  <a:srgbClr val="888888"/>
                </a:solidFill>
                <a:effectLst/>
                <a:latin typeface="Roboto"/>
              </a:rPr>
              <a:t>опись: 682524</a:t>
            </a:r>
          </a:p>
          <a:p>
            <a:r>
              <a:rPr lang="ru-RU" b="0" i="0" dirty="0" err="1" smtClean="0">
                <a:solidFill>
                  <a:srgbClr val="888888"/>
                </a:solidFill>
                <a:effectLst/>
                <a:latin typeface="Roboto"/>
              </a:rPr>
              <a:t>ед.хранения</a:t>
            </a:r>
            <a:r>
              <a:rPr lang="ru-RU" b="0" i="0" dirty="0" smtClean="0">
                <a:solidFill>
                  <a:srgbClr val="888888"/>
                </a:solidFill>
                <a:effectLst/>
                <a:latin typeface="Roboto"/>
              </a:rPr>
              <a:t>: 149</a:t>
            </a:r>
          </a:p>
          <a:p>
            <a:r>
              <a:rPr lang="ru-RU" b="0" i="0" dirty="0" smtClean="0">
                <a:solidFill>
                  <a:srgbClr val="888888"/>
                </a:solidFill>
                <a:effectLst/>
                <a:latin typeface="Roboto"/>
              </a:rPr>
              <a:t>№ записи: 10008817</a:t>
            </a:r>
            <a:endParaRPr lang="ru-RU" b="0" i="0" dirty="0">
              <a:solidFill>
                <a:srgbClr val="888888"/>
              </a:solidFill>
              <a:effectLst/>
              <a:latin typeface="Roboto"/>
            </a:endParaRPr>
          </a:p>
        </p:txBody>
      </p:sp>
      <p:pic>
        <p:nvPicPr>
          <p:cNvPr id="12292" name="Picture 4" descr="http://podvignaroda.mil.ru/img/awards/award10-sm.png"/>
          <p:cNvPicPr>
            <a:picLocks noChangeAspect="1" noChangeArrowheads="1"/>
          </p:cNvPicPr>
          <p:nvPr/>
        </p:nvPicPr>
        <p:blipFill>
          <a:blip r:embed="rId3" cstate="email">
            <a:extLst>
              <a:ext uri="{28A0092B-C50C-407E-A947-70E740481C1C}">
                <a14:useLocalDpi xmlns="" xmlns:a14="http://schemas.microsoft.com/office/drawing/2010/main" val="0"/>
              </a:ext>
            </a:extLst>
          </a:blip>
          <a:srcRect/>
          <a:stretch>
            <a:fillRect/>
          </a:stretch>
        </p:blipFill>
        <p:spPr bwMode="auto">
          <a:xfrm>
            <a:off x="6715140" y="3929066"/>
            <a:ext cx="2127660" cy="2048860"/>
          </a:xfrm>
          <a:prstGeom prst="rect">
            <a:avLst/>
          </a:prstGeom>
          <a:noFill/>
          <a:extLst>
            <a:ext uri="{909E8E84-426E-40DD-AFC4-6F175D3DCCD1}">
              <a14:hiddenFill xmlns="" xmlns:a14="http://schemas.microsoft.com/office/drawing/2010/main">
                <a:solidFill>
                  <a:srgbClr val="FFFFFF"/>
                </a:solidFill>
              </a14:hiddenFill>
            </a:ext>
          </a:extLst>
        </p:spPr>
      </p:pic>
      <p:sp>
        <p:nvSpPr>
          <p:cNvPr id="7" name="Прямоугольник 6"/>
          <p:cNvSpPr/>
          <p:nvPr/>
        </p:nvSpPr>
        <p:spPr>
          <a:xfrm>
            <a:off x="5148064" y="6093296"/>
            <a:ext cx="4572000" cy="646331"/>
          </a:xfrm>
          <a:prstGeom prst="rect">
            <a:avLst/>
          </a:prstGeom>
        </p:spPr>
        <p:txBody>
          <a:bodyPr>
            <a:spAutoFit/>
          </a:bodyPr>
          <a:lstStyle/>
          <a:p>
            <a:r>
              <a:rPr lang="ru-RU" b="1" i="0" dirty="0" smtClean="0">
                <a:solidFill>
                  <a:srgbClr val="333333"/>
                </a:solidFill>
                <a:effectLst/>
                <a:latin typeface="Roboto"/>
              </a:rPr>
              <a:t>Орден Красной Звезды</a:t>
            </a:r>
            <a:r>
              <a:rPr lang="ru-RU" b="0" i="0" dirty="0" smtClean="0">
                <a:solidFill>
                  <a:srgbClr val="333333"/>
                </a:solidFill>
                <a:effectLst/>
                <a:latin typeface="Roboto"/>
              </a:rPr>
              <a:t> </a:t>
            </a:r>
            <a:r>
              <a:rPr lang="ru-RU" dirty="0" smtClean="0"/>
              <a:t/>
            </a:r>
            <a:br>
              <a:rPr lang="ru-RU" dirty="0" smtClean="0"/>
            </a:br>
            <a:endParaRPr lang="ru-RU" dirty="0"/>
          </a:p>
        </p:txBody>
      </p:sp>
      <p:pic>
        <p:nvPicPr>
          <p:cNvPr id="9" name="Picture 4" descr="https://upload.wikimedia.org/wikipedia/ru/a/ac/%D0%9A%D0%BE%D0%B2%D1%88%D0%BE%D0%B2%D0%B0_%D0%9D%D0%B0%D1%82%D0%B0%D0%BB%D1%8C%D1%8F_%D0%92%D0%B5%D0%BD%D0%B5%D0%B4%D0%B8%D0%BA%D1%82%D0%BE%D0%B2%D0%BD%D0%B0.jpg"/>
          <p:cNvPicPr>
            <a:picLocks noChangeAspect="1" noChangeArrowheads="1"/>
          </p:cNvPicPr>
          <p:nvPr/>
        </p:nvPicPr>
        <p:blipFill>
          <a:blip r:embed="rId4" cstate="email"/>
          <a:srcRect/>
          <a:stretch>
            <a:fillRect/>
          </a:stretch>
        </p:blipFill>
        <p:spPr bwMode="auto">
          <a:xfrm>
            <a:off x="6215074" y="142852"/>
            <a:ext cx="2669983" cy="3322646"/>
          </a:xfrm>
          <a:prstGeom prst="rect">
            <a:avLst/>
          </a:prstGeom>
          <a:noFill/>
        </p:spPr>
      </p:pic>
    </p:spTree>
    <p:extLst>
      <p:ext uri="{BB962C8B-B14F-4D97-AF65-F5344CB8AC3E}">
        <p14:creationId xmlns="" xmlns:p14="http://schemas.microsoft.com/office/powerpoint/2010/main" val="159095438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130" name="Picture 2" descr="http://fishki.net/picsw/062013/24/post/veterani/veterani-0011.jpg"/>
          <p:cNvPicPr>
            <a:picLocks noChangeAspect="1" noChangeArrowheads="1"/>
          </p:cNvPicPr>
          <p:nvPr/>
        </p:nvPicPr>
        <p:blipFill>
          <a:blip r:embed="rId2" cstate="email"/>
          <a:srcRect/>
          <a:stretch>
            <a:fillRect/>
          </a:stretch>
        </p:blipFill>
        <p:spPr bwMode="auto">
          <a:xfrm>
            <a:off x="0" y="0"/>
            <a:ext cx="9188456" cy="6858000"/>
          </a:xfrm>
          <a:prstGeom prst="rect">
            <a:avLst/>
          </a:prstGeom>
          <a:noFill/>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02" name="Picture 2" descr="http://great-victory.ru/full7561-1.jpg"/>
          <p:cNvPicPr>
            <a:picLocks noChangeAspect="1" noChangeArrowheads="1"/>
          </p:cNvPicPr>
          <p:nvPr/>
        </p:nvPicPr>
        <p:blipFill>
          <a:blip r:embed="rId2" cstate="email"/>
          <a:srcRect/>
          <a:stretch>
            <a:fillRect/>
          </a:stretch>
        </p:blipFill>
        <p:spPr bwMode="auto">
          <a:xfrm>
            <a:off x="4000496" y="0"/>
            <a:ext cx="4914900" cy="6667500"/>
          </a:xfrm>
          <a:prstGeom prst="rect">
            <a:avLst/>
          </a:prstGeom>
          <a:noFill/>
        </p:spPr>
      </p:pic>
      <p:sp>
        <p:nvSpPr>
          <p:cNvPr id="3" name="Прямоугольник 2"/>
          <p:cNvSpPr/>
          <p:nvPr/>
        </p:nvSpPr>
        <p:spPr>
          <a:xfrm>
            <a:off x="0" y="0"/>
            <a:ext cx="3929058" cy="5909310"/>
          </a:xfrm>
          <a:prstGeom prst="rect">
            <a:avLst/>
          </a:prstGeom>
        </p:spPr>
        <p:txBody>
          <a:bodyPr wrap="square">
            <a:spAutoFit/>
          </a:bodyPr>
          <a:lstStyle/>
          <a:p>
            <a:r>
              <a:rPr lang="ru-RU" dirty="0" smtClean="0">
                <a:latin typeface="Times New Roman" pitchFamily="18" charset="0"/>
                <a:cs typeface="Times New Roman" pitchFamily="18" charset="0"/>
              </a:rPr>
              <a:t>	</a:t>
            </a:r>
          </a:p>
          <a:p>
            <a:endParaRPr lang="ru-RU" dirty="0" smtClean="0">
              <a:latin typeface="Times New Roman" pitchFamily="18" charset="0"/>
              <a:cs typeface="Times New Roman" pitchFamily="18" charset="0"/>
            </a:endParaRPr>
          </a:p>
          <a:p>
            <a:r>
              <a:rPr lang="ru-RU" dirty="0" smtClean="0">
                <a:latin typeface="Times New Roman" pitchFamily="18" charset="0"/>
                <a:cs typeface="Times New Roman" pitchFamily="18" charset="0"/>
              </a:rPr>
              <a:t>	И сейчас в центре Москвы помещается институт, в котором до войны работали Наташа Ковшова и Маша Поливанова.</a:t>
            </a:r>
            <a:br>
              <a:rPr lang="ru-RU" dirty="0" smtClean="0">
                <a:latin typeface="Times New Roman" pitchFamily="18" charset="0"/>
                <a:cs typeface="Times New Roman" pitchFamily="18" charset="0"/>
              </a:rPr>
            </a:br>
            <a:r>
              <a:rPr lang="ru-RU" dirty="0" smtClean="0">
                <a:latin typeface="Times New Roman" pitchFamily="18" charset="0"/>
                <a:cs typeface="Times New Roman" pitchFamily="18" charset="0"/>
              </a:rPr>
              <a:t>	В главном зале этого здания огромная стена украшена барельефом: девушки в простой солдатской одежде сражаются на последнем рубеже. </a:t>
            </a:r>
          </a:p>
          <a:p>
            <a:r>
              <a:rPr lang="ru-RU" dirty="0" smtClean="0">
                <a:latin typeface="Times New Roman" pitchFamily="18" charset="0"/>
                <a:cs typeface="Times New Roman" pitchFamily="18" charset="0"/>
              </a:rPr>
              <a:t>	Маша Поливанова уже смертельно ранена. Она опустилась на землю, прижав к груди гранату. Наташа Ковшова, прикрывая подругу, замахнулась гранатой.</a:t>
            </a:r>
            <a:br>
              <a:rPr lang="ru-RU" dirty="0" smtClean="0">
                <a:latin typeface="Times New Roman" pitchFamily="18" charset="0"/>
                <a:cs typeface="Times New Roman" pitchFamily="18" charset="0"/>
              </a:rPr>
            </a:br>
            <a:r>
              <a:rPr lang="ru-RU" dirty="0" smtClean="0">
                <a:latin typeface="Times New Roman" pitchFamily="18" charset="0"/>
                <a:cs typeface="Times New Roman" pitchFamily="18" charset="0"/>
              </a:rPr>
              <a:t>	Героини шли дорогой чести. К подвигам их молодость рвалась. Вместе жили, радовались. </a:t>
            </a:r>
          </a:p>
          <a:p>
            <a:r>
              <a:rPr lang="ru-RU" dirty="0" smtClean="0">
                <a:latin typeface="Times New Roman" pitchFamily="18" charset="0"/>
                <a:cs typeface="Times New Roman" pitchFamily="18" charset="0"/>
              </a:rPr>
              <a:t>Вместе Встретили они свой смертный час.</a:t>
            </a:r>
            <a:endParaRPr lang="ru-RU" dirty="0">
              <a:latin typeface="Times New Roman" pitchFamily="18" charset="0"/>
              <a:cs typeface="Times New Roman" pitchFamily="18" charset="0"/>
            </a:endParaRPr>
          </a:p>
        </p:txBody>
      </p:sp>
      <p:sp>
        <p:nvSpPr>
          <p:cNvPr id="4" name="Прямоугольник 3"/>
          <p:cNvSpPr/>
          <p:nvPr/>
        </p:nvSpPr>
        <p:spPr>
          <a:xfrm>
            <a:off x="4929190" y="6215082"/>
            <a:ext cx="3802451" cy="369332"/>
          </a:xfrm>
          <a:prstGeom prst="rect">
            <a:avLst/>
          </a:prstGeom>
        </p:spPr>
        <p:txBody>
          <a:bodyPr wrap="none">
            <a:spAutoFit/>
          </a:bodyPr>
          <a:lstStyle/>
          <a:p>
            <a:r>
              <a:rPr lang="ru-RU" dirty="0" smtClean="0"/>
              <a:t>родилась 26 ноября 1920 года в Уфе </a:t>
            </a:r>
            <a:endParaRPr lang="ru-RU"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5286380" y="714356"/>
            <a:ext cx="3643338" cy="1754326"/>
          </a:xfrm>
          <a:prstGeom prst="rect">
            <a:avLst/>
          </a:prstGeom>
        </p:spPr>
        <p:txBody>
          <a:bodyPr wrap="square">
            <a:spAutoFit/>
          </a:bodyPr>
          <a:lstStyle/>
          <a:p>
            <a:r>
              <a:rPr lang="ru-RU" dirty="0" smtClean="0">
                <a:latin typeface="Times New Roman" pitchFamily="18" charset="0"/>
                <a:cs typeface="Times New Roman" pitchFamily="18" charset="0"/>
              </a:rPr>
              <a:t>	Наташа Ковшова выросла в семье старого большевика, была пионеркой, вожаком комсомольской организации и запевалой во многих общественных делах в институте. </a:t>
            </a:r>
            <a:endParaRPr lang="ru-RU" dirty="0">
              <a:latin typeface="Times New Roman" pitchFamily="18" charset="0"/>
              <a:cs typeface="Times New Roman" pitchFamily="18" charset="0"/>
            </a:endParaRPr>
          </a:p>
        </p:txBody>
      </p:sp>
      <p:pic>
        <p:nvPicPr>
          <p:cNvPr id="57346" name="Picture 2" descr="захоронение Н.В. Ковшовой, фото Двамала, вариант 2009 г."/>
          <p:cNvPicPr>
            <a:picLocks noChangeAspect="1" noChangeArrowheads="1"/>
          </p:cNvPicPr>
          <p:nvPr/>
        </p:nvPicPr>
        <p:blipFill>
          <a:blip r:embed="rId2" cstate="email"/>
          <a:srcRect/>
          <a:stretch>
            <a:fillRect/>
          </a:stretch>
        </p:blipFill>
        <p:spPr bwMode="auto">
          <a:xfrm>
            <a:off x="214282" y="214290"/>
            <a:ext cx="4714908" cy="6286544"/>
          </a:xfrm>
          <a:prstGeom prst="rect">
            <a:avLst/>
          </a:prstGeom>
          <a:noFill/>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4429124" y="0"/>
            <a:ext cx="4572000" cy="3293209"/>
          </a:xfrm>
          <a:prstGeom prst="rect">
            <a:avLst/>
          </a:prstGeom>
        </p:spPr>
        <p:txBody>
          <a:bodyPr>
            <a:spAutoFit/>
          </a:bodyPr>
          <a:lstStyle/>
          <a:p>
            <a:pPr algn="r"/>
            <a:r>
              <a:rPr lang="ru-RU" sz="2800" b="1" dirty="0" smtClean="0">
                <a:latin typeface="Times New Roman" pitchFamily="18" charset="0"/>
                <a:cs typeface="Times New Roman" pitchFamily="18" charset="0"/>
              </a:rPr>
              <a:t>В городе -</a:t>
            </a:r>
          </a:p>
          <a:p>
            <a:pPr algn="r"/>
            <a:r>
              <a:rPr lang="ru-RU" sz="2800" b="1" dirty="0" smtClean="0">
                <a:latin typeface="Times New Roman" pitchFamily="18" charset="0"/>
                <a:cs typeface="Times New Roman" pitchFamily="18" charset="0"/>
              </a:rPr>
              <a:t>сотни дорог,</a:t>
            </a:r>
          </a:p>
          <a:p>
            <a:pPr algn="r"/>
            <a:r>
              <a:rPr lang="ru-RU" sz="2800" b="1" dirty="0" smtClean="0">
                <a:latin typeface="Times New Roman" pitchFamily="18" charset="0"/>
                <a:cs typeface="Times New Roman" pitchFamily="18" charset="0"/>
              </a:rPr>
              <a:t>вечность</a:t>
            </a:r>
          </a:p>
          <a:p>
            <a:pPr algn="r"/>
            <a:r>
              <a:rPr lang="ru-RU" sz="2800" b="1" dirty="0" smtClean="0">
                <a:latin typeface="Times New Roman" pitchFamily="18" charset="0"/>
                <a:cs typeface="Times New Roman" pitchFamily="18" charset="0"/>
              </a:rPr>
              <a:t>в себе</a:t>
            </a:r>
          </a:p>
          <a:p>
            <a:pPr algn="r"/>
            <a:r>
              <a:rPr lang="ru-RU" sz="2800" b="1" dirty="0" smtClean="0">
                <a:latin typeface="Times New Roman" pitchFamily="18" charset="0"/>
                <a:cs typeface="Times New Roman" pitchFamily="18" charset="0"/>
              </a:rPr>
              <a:t>таящих.</a:t>
            </a:r>
          </a:p>
          <a:p>
            <a:pPr algn="r"/>
            <a:r>
              <a:rPr lang="ru-RU" sz="2800" b="1" dirty="0" smtClean="0">
                <a:latin typeface="Times New Roman" pitchFamily="18" charset="0"/>
                <a:cs typeface="Times New Roman" pitchFamily="18" charset="0"/>
              </a:rPr>
              <a:t>Город - всегда диалог</a:t>
            </a:r>
          </a:p>
          <a:p>
            <a:pPr algn="r"/>
            <a:r>
              <a:rPr lang="ru-RU" sz="2800" b="1" dirty="0" smtClean="0">
                <a:latin typeface="Times New Roman" pitchFamily="18" charset="0"/>
                <a:cs typeface="Times New Roman" pitchFamily="18" charset="0"/>
              </a:rPr>
              <a:t>прошлого с настоящим - </a:t>
            </a:r>
            <a:r>
              <a:rPr lang="ru-RU" sz="1200" b="1" dirty="0" smtClean="0">
                <a:latin typeface="Times New Roman" pitchFamily="18" charset="0"/>
                <a:cs typeface="Times New Roman" pitchFamily="18" charset="0"/>
              </a:rPr>
              <a:t>написал Роберт Рождественский.</a:t>
            </a:r>
            <a:endParaRPr lang="ru-RU" sz="1200" b="1" dirty="0">
              <a:latin typeface="Times New Roman" pitchFamily="18" charset="0"/>
              <a:cs typeface="Times New Roman" pitchFamily="18" charset="0"/>
            </a:endParaRPr>
          </a:p>
        </p:txBody>
      </p:sp>
      <p:pic>
        <p:nvPicPr>
          <p:cNvPr id="48130" name="Picture 2" descr="Плакат Великой Отечественной войны 1941-1945 годов"/>
          <p:cNvPicPr>
            <a:picLocks noChangeAspect="1" noChangeArrowheads="1"/>
          </p:cNvPicPr>
          <p:nvPr/>
        </p:nvPicPr>
        <p:blipFill>
          <a:blip r:embed="rId2" cstate="email"/>
          <a:srcRect/>
          <a:stretch>
            <a:fillRect/>
          </a:stretch>
        </p:blipFill>
        <p:spPr bwMode="auto">
          <a:xfrm>
            <a:off x="285720" y="214290"/>
            <a:ext cx="4500594" cy="6207716"/>
          </a:xfrm>
          <a:prstGeom prst="rect">
            <a:avLst/>
          </a:prstGeom>
          <a:noFill/>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0" y="0"/>
            <a:ext cx="4500562" cy="3139321"/>
          </a:xfrm>
          <a:prstGeom prst="rect">
            <a:avLst/>
          </a:prstGeom>
        </p:spPr>
        <p:txBody>
          <a:bodyPr wrap="square">
            <a:spAutoFit/>
          </a:bodyPr>
          <a:lstStyle/>
          <a:p>
            <a:r>
              <a:rPr lang="ru-RU" dirty="0" smtClean="0">
                <a:latin typeface="Times New Roman" pitchFamily="18" charset="0"/>
                <a:cs typeface="Times New Roman" pitchFamily="18" charset="0"/>
              </a:rPr>
              <a:t>	Тревожная осень сорок первого года. Когда война приблизилась к Москве, от Трубной площади, где в ту пору помещался Дом крестьянина, начал свой марш батальон народного ополчения Коминтерновского района. </a:t>
            </a:r>
          </a:p>
          <a:p>
            <a:r>
              <a:rPr lang="ru-RU" dirty="0" smtClean="0">
                <a:latin typeface="Times New Roman" pitchFamily="18" charset="0"/>
                <a:cs typeface="Times New Roman" pitchFamily="18" charset="0"/>
              </a:rPr>
              <a:t>	С этим батальоном -он пополнил Московскую коммунистическую дивизию народного ополчения -ушли на фронт сотрудницы института молодые снайперы Наташа Ковшова и Маша Поливанова.</a:t>
            </a:r>
            <a:endParaRPr lang="ru-RU" dirty="0">
              <a:latin typeface="Times New Roman" pitchFamily="18" charset="0"/>
              <a:cs typeface="Times New Roman" pitchFamily="18" charset="0"/>
            </a:endParaRPr>
          </a:p>
        </p:txBody>
      </p:sp>
      <p:pic>
        <p:nvPicPr>
          <p:cNvPr id="52226" name="Picture 2" descr="http://savok.name/uploads/1201200134_2.jpg"/>
          <p:cNvPicPr>
            <a:picLocks noChangeAspect="1" noChangeArrowheads="1"/>
          </p:cNvPicPr>
          <p:nvPr/>
        </p:nvPicPr>
        <p:blipFill>
          <a:blip r:embed="rId2" cstate="email"/>
          <a:srcRect/>
          <a:stretch>
            <a:fillRect/>
          </a:stretch>
        </p:blipFill>
        <p:spPr bwMode="auto">
          <a:xfrm>
            <a:off x="785786" y="3249960"/>
            <a:ext cx="5786478" cy="3608040"/>
          </a:xfrm>
          <a:prstGeom prst="rect">
            <a:avLst/>
          </a:prstGeom>
          <a:noFill/>
        </p:spPr>
      </p:pic>
      <p:pic>
        <p:nvPicPr>
          <p:cNvPr id="52228" name="Picture 4" descr="http://savok.name/uploads/1201200212_1.jpg"/>
          <p:cNvPicPr>
            <a:picLocks noChangeAspect="1" noChangeArrowheads="1"/>
          </p:cNvPicPr>
          <p:nvPr/>
        </p:nvPicPr>
        <p:blipFill>
          <a:blip r:embed="rId3" cstate="email"/>
          <a:srcRect/>
          <a:stretch>
            <a:fillRect/>
          </a:stretch>
        </p:blipFill>
        <p:spPr bwMode="auto">
          <a:xfrm>
            <a:off x="4470964" y="0"/>
            <a:ext cx="4673036" cy="3071834"/>
          </a:xfrm>
          <a:prstGeom prst="rect">
            <a:avLst/>
          </a:prstGeom>
          <a:noFill/>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4572000" y="214290"/>
            <a:ext cx="4572000" cy="2031325"/>
          </a:xfrm>
          <a:prstGeom prst="rect">
            <a:avLst/>
          </a:prstGeom>
        </p:spPr>
        <p:txBody>
          <a:bodyPr>
            <a:spAutoFit/>
          </a:bodyPr>
          <a:lstStyle/>
          <a:p>
            <a:r>
              <a:rPr lang="ru-RU" dirty="0" smtClean="0">
                <a:latin typeface="Times New Roman" pitchFamily="18" charset="0"/>
                <a:cs typeface="Times New Roman" pitchFamily="18" charset="0"/>
              </a:rPr>
              <a:t>Тяжелые ноябрьские бои под Волоколамском. Месяц был на исходе, и Наташа Ковшова написала в Москву, своей подруге Лиде: «В этой войне меня не убьют... Я загадала, что если не убьют до 26 ноября, то я останусь жива». В этот день Наташе исполнялся двадцать один год. </a:t>
            </a:r>
            <a:endParaRPr lang="ru-RU" dirty="0">
              <a:latin typeface="Times New Roman" pitchFamily="18" charset="0"/>
              <a:cs typeface="Times New Roman" pitchFamily="18" charset="0"/>
            </a:endParaRPr>
          </a:p>
        </p:txBody>
      </p:sp>
      <p:pic>
        <p:nvPicPr>
          <p:cNvPr id="54274" name="Picture 2" descr="Девушка-снайпер."/>
          <p:cNvPicPr>
            <a:picLocks noChangeAspect="1" noChangeArrowheads="1"/>
          </p:cNvPicPr>
          <p:nvPr/>
        </p:nvPicPr>
        <p:blipFill>
          <a:blip r:embed="rId2" cstate="email"/>
          <a:srcRect/>
          <a:stretch>
            <a:fillRect/>
          </a:stretch>
        </p:blipFill>
        <p:spPr bwMode="auto">
          <a:xfrm>
            <a:off x="214282" y="214290"/>
            <a:ext cx="4214842" cy="6199813"/>
          </a:xfrm>
          <a:prstGeom prst="rect">
            <a:avLst/>
          </a:prstGeom>
          <a:noFill/>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0" y="214290"/>
            <a:ext cx="4786314" cy="1754326"/>
          </a:xfrm>
          <a:prstGeom prst="rect">
            <a:avLst/>
          </a:prstGeom>
        </p:spPr>
        <p:txBody>
          <a:bodyPr wrap="square">
            <a:spAutoFit/>
          </a:bodyPr>
          <a:lstStyle/>
          <a:p>
            <a:r>
              <a:rPr lang="ru-RU" dirty="0" smtClean="0"/>
              <a:t>	</a:t>
            </a:r>
            <a:r>
              <a:rPr lang="ru-RU" dirty="0" smtClean="0">
                <a:latin typeface="Times New Roman" pitchFamily="18" charset="0"/>
                <a:cs typeface="Times New Roman" pitchFamily="18" charset="0"/>
              </a:rPr>
              <a:t>Вернувшись с Машей после «охоты» в свою землянку, Наташа растопила печурку, чтобы обсушить промокшую одежду. Маша с завистью смотрела на подругу, которая отвечала на многочисленные письма родных и друзей.</a:t>
            </a:r>
            <a:endParaRPr lang="ru-RU" dirty="0">
              <a:latin typeface="Times New Roman" pitchFamily="18" charset="0"/>
              <a:cs typeface="Times New Roman" pitchFamily="18" charset="0"/>
            </a:endParaRPr>
          </a:p>
        </p:txBody>
      </p:sp>
      <p:pic>
        <p:nvPicPr>
          <p:cNvPr id="53250" name="Picture 2" descr="http://upload.wikimedia.org/wikipedia/ru/thumb/f/f7/Ussr0437.jpg/220px-Ussr0437.jpg"/>
          <p:cNvPicPr>
            <a:picLocks noChangeAspect="1" noChangeArrowheads="1"/>
          </p:cNvPicPr>
          <p:nvPr/>
        </p:nvPicPr>
        <p:blipFill>
          <a:blip r:embed="rId2" cstate="email"/>
          <a:srcRect/>
          <a:stretch>
            <a:fillRect/>
          </a:stretch>
        </p:blipFill>
        <p:spPr bwMode="auto">
          <a:xfrm>
            <a:off x="785786" y="2000240"/>
            <a:ext cx="3054573" cy="4429132"/>
          </a:xfrm>
          <a:prstGeom prst="rect">
            <a:avLst/>
          </a:prstGeom>
          <a:noFill/>
        </p:spPr>
      </p:pic>
      <p:pic>
        <p:nvPicPr>
          <p:cNvPr id="53252" name="Picture 4" descr="http://flavorwire.files.wordpress.com/2011/10/ashurov-mountain-jew-triangular-letter-06.jpeg"/>
          <p:cNvPicPr>
            <a:picLocks noChangeAspect="1" noChangeArrowheads="1"/>
          </p:cNvPicPr>
          <p:nvPr/>
        </p:nvPicPr>
        <p:blipFill>
          <a:blip r:embed="rId3" cstate="email"/>
          <a:srcRect/>
          <a:stretch>
            <a:fillRect/>
          </a:stretch>
        </p:blipFill>
        <p:spPr bwMode="auto">
          <a:xfrm>
            <a:off x="4671286" y="142852"/>
            <a:ext cx="4472713" cy="6277934"/>
          </a:xfrm>
          <a:prstGeom prst="rect">
            <a:avLst/>
          </a:prstGeom>
          <a:noFill/>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85720" y="0"/>
            <a:ext cx="8358246" cy="923330"/>
          </a:xfrm>
          <a:prstGeom prst="rect">
            <a:avLst/>
          </a:prstGeom>
        </p:spPr>
        <p:txBody>
          <a:bodyPr wrap="square">
            <a:spAutoFit/>
          </a:bodyPr>
          <a:lstStyle/>
          <a:p>
            <a:r>
              <a:rPr lang="ru-RU" dirty="0" smtClean="0">
                <a:latin typeface="Times New Roman" pitchFamily="18" charset="0"/>
                <a:cs typeface="Times New Roman" pitchFamily="18" charset="0"/>
              </a:rPr>
              <a:t>	Маша была на полтора года моложе Наташи. Письма она получала очень редко, и Наташа часто просила товарищей писать не только ей, но и Маше. Грустит солдат, когда не получает на фронте весточек из дому.</a:t>
            </a:r>
            <a:endParaRPr lang="ru-RU" dirty="0">
              <a:latin typeface="Times New Roman" pitchFamily="18" charset="0"/>
              <a:cs typeface="Times New Roman" pitchFamily="18" charset="0"/>
            </a:endParaRPr>
          </a:p>
        </p:txBody>
      </p:sp>
      <p:pic>
        <p:nvPicPr>
          <p:cNvPr id="55300" name="Picture 4" descr="http://baursak.info/pictures08/055_02.jpg"/>
          <p:cNvPicPr>
            <a:picLocks noChangeAspect="1" noChangeArrowheads="1"/>
          </p:cNvPicPr>
          <p:nvPr/>
        </p:nvPicPr>
        <p:blipFill>
          <a:blip r:embed="rId2" cstate="email"/>
          <a:srcRect/>
          <a:stretch>
            <a:fillRect/>
          </a:stretch>
        </p:blipFill>
        <p:spPr bwMode="auto">
          <a:xfrm>
            <a:off x="357157" y="1071546"/>
            <a:ext cx="5919147" cy="4143404"/>
          </a:xfrm>
          <a:prstGeom prst="rect">
            <a:avLst/>
          </a:prstGeom>
          <a:noFill/>
        </p:spPr>
      </p:pic>
      <p:pic>
        <p:nvPicPr>
          <p:cNvPr id="5" name="Picture 2" descr="http://victory.sokolniki.com/EditorFiles/image/Material/69741412bdde0bb1a0571c6c9a2959b0.jpg"/>
          <p:cNvPicPr>
            <a:picLocks noChangeAspect="1" noChangeArrowheads="1"/>
          </p:cNvPicPr>
          <p:nvPr/>
        </p:nvPicPr>
        <p:blipFill>
          <a:blip r:embed="rId3" cstate="email"/>
          <a:srcRect/>
          <a:stretch>
            <a:fillRect/>
          </a:stretch>
        </p:blipFill>
        <p:spPr bwMode="auto">
          <a:xfrm>
            <a:off x="4143372" y="3500438"/>
            <a:ext cx="5064160" cy="3143272"/>
          </a:xfrm>
          <a:prstGeom prst="rect">
            <a:avLst/>
          </a:prstGeom>
          <a:noFill/>
        </p:spPr>
      </p:pic>
      <p:pic>
        <p:nvPicPr>
          <p:cNvPr id="55302" name="Picture 6" descr="http://cs616518.vk.me/v616518307/b129/_s0wXRgjXUg.jpg"/>
          <p:cNvPicPr>
            <a:picLocks noChangeAspect="1" noChangeArrowheads="1"/>
          </p:cNvPicPr>
          <p:nvPr/>
        </p:nvPicPr>
        <p:blipFill>
          <a:blip r:embed="rId4" cstate="email"/>
          <a:srcRect/>
          <a:stretch>
            <a:fillRect/>
          </a:stretch>
        </p:blipFill>
        <p:spPr bwMode="auto">
          <a:xfrm>
            <a:off x="0" y="5133975"/>
            <a:ext cx="4648200" cy="1724025"/>
          </a:xfrm>
          <a:prstGeom prst="rect">
            <a:avLst/>
          </a:prstGeom>
          <a:noFill/>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Rectangle 1"/>
          <p:cNvSpPr>
            <a:spLocks noChangeArrowheads="1"/>
          </p:cNvSpPr>
          <p:nvPr/>
        </p:nvSpPr>
        <p:spPr bwMode="auto">
          <a:xfrm>
            <a:off x="214282" y="0"/>
            <a:ext cx="8715436" cy="674030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400" b="0" i="1"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"Милая, хорошая моя </a:t>
            </a:r>
            <a:r>
              <a:rPr kumimoji="0" lang="ru-RU" sz="2400" b="0" i="1"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бабусенька</a:t>
            </a:r>
            <a:r>
              <a:rPr kumimoji="0" lang="ru-RU" sz="2400" b="0" i="1"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endParaRPr kumimoji="0" lang="ru-RU" sz="2400" b="0" i="1"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ru-RU" sz="2400" b="0" i="1"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Спасибо тебе за твои замечательные, тёплые, ласковые и родные письма. Я обо всех вас очень и очень скучаю, и поэтому каждая строчка письма - это кусочек нежности и любви, который прилетает ко мне так издалека, мне бесконечно радостен и дорог. Я жива, здорова и весела, как всегда. Ненависть моя к проклятому фашистскому зверю всё растёт с каждым днём, с каждым боем, и, несмотря на временные успехи его на юге, растёт уверенность в скором и полном разгроме этого подлейшего </a:t>
            </a:r>
            <a:r>
              <a:rPr kumimoji="0" lang="ru-RU" sz="2400" b="0" i="1"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отродья</a:t>
            </a:r>
            <a:r>
              <a:rPr kumimoji="0" lang="ru-RU" sz="2400" b="0" i="1"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Мы с Машенькой ходим на охоту, и мне удалось сбить ещё 6 гадов, а Машеньке 5. Вся наша снайперская группа за месяц уничтожила 245 фрицев. Командование нами очень довольно. Ну а мы, конечно, довольны ещё больше. Ведь это наши ученики действуют...</a:t>
            </a:r>
            <a:endParaRPr kumimoji="0" lang="ru-RU" sz="2400" b="0" i="1"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ru-RU" sz="2400" b="0" i="1"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Бусенька</a:t>
            </a:r>
            <a:r>
              <a:rPr kumimoji="0" lang="ru-RU" sz="2400" b="0" i="1"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родненькая моя !   Ты смотри у меня, не хворай и пиши мне чаще о своём здоровье. Я ведь тебя очень и очень люблю, мою нежную, ласковую, заботливую </a:t>
            </a:r>
            <a:r>
              <a:rPr kumimoji="0" lang="ru-RU" sz="2400" b="0" i="1"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бабусеньку</a:t>
            </a:r>
            <a:r>
              <a:rPr kumimoji="0" lang="ru-RU" sz="2400" b="0" i="1"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Горячо любящая вас ваша Наташа. 30 июля 1942 г."</a:t>
            </a:r>
            <a:endParaRPr kumimoji="0" lang="ru-RU" sz="2400" b="0" i="1" u="none" strike="noStrike" cap="none" normalizeH="0" baseline="0" dirty="0" smtClean="0">
              <a:ln>
                <a:noFill/>
              </a:ln>
              <a:solidFill>
                <a:schemeClr val="tx1"/>
              </a:solidFill>
              <a:effectLst/>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Rectangle 1"/>
          <p:cNvSpPr>
            <a:spLocks noChangeArrowheads="1"/>
          </p:cNvSpPr>
          <p:nvPr/>
        </p:nvSpPr>
        <p:spPr bwMode="auto">
          <a:xfrm>
            <a:off x="0" y="0"/>
            <a:ext cx="9144000" cy="655564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000" b="0" i="1"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Здравствуйте, дорогие мои родные папа, мама, Леня, Шура, Сережа, с красноармейским приветом и горячим поцелуем Маша.</a:t>
            </a:r>
            <a:endParaRPr kumimoji="0" lang="ru-RU" sz="2000" b="0" i="1"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ru-RU" sz="2000" b="0" i="1"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Дорогой мой </a:t>
            </a:r>
            <a:r>
              <a:rPr kumimoji="0" lang="ru-RU" sz="2000" b="0" i="1"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папуленька</a:t>
            </a:r>
            <a:r>
              <a:rPr kumimoji="0" lang="ru-RU" sz="2000" b="0" i="1"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вчера я получила письмо от Шуры, на которое тут же ответила, а сегодня я получила твое и тоже отвечаю. Сколько радостей для меня приносят ваши письма, просто трудно описать. В далеком краю, в глухих лесах, под грохот снарядов я читаю дорогое письмо от своих любимых родителей; что может быть радостней, как знать о вас всех. И вот когда я читаю ваши письма, то мне кажется, что я разговариваю с вами.</a:t>
            </a:r>
            <a:endParaRPr kumimoji="0" lang="ru-RU" sz="2000" b="0" i="1"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ru-RU" sz="2000" b="0" i="1"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Папуленька</a:t>
            </a:r>
            <a:r>
              <a:rPr kumimoji="0" lang="ru-RU" sz="2000" b="0" i="1"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Я очень рада, что Леня жив, я ему тоже пишу записочку. Хочу знать, как здоровье мамы, она, наверное, все переживает за всех и все молчит, как</a:t>
            </a:r>
            <a:endParaRPr kumimoji="0" lang="ru-RU" sz="2000" b="0" i="1"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ru-RU" sz="2000" b="0" i="1"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всегда. Ничего, мамуся, я отомщу фашистским бандитам за все, а ты не беспокойся о нас, береги свое здоровье, оно пригодится. Папуля, еще раз прошу, напишите, платят ли вам деньги за меня, я очень беспокоюсь о вас.</a:t>
            </a:r>
            <a:endParaRPr kumimoji="0" lang="ru-RU" sz="2000" b="0" i="1"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ru-RU" sz="2000" b="0" i="1"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Да, </a:t>
            </a:r>
            <a:r>
              <a:rPr kumimoji="0" lang="ru-RU" sz="2000" b="0" i="1"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папуленька</a:t>
            </a:r>
            <a:r>
              <a:rPr kumimoji="0" lang="ru-RU" sz="2000" b="0" i="1"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наши работники треста тоже не забывают меня. Они где-то узнали мой адрес и прислали два письма, такие хорошие, теплые, дорогие, и пишут, «где бы Вы ни были, все равно мы Вас разыщем». Хорошие они все такие, не забывают. Я им тоже ответила.</a:t>
            </a:r>
            <a:endParaRPr kumimoji="0" lang="ru-RU" sz="2000" b="0" i="1"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ru-RU" sz="2000" b="0" i="1"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Пока все, дорогие мои, жду с нетерпением ответа, пишите чаще. Крепко, крепко обнимаю и целую вас.</a:t>
            </a:r>
            <a:endParaRPr kumimoji="0" lang="ru-RU" sz="2000" b="0" i="1"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ru-RU" sz="2000" b="0" i="1"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Ваша любящая дочь Маша.</a:t>
            </a:r>
            <a:endParaRPr kumimoji="0" lang="ru-RU" sz="2000" b="0" i="1" u="none" strike="noStrike" cap="none" normalizeH="0" baseline="0" dirty="0" smtClean="0">
              <a:ln>
                <a:noFill/>
              </a:ln>
              <a:solidFill>
                <a:schemeClr val="tx1"/>
              </a:solidFill>
              <a:effectLst/>
              <a:latin typeface="Times New Roman" pitchFamily="18" charset="0"/>
              <a:cs typeface="Times New Roman" pitchFamily="18" charset="0"/>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0" y="4643446"/>
            <a:ext cx="9144000" cy="5539978"/>
          </a:xfrm>
          <a:prstGeom prst="rect">
            <a:avLst/>
          </a:prstGeom>
        </p:spPr>
        <p:txBody>
          <a:bodyPr wrap="square">
            <a:spAutoFit/>
          </a:bodyPr>
          <a:lstStyle/>
          <a:p>
            <a:endParaRPr lang="ru-RU" dirty="0" smtClean="0"/>
          </a:p>
          <a:p>
            <a:endParaRPr lang="ru-RU" dirty="0" smtClean="0"/>
          </a:p>
          <a:p>
            <a:endParaRPr lang="ru-RU" dirty="0" smtClean="0"/>
          </a:p>
          <a:p>
            <a:endParaRPr lang="ru-RU" dirty="0" smtClean="0"/>
          </a:p>
          <a:p>
            <a:endParaRPr lang="ru-RU" dirty="0" smtClean="0"/>
          </a:p>
          <a:p>
            <a:endParaRPr lang="ru-RU" dirty="0" smtClean="0"/>
          </a:p>
          <a:p>
            <a:endParaRPr lang="ru-RU" dirty="0" smtClean="0"/>
          </a:p>
          <a:p>
            <a:endParaRPr lang="ru-RU" sz="1600" i="1" dirty="0" smtClean="0">
              <a:latin typeface="Times New Roman" pitchFamily="18" charset="0"/>
              <a:cs typeface="Times New Roman" pitchFamily="18" charset="0"/>
            </a:endParaRPr>
          </a:p>
          <a:p>
            <a:endParaRPr lang="ru-RU" sz="1600" i="1" dirty="0" smtClean="0">
              <a:latin typeface="Times New Roman" pitchFamily="18" charset="0"/>
              <a:cs typeface="Times New Roman" pitchFamily="18" charset="0"/>
            </a:endParaRPr>
          </a:p>
          <a:p>
            <a:endParaRPr lang="ru-RU" sz="1600" i="1" dirty="0" smtClean="0">
              <a:latin typeface="Times New Roman" pitchFamily="18" charset="0"/>
              <a:cs typeface="Times New Roman" pitchFamily="18" charset="0"/>
            </a:endParaRPr>
          </a:p>
          <a:p>
            <a:endParaRPr lang="ru-RU" sz="1600" i="1" dirty="0" smtClean="0">
              <a:latin typeface="Times New Roman" pitchFamily="18" charset="0"/>
              <a:cs typeface="Times New Roman" pitchFamily="18" charset="0"/>
            </a:endParaRPr>
          </a:p>
          <a:p>
            <a:endParaRPr lang="ru-RU" sz="1600" i="1" dirty="0" smtClean="0">
              <a:latin typeface="Times New Roman" pitchFamily="18" charset="0"/>
              <a:cs typeface="Times New Roman" pitchFamily="18" charset="0"/>
            </a:endParaRPr>
          </a:p>
          <a:p>
            <a:endParaRPr lang="ru-RU" sz="1600" i="1" dirty="0" smtClean="0">
              <a:latin typeface="Times New Roman" pitchFamily="18" charset="0"/>
              <a:cs typeface="Times New Roman" pitchFamily="18" charset="0"/>
            </a:endParaRPr>
          </a:p>
          <a:p>
            <a:endParaRPr lang="ru-RU" sz="1600" i="1" dirty="0" smtClean="0">
              <a:latin typeface="Times New Roman" pitchFamily="18" charset="0"/>
              <a:cs typeface="Times New Roman" pitchFamily="18" charset="0"/>
            </a:endParaRPr>
          </a:p>
          <a:p>
            <a:endParaRPr lang="ru-RU" sz="1600" i="1" dirty="0" smtClean="0">
              <a:latin typeface="Times New Roman" pitchFamily="18" charset="0"/>
              <a:cs typeface="Times New Roman" pitchFamily="18" charset="0"/>
            </a:endParaRPr>
          </a:p>
          <a:p>
            <a:endParaRPr lang="ru-RU" sz="1600" i="1" dirty="0" smtClean="0">
              <a:latin typeface="Times New Roman" pitchFamily="18" charset="0"/>
              <a:cs typeface="Times New Roman" pitchFamily="18" charset="0"/>
            </a:endParaRPr>
          </a:p>
          <a:p>
            <a:endParaRPr lang="ru-RU" sz="1600" i="1" dirty="0" smtClean="0">
              <a:latin typeface="Times New Roman" pitchFamily="18" charset="0"/>
              <a:cs typeface="Times New Roman" pitchFamily="18" charset="0"/>
            </a:endParaRPr>
          </a:p>
          <a:p>
            <a:endParaRPr lang="ru-RU" sz="1600" i="1" dirty="0" smtClean="0">
              <a:latin typeface="Times New Roman" pitchFamily="18" charset="0"/>
              <a:cs typeface="Times New Roman" pitchFamily="18" charset="0"/>
            </a:endParaRPr>
          </a:p>
          <a:p>
            <a:endParaRPr lang="ru-RU" sz="1600" i="1" dirty="0" smtClean="0">
              <a:latin typeface="Times New Roman" pitchFamily="18" charset="0"/>
              <a:cs typeface="Times New Roman" pitchFamily="18" charset="0"/>
            </a:endParaRPr>
          </a:p>
          <a:p>
            <a:r>
              <a:rPr lang="ru-RU" dirty="0" smtClean="0"/>
              <a:t/>
            </a:r>
            <a:br>
              <a:rPr lang="ru-RU" dirty="0" smtClean="0"/>
            </a:br>
            <a:endParaRPr lang="ru-RU" dirty="0"/>
          </a:p>
        </p:txBody>
      </p:sp>
      <p:sp>
        <p:nvSpPr>
          <p:cNvPr id="3" name="Прямоугольник 2"/>
          <p:cNvSpPr/>
          <p:nvPr/>
        </p:nvSpPr>
        <p:spPr>
          <a:xfrm>
            <a:off x="0" y="0"/>
            <a:ext cx="9144000" cy="6740307"/>
          </a:xfrm>
          <a:prstGeom prst="rect">
            <a:avLst/>
          </a:prstGeom>
        </p:spPr>
        <p:txBody>
          <a:bodyPr wrap="square">
            <a:spAutoFit/>
          </a:bodyPr>
          <a:lstStyle/>
          <a:p>
            <a:pPr algn="ctr"/>
            <a:r>
              <a:rPr lang="ru-RU" sz="1600" i="1" dirty="0" smtClean="0">
                <a:latin typeface="Times New Roman" pitchFamily="18" charset="0"/>
                <a:cs typeface="Times New Roman" pitchFamily="18" charset="0"/>
              </a:rPr>
              <a:t>«Милая, родная моя </a:t>
            </a:r>
            <a:r>
              <a:rPr lang="ru-RU" sz="1600" i="1" dirty="0" err="1" smtClean="0">
                <a:latin typeface="Times New Roman" pitchFamily="18" charset="0"/>
                <a:cs typeface="Times New Roman" pitchFamily="18" charset="0"/>
              </a:rPr>
              <a:t>мамусенька</a:t>
            </a:r>
            <a:r>
              <a:rPr lang="ru-RU" sz="1600" i="1" dirty="0" smtClean="0">
                <a:latin typeface="Times New Roman" pitchFamily="18" charset="0"/>
                <a:cs typeface="Times New Roman" pitchFamily="18" charset="0"/>
              </a:rPr>
              <a:t>!</a:t>
            </a:r>
            <a:br>
              <a:rPr lang="ru-RU" sz="1600" i="1" dirty="0" smtClean="0">
                <a:latin typeface="Times New Roman" pitchFamily="18" charset="0"/>
                <a:cs typeface="Times New Roman" pitchFamily="18" charset="0"/>
              </a:rPr>
            </a:br>
            <a:r>
              <a:rPr lang="ru-RU" sz="1600" i="1" dirty="0" smtClean="0">
                <a:latin typeface="Times New Roman" pitchFamily="18" charset="0"/>
                <a:cs typeface="Times New Roman" pitchFamily="18" charset="0"/>
              </a:rPr>
              <a:t>Сегодня получила от тебя письмо. Такое милое, нежное, родное письмишко. Как хорошо и легко на душе становится от каждой строчки. Любимая моя </a:t>
            </a:r>
            <a:r>
              <a:rPr lang="ru-RU" sz="1600" i="1" dirty="0" err="1" smtClean="0">
                <a:latin typeface="Times New Roman" pitchFamily="18" charset="0"/>
                <a:cs typeface="Times New Roman" pitchFamily="18" charset="0"/>
              </a:rPr>
              <a:t>матя</a:t>
            </a:r>
            <a:r>
              <a:rPr lang="ru-RU" sz="1600" i="1" dirty="0" smtClean="0">
                <a:latin typeface="Times New Roman" pitchFamily="18" charset="0"/>
                <a:cs typeface="Times New Roman" pitchFamily="18" charset="0"/>
              </a:rPr>
              <a:t>, живем мы с Машенькой по-прежнему хорошо, все время вместе. Живем в землянке, топим печурку, вспоминаем про всех вас, родных и близких, ходим на охоту за фрицами и за черникой (когда выберется свободное время).</a:t>
            </a:r>
            <a:br>
              <a:rPr lang="ru-RU" sz="1600" i="1" dirty="0" smtClean="0">
                <a:latin typeface="Times New Roman" pitchFamily="18" charset="0"/>
                <a:cs typeface="Times New Roman" pitchFamily="18" charset="0"/>
              </a:rPr>
            </a:br>
            <a:r>
              <a:rPr lang="ru-RU" sz="1600" i="1" dirty="0" smtClean="0">
                <a:latin typeface="Times New Roman" pitchFamily="18" charset="0"/>
                <a:cs typeface="Times New Roman" pitchFamily="18" charset="0"/>
              </a:rPr>
              <a:t>Последний раз мы с Машенькой ходили на охоту на рубеж, который от нас находится за 10 км. Вышли мы с ней из нашей </a:t>
            </a:r>
            <a:r>
              <a:rPr lang="ru-RU" sz="1600" i="1" dirty="0" err="1" smtClean="0">
                <a:latin typeface="Times New Roman" pitchFamily="18" charset="0"/>
                <a:cs typeface="Times New Roman" pitchFamily="18" charset="0"/>
              </a:rPr>
              <a:t>земляночки</a:t>
            </a:r>
            <a:r>
              <a:rPr lang="ru-RU" sz="1600" i="1" dirty="0" smtClean="0">
                <a:latin typeface="Times New Roman" pitchFamily="18" charset="0"/>
                <a:cs typeface="Times New Roman" pitchFamily="18" charset="0"/>
              </a:rPr>
              <a:t> на горке, из так называемого «березового домика» (вся внутренность землянки была выложена беленькими стволами березок), вышли часов в 11 вечера, уже темнело. Идти нужно было через большой лес и поле ржи, а нас только двое. Мы с ней вооружились, «как большие»: винтовки, гранаты за поясом, а у меня даже револьвер «ТТ» (это мне один политрук дал на время охоты), и отправились.</a:t>
            </a:r>
            <a:br>
              <a:rPr lang="ru-RU" sz="1600" i="1" dirty="0" smtClean="0">
                <a:latin typeface="Times New Roman" pitchFamily="18" charset="0"/>
                <a:cs typeface="Times New Roman" pitchFamily="18" charset="0"/>
              </a:rPr>
            </a:br>
            <a:r>
              <a:rPr lang="ru-RU" sz="1600" i="1" dirty="0" smtClean="0">
                <a:latin typeface="Times New Roman" pitchFamily="18" charset="0"/>
                <a:cs typeface="Times New Roman" pitchFamily="18" charset="0"/>
              </a:rPr>
              <a:t>Ночь темная-темная, все тропинки такие, кажется, знакомые. Встали мы с ней посреди поля. Кругом рожь выше головы, ничего не видно. Я говорю, направо, а Маша -налево. Спорили, спорили, решили немного вернуться. Идем -тропинка вроде знакомая, свернули, и оказалось -правильно. А то мы уже было решили, что зашли к фрицам. Вот был бы номер. Но нам везет.</a:t>
            </a:r>
            <a:br>
              <a:rPr lang="ru-RU" sz="1600" i="1" dirty="0" smtClean="0">
                <a:latin typeface="Times New Roman" pitchFamily="18" charset="0"/>
                <a:cs typeface="Times New Roman" pitchFamily="18" charset="0"/>
              </a:rPr>
            </a:br>
            <a:r>
              <a:rPr lang="ru-RU" sz="1600" i="1" dirty="0" smtClean="0">
                <a:latin typeface="Times New Roman" pitchFamily="18" charset="0"/>
                <a:cs typeface="Times New Roman" pitchFamily="18" charset="0"/>
              </a:rPr>
              <a:t>На охоте были два дня. За два дня вдвоем с Машенькой сбили 11 фрицев. Пришли домой поздно ночью 13 июля. У Машеньки температура 39,4. Я всю ночь не спала. Наутро вызвала доктора - воспаление легких. Вот так поохотились! Ну, ничего. Болезнь удалось быстро прервать сульфидином. Это замечательное средство. На третий день температура была уже нормальная. Зато у меня 38, и правая щека как кулак раздулась — флюс. Вот беда! Все не как у людей! Ну, а теперь снова все в порядке.</a:t>
            </a:r>
            <a:br>
              <a:rPr lang="ru-RU" sz="1600" i="1" dirty="0" smtClean="0">
                <a:latin typeface="Times New Roman" pitchFamily="18" charset="0"/>
                <a:cs typeface="Times New Roman" pitchFamily="18" charset="0"/>
              </a:rPr>
            </a:br>
            <a:r>
              <a:rPr lang="ru-RU" sz="1600" i="1" dirty="0" smtClean="0">
                <a:latin typeface="Times New Roman" pitchFamily="18" charset="0"/>
                <a:cs typeface="Times New Roman" pitchFamily="18" charset="0"/>
              </a:rPr>
              <a:t>Моя замечательная Машенька шлет тебе привет и крепко целует. Для меня большое счастье, что она везде со мной... Посылаю тебе нашу фотографию. Мы только собрались идти, я пилотку поправляла, Машенька ко мне повернулась, а нас и запечатлели. Посылаем и надеемся, что она до тебя дойдет. Ну, </a:t>
            </a:r>
            <a:r>
              <a:rPr lang="ru-RU" sz="1600" i="1" dirty="0" err="1" smtClean="0">
                <a:latin typeface="Times New Roman" pitchFamily="18" charset="0"/>
                <a:cs typeface="Times New Roman" pitchFamily="18" charset="0"/>
              </a:rPr>
              <a:t>мамуленька</a:t>
            </a:r>
            <a:r>
              <a:rPr lang="ru-RU" sz="1600" i="1" dirty="0" smtClean="0">
                <a:latin typeface="Times New Roman" pitchFamily="18" charset="0"/>
                <a:cs typeface="Times New Roman" pitchFamily="18" charset="0"/>
              </a:rPr>
              <a:t>, до свидания. Целуем тебя крепко, крепко. Твои </a:t>
            </a:r>
            <a:r>
              <a:rPr lang="ru-RU" sz="1600" i="1" dirty="0" err="1" smtClean="0">
                <a:latin typeface="Times New Roman" pitchFamily="18" charset="0"/>
                <a:cs typeface="Times New Roman" pitchFamily="18" charset="0"/>
              </a:rPr>
              <a:t>снайперята</a:t>
            </a:r>
            <a:r>
              <a:rPr lang="ru-RU" sz="1600" i="1" dirty="0" smtClean="0">
                <a:latin typeface="Times New Roman" pitchFamily="18" charset="0"/>
                <a:cs typeface="Times New Roman" pitchFamily="18" charset="0"/>
              </a:rPr>
              <a:t> Маша и Наташа.</a:t>
            </a:r>
            <a:br>
              <a:rPr lang="ru-RU" sz="1600" i="1" dirty="0" smtClean="0">
                <a:latin typeface="Times New Roman" pitchFamily="18" charset="0"/>
                <a:cs typeface="Times New Roman" pitchFamily="18" charset="0"/>
              </a:rPr>
            </a:br>
            <a:r>
              <a:rPr lang="ru-RU" sz="1600" i="1" dirty="0" smtClean="0">
                <a:latin typeface="Times New Roman" pitchFamily="18" charset="0"/>
                <a:cs typeface="Times New Roman" pitchFamily="18" charset="0"/>
              </a:rPr>
              <a:t>Северо-Западный фронт. 25 июля 1942 г.»</a:t>
            </a:r>
            <a:endParaRPr lang="ru-RU" sz="1600"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0" y="58847"/>
            <a:ext cx="8929718" cy="4955203"/>
          </a:xfrm>
          <a:prstGeom prst="rect">
            <a:avLst/>
          </a:prstGeom>
        </p:spPr>
        <p:txBody>
          <a:bodyPr wrap="square">
            <a:spAutoFit/>
          </a:bodyPr>
          <a:lstStyle/>
          <a:p>
            <a:endParaRPr lang="ru-RU" dirty="0" smtClean="0"/>
          </a:p>
          <a:p>
            <a:endParaRPr lang="ru-RU" dirty="0" smtClean="0"/>
          </a:p>
          <a:p>
            <a:pPr algn="ctr"/>
            <a:r>
              <a:rPr lang="ru-RU" sz="2000" i="1" dirty="0" smtClean="0">
                <a:latin typeface="Times New Roman" pitchFamily="18" charset="0"/>
                <a:cs typeface="Times New Roman" pitchFamily="18" charset="0"/>
              </a:rPr>
              <a:t>«Милая моя </a:t>
            </a:r>
            <a:r>
              <a:rPr lang="ru-RU" sz="2000" i="1" dirty="0" err="1" smtClean="0">
                <a:latin typeface="Times New Roman" pitchFamily="18" charset="0"/>
                <a:cs typeface="Times New Roman" pitchFamily="18" charset="0"/>
              </a:rPr>
              <a:t>мамусенька</a:t>
            </a:r>
            <a:r>
              <a:rPr lang="ru-RU" sz="2000" i="1" dirty="0" smtClean="0">
                <a:latin typeface="Times New Roman" pitchFamily="18" charset="0"/>
                <a:cs typeface="Times New Roman" pitchFamily="18" charset="0"/>
              </a:rPr>
              <a:t>!</a:t>
            </a:r>
            <a:br>
              <a:rPr lang="ru-RU" sz="2000" i="1" dirty="0" smtClean="0">
                <a:latin typeface="Times New Roman" pitchFamily="18" charset="0"/>
                <a:cs typeface="Times New Roman" pitchFamily="18" charset="0"/>
              </a:rPr>
            </a:br>
            <a:r>
              <a:rPr lang="ru-RU" sz="2000" i="1" dirty="0" smtClean="0">
                <a:latin typeface="Times New Roman" pitchFamily="18" charset="0"/>
                <a:cs typeface="Times New Roman" pitchFamily="18" charset="0"/>
              </a:rPr>
              <a:t>Сегодня получила твое письмо с фотографией. Ты права мне очень приятно смотреть на нее. Я то и дело ее достаю из кармана гимнастерки. У меня уже нет ни одной твоей фотографа все куда-то исчезли. Да! А ты получила мое фото, где мы с </a:t>
            </a:r>
            <a:r>
              <a:rPr lang="ru-RU" sz="2000" i="1" dirty="0" err="1" smtClean="0">
                <a:latin typeface="Times New Roman" pitchFamily="18" charset="0"/>
                <a:cs typeface="Times New Roman" pitchFamily="18" charset="0"/>
              </a:rPr>
              <a:t>Ма</a:t>
            </a:r>
            <a:r>
              <a:rPr lang="ru-RU" sz="2000" i="1" dirty="0" smtClean="0">
                <a:latin typeface="Times New Roman" pitchFamily="18" charset="0"/>
                <a:cs typeface="Times New Roman" pitchFamily="18" charset="0"/>
              </a:rPr>
              <a:t> </a:t>
            </a:r>
            <a:r>
              <a:rPr lang="ru-RU" sz="2000" i="1" dirty="0" err="1" smtClean="0">
                <a:latin typeface="Times New Roman" pitchFamily="18" charset="0"/>
                <a:cs typeface="Times New Roman" pitchFamily="18" charset="0"/>
              </a:rPr>
              <a:t>шенькой</a:t>
            </a:r>
            <a:r>
              <a:rPr lang="ru-RU" sz="2000" i="1" dirty="0" smtClean="0">
                <a:latin typeface="Times New Roman" pitchFamily="18" charset="0"/>
                <a:cs typeface="Times New Roman" pitchFamily="18" charset="0"/>
              </a:rPr>
              <a:t> сняты?</a:t>
            </a:r>
            <a:br>
              <a:rPr lang="ru-RU" sz="2000" i="1" dirty="0" smtClean="0">
                <a:latin typeface="Times New Roman" pitchFamily="18" charset="0"/>
                <a:cs typeface="Times New Roman" pitchFamily="18" charset="0"/>
              </a:rPr>
            </a:br>
            <a:r>
              <a:rPr lang="ru-RU" sz="2000" i="1" dirty="0" smtClean="0">
                <a:latin typeface="Times New Roman" pitchFamily="18" charset="0"/>
                <a:cs typeface="Times New Roman" pitchFamily="18" charset="0"/>
              </a:rPr>
              <a:t>Мы совершили большой переход, примерно 115 километров, и теперь наступаем в другом месте и с другой армией. Место здесь очень болотистое, грязь везде по колено. Ну, ничего, мы и здесь повоюем. Ты Машеньке напиши, чтобы она зря не нарывалась, а то с ней никакого сладу нет. Я после ранения стала много осторожней. А насчет денег ты мне не говори. Раз у вас есть чего покупать, да еще такие вкусные вещи, то пусть лучше будут у тебя деньги, а не у меня, они мне понадобятся только после войны: платьице хорошее купить! А пока целую и обнимаю крепко. Твоя </a:t>
            </a:r>
            <a:r>
              <a:rPr lang="ru-RU" sz="2000" i="1" dirty="0" err="1" smtClean="0">
                <a:latin typeface="Times New Roman" pitchFamily="18" charset="0"/>
                <a:cs typeface="Times New Roman" pitchFamily="18" charset="0"/>
              </a:rPr>
              <a:t>Натуся</a:t>
            </a:r>
            <a:r>
              <a:rPr lang="ru-RU" sz="2000" i="1" dirty="0" smtClean="0">
                <a:latin typeface="Times New Roman" pitchFamily="18" charset="0"/>
                <a:cs typeface="Times New Roman" pitchFamily="18" charset="0"/>
              </a:rPr>
              <a:t>.</a:t>
            </a:r>
            <a:br>
              <a:rPr lang="ru-RU" sz="2000" i="1" dirty="0" smtClean="0">
                <a:latin typeface="Times New Roman" pitchFamily="18" charset="0"/>
                <a:cs typeface="Times New Roman" pitchFamily="18" charset="0"/>
              </a:rPr>
            </a:br>
            <a:r>
              <a:rPr lang="ru-RU" sz="2000" i="1" dirty="0" smtClean="0">
                <a:latin typeface="Times New Roman" pitchFamily="18" charset="0"/>
                <a:cs typeface="Times New Roman" pitchFamily="18" charset="0"/>
              </a:rPr>
              <a:t>13 августа 1942 г.»</a:t>
            </a:r>
            <a:endParaRPr lang="ru-RU" sz="2000" i="1" dirty="0">
              <a:latin typeface="Times New Roman" pitchFamily="18" charset="0"/>
              <a:cs typeface="Times New Roman" pitchFamily="18" charset="0"/>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0" y="0"/>
            <a:ext cx="9144000" cy="7294305"/>
          </a:xfrm>
          <a:prstGeom prst="rect">
            <a:avLst/>
          </a:prstGeom>
        </p:spPr>
        <p:txBody>
          <a:bodyPr wrap="square">
            <a:spAutoFit/>
          </a:bodyPr>
          <a:lstStyle/>
          <a:p>
            <a:pPr algn="ctr"/>
            <a:r>
              <a:rPr lang="ru-RU" i="1" dirty="0" smtClean="0">
                <a:latin typeface="Times New Roman" pitchFamily="18" charset="0"/>
                <a:cs typeface="Times New Roman" pitchFamily="18" charset="0"/>
              </a:rPr>
              <a:t>«Милая, хорошая моя </a:t>
            </a:r>
            <a:r>
              <a:rPr lang="ru-RU" i="1" dirty="0" err="1" smtClean="0">
                <a:latin typeface="Times New Roman" pitchFamily="18" charset="0"/>
                <a:cs typeface="Times New Roman" pitchFamily="18" charset="0"/>
              </a:rPr>
              <a:t>бабусенька</a:t>
            </a:r>
            <a:r>
              <a:rPr lang="ru-RU" i="1" dirty="0" smtClean="0">
                <a:latin typeface="Times New Roman" pitchFamily="18" charset="0"/>
                <a:cs typeface="Times New Roman" pitchFamily="18" charset="0"/>
              </a:rPr>
              <a:t>!</a:t>
            </a:r>
            <a:br>
              <a:rPr lang="ru-RU" i="1" dirty="0" smtClean="0">
                <a:latin typeface="Times New Roman" pitchFamily="18" charset="0"/>
                <a:cs typeface="Times New Roman" pitchFamily="18" charset="0"/>
              </a:rPr>
            </a:br>
            <a:r>
              <a:rPr lang="ru-RU" i="1" dirty="0" smtClean="0">
                <a:latin typeface="Times New Roman" pitchFamily="18" charset="0"/>
                <a:cs typeface="Times New Roman" pitchFamily="18" charset="0"/>
              </a:rPr>
              <a:t>Спасибо тебе за твои замечательные, теплые, ласковые и родные письма. Я обо всех вас очень и очень скучаю, и поэтому каждая строчка письма — это кусочек нежности и любви, который прилетает ко мне так издалека, мне бесконечно радостен и дорог. Я жива, здорова и весела, как всегда. Ненависть моя к проклятому фашистскому зверю все растет с каждым днем, с каждым боем, и, несмотря на временные успехи его на юге, растет уверенность в скором и полном разгроме этого подлейшего </a:t>
            </a:r>
            <a:r>
              <a:rPr lang="ru-RU" i="1" dirty="0" err="1" smtClean="0">
                <a:latin typeface="Times New Roman" pitchFamily="18" charset="0"/>
                <a:cs typeface="Times New Roman" pitchFamily="18" charset="0"/>
              </a:rPr>
              <a:t>отродья</a:t>
            </a:r>
            <a:r>
              <a:rPr lang="ru-RU" i="1" dirty="0" smtClean="0">
                <a:latin typeface="Times New Roman" pitchFamily="18" charset="0"/>
                <a:cs typeface="Times New Roman" pitchFamily="18" charset="0"/>
              </a:rPr>
              <a:t>. Мы с Машенькой ходим на охоту, и мне удалось сбить еще шесть гадов, а Машеньке пять. Вся наша снайперская группа за месяц уничтожила 245 фрицев. Командование нами очень довольно. Ну а мы, конечно, довольны еще больше. Ведь это наши ученики действуют.</a:t>
            </a:r>
            <a:br>
              <a:rPr lang="ru-RU" i="1" dirty="0" smtClean="0">
                <a:latin typeface="Times New Roman" pitchFamily="18" charset="0"/>
                <a:cs typeface="Times New Roman" pitchFamily="18" charset="0"/>
              </a:rPr>
            </a:br>
            <a:r>
              <a:rPr lang="ru-RU" i="1" dirty="0" smtClean="0">
                <a:latin typeface="Times New Roman" pitchFamily="18" charset="0"/>
                <a:cs typeface="Times New Roman" pitchFamily="18" charset="0"/>
              </a:rPr>
              <a:t>Сейчас мы на отдыхе. Живем мы с Машенькой в отдельной маленькой </a:t>
            </a:r>
            <a:r>
              <a:rPr lang="ru-RU" i="1" dirty="0" err="1" smtClean="0">
                <a:latin typeface="Times New Roman" pitchFamily="18" charset="0"/>
                <a:cs typeface="Times New Roman" pitchFamily="18" charset="0"/>
              </a:rPr>
              <a:t>земляночке</a:t>
            </a:r>
            <a:r>
              <a:rPr lang="ru-RU" i="1" dirty="0" smtClean="0">
                <a:latin typeface="Times New Roman" pitchFamily="18" charset="0"/>
                <a:cs typeface="Times New Roman" pitchFamily="18" charset="0"/>
              </a:rPr>
              <a:t>. </a:t>
            </a:r>
            <a:r>
              <a:rPr lang="ru-RU" i="1" dirty="0" err="1" smtClean="0">
                <a:latin typeface="Times New Roman" pitchFamily="18" charset="0"/>
                <a:cs typeface="Times New Roman" pitchFamily="18" charset="0"/>
              </a:rPr>
              <a:t>Земляночка</a:t>
            </a:r>
            <a:r>
              <a:rPr lang="ru-RU" i="1" dirty="0" smtClean="0">
                <a:latin typeface="Times New Roman" pitchFamily="18" charset="0"/>
                <a:cs typeface="Times New Roman" pitchFamily="18" charset="0"/>
              </a:rPr>
              <a:t> очень уютная, выложена березками, находится на горке над рекой. Все было бы хорошо, если бы не проклятый дождь. Льет с утра до вечера, а у нас с потолка капает так, что даже письмо у меня с подтеками получается. Места здесь исключительно красивые, холмы, овраги, речки, ручейки, кругом леса и полянки, полные цветов, ягод и грибов. В первый же день, как мы сюда прибыли (это 15 км от фронта), мы с Машенькой улучили часок и набрали два котелка </a:t>
            </a:r>
            <a:r>
              <a:rPr lang="ru-RU" i="1" dirty="0" err="1" smtClean="0">
                <a:latin typeface="Times New Roman" pitchFamily="18" charset="0"/>
                <a:cs typeface="Times New Roman" pitchFamily="18" charset="0"/>
              </a:rPr>
              <a:t>земляники.Красота</a:t>
            </a:r>
            <a:r>
              <a:rPr lang="ru-RU" i="1" dirty="0" smtClean="0">
                <a:latin typeface="Times New Roman" pitchFamily="18" charset="0"/>
                <a:cs typeface="Times New Roman" pitchFamily="18" charset="0"/>
              </a:rPr>
              <a:t>!..</a:t>
            </a:r>
            <a:br>
              <a:rPr lang="ru-RU" i="1" dirty="0" smtClean="0">
                <a:latin typeface="Times New Roman" pitchFamily="18" charset="0"/>
                <a:cs typeface="Times New Roman" pitchFamily="18" charset="0"/>
              </a:rPr>
            </a:br>
            <a:r>
              <a:rPr lang="ru-RU" i="1" dirty="0" err="1" smtClean="0">
                <a:latin typeface="Times New Roman" pitchFamily="18" charset="0"/>
                <a:cs typeface="Times New Roman" pitchFamily="18" charset="0"/>
              </a:rPr>
              <a:t>Бабусенька</a:t>
            </a:r>
            <a:r>
              <a:rPr lang="ru-RU" i="1" dirty="0" smtClean="0">
                <a:latin typeface="Times New Roman" pitchFamily="18" charset="0"/>
                <a:cs typeface="Times New Roman" pitchFamily="18" charset="0"/>
              </a:rPr>
              <a:t>, родненькая моя! Ты смотри у меня, не хворай и пиши мне чаще о своем здоровье. Я ведь тебя очень люблю, мою нежную, ласковую, заботливую </a:t>
            </a:r>
            <a:r>
              <a:rPr lang="ru-RU" i="1" dirty="0" err="1" smtClean="0">
                <a:latin typeface="Times New Roman" pitchFamily="18" charset="0"/>
                <a:cs typeface="Times New Roman" pitchFamily="18" charset="0"/>
              </a:rPr>
              <a:t>бабусеньку</a:t>
            </a:r>
            <a:r>
              <a:rPr lang="ru-RU" i="1" dirty="0" smtClean="0">
                <a:latin typeface="Times New Roman" pitchFamily="18" charset="0"/>
                <a:cs typeface="Times New Roman" pitchFamily="18" charset="0"/>
              </a:rPr>
              <a:t>. Ты береги себя. Пусть девочки тебе еще больше и лучше помогают. Пусть Мариночка учится пирожки печь, я приеду их пробовать вместе с Машенькой.</a:t>
            </a:r>
            <a:br>
              <a:rPr lang="ru-RU" i="1" dirty="0" smtClean="0">
                <a:latin typeface="Times New Roman" pitchFamily="18" charset="0"/>
                <a:cs typeface="Times New Roman" pitchFamily="18" charset="0"/>
              </a:rPr>
            </a:br>
            <a:r>
              <a:rPr lang="ru-RU" i="1" dirty="0" smtClean="0">
                <a:latin typeface="Times New Roman" pitchFamily="18" charset="0"/>
                <a:cs typeface="Times New Roman" pitchFamily="18" charset="0"/>
              </a:rPr>
              <a:t>Поцелуй их всех, моих милых обезьянок, покрепче и скажи, что они стали редко писать своей сестричке </a:t>
            </a:r>
            <a:r>
              <a:rPr lang="ru-RU" i="1" dirty="0" err="1" smtClean="0">
                <a:latin typeface="Times New Roman" pitchFamily="18" charset="0"/>
                <a:cs typeface="Times New Roman" pitchFamily="18" charset="0"/>
              </a:rPr>
              <a:t>Натику</a:t>
            </a:r>
            <a:r>
              <a:rPr lang="ru-RU" i="1" dirty="0" smtClean="0">
                <a:latin typeface="Times New Roman" pitchFamily="18" charset="0"/>
                <a:cs typeface="Times New Roman" pitchFamily="18" charset="0"/>
              </a:rPr>
              <a:t>... Горячо любящая вас ваша Наташа.</a:t>
            </a:r>
            <a:br>
              <a:rPr lang="ru-RU" i="1" dirty="0" smtClean="0">
                <a:latin typeface="Times New Roman" pitchFamily="18" charset="0"/>
                <a:cs typeface="Times New Roman" pitchFamily="18" charset="0"/>
              </a:rPr>
            </a:br>
            <a:r>
              <a:rPr lang="ru-RU" i="1" dirty="0" smtClean="0">
                <a:latin typeface="Times New Roman" pitchFamily="18" charset="0"/>
                <a:cs typeface="Times New Roman" pitchFamily="18" charset="0"/>
              </a:rPr>
              <a:t>30 июля 1942</a:t>
            </a:r>
            <a:r>
              <a:rPr lang="ru-RU" dirty="0" smtClean="0"/>
              <a:t/>
            </a:r>
            <a:br>
              <a:rPr lang="ru-RU" dirty="0" smtClean="0"/>
            </a:br>
            <a:endParaRPr lang="ru-RU"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6286512" y="0"/>
            <a:ext cx="2857488" cy="6463308"/>
          </a:xfrm>
          <a:prstGeom prst="rect">
            <a:avLst/>
          </a:prstGeom>
        </p:spPr>
        <p:txBody>
          <a:bodyPr wrap="square">
            <a:spAutoFit/>
          </a:bodyPr>
          <a:lstStyle/>
          <a:p>
            <a:pPr algn="ctr"/>
            <a:r>
              <a:rPr lang="ru-RU" i="1" dirty="0" smtClean="0">
                <a:latin typeface="Times New Roman" pitchFamily="18" charset="0"/>
                <a:cs typeface="Times New Roman" pitchFamily="18" charset="0"/>
              </a:rPr>
              <a:t>О своих первых успехах на фронте Ковшова поспешила сообщить родным: </a:t>
            </a:r>
            <a:br>
              <a:rPr lang="ru-RU" i="1" dirty="0" smtClean="0">
                <a:latin typeface="Times New Roman" pitchFamily="18" charset="0"/>
                <a:cs typeface="Times New Roman" pitchFamily="18" charset="0"/>
              </a:rPr>
            </a:br>
            <a:r>
              <a:rPr lang="ru-RU" i="1" dirty="0" smtClean="0">
                <a:latin typeface="Times New Roman" pitchFamily="18" charset="0"/>
                <a:cs typeface="Times New Roman" pitchFamily="18" charset="0"/>
              </a:rPr>
              <a:t>"Вот я и на фронте... Настроение отличное. Всего 3 дня мы в бою, а уже так много успехов. Каждый бой оканчивается нашей победой. Да какой ! Фашисты отступают, бросая всё на свете. Мы заняли уже 6 населённых пунктов и в каждом захватили немалые трофеи: противотанковые пушки, пулемёты, автоматы, целые склады боеприпасов и провианта, лошадей, повозки, машины, велосипеды и прочее". </a:t>
            </a:r>
            <a:r>
              <a:rPr lang="ru-RU" dirty="0" smtClean="0"/>
              <a:t/>
            </a:r>
            <a:br>
              <a:rPr lang="ru-RU" dirty="0" smtClean="0"/>
            </a:br>
            <a:endParaRPr lang="ru-RU" dirty="0"/>
          </a:p>
        </p:txBody>
      </p:sp>
      <p:pic>
        <p:nvPicPr>
          <p:cNvPr id="71682" name="Picture 2" descr="http://energozdrav.ru/wp-content/uploads/2013/05/%D0%A1%D0%B2%D0%B5%D1%82%D0%BB%D0%BE%D0%B9-%D0%BF%D0%B0%D0%BC%D1%8F%D1%82%D0%B8-%D0%B2%D0%B5%D1%82%D0%B5%D1%80%D0%B0%D0%BD%D0%BE%D0%B2-%D0%BF%D0%BE%D1%81%D0%B2%D1%8F%D1%89%D0%B0%D0%B5%D1%82%D1%81%D1%8F-1.jpg"/>
          <p:cNvPicPr>
            <a:picLocks noChangeAspect="1" noChangeArrowheads="1"/>
          </p:cNvPicPr>
          <p:nvPr/>
        </p:nvPicPr>
        <p:blipFill>
          <a:blip r:embed="rId2" cstate="email"/>
          <a:srcRect/>
          <a:stretch>
            <a:fillRect/>
          </a:stretch>
        </p:blipFill>
        <p:spPr bwMode="auto">
          <a:xfrm>
            <a:off x="428596" y="4305308"/>
            <a:ext cx="3167111" cy="2552692"/>
          </a:xfrm>
          <a:prstGeom prst="rect">
            <a:avLst/>
          </a:prstGeom>
          <a:noFill/>
        </p:spPr>
      </p:pic>
      <p:pic>
        <p:nvPicPr>
          <p:cNvPr id="71684" name="Picture 4" descr="Плакат Великой Отечественной войны 1941-1945 годов"/>
          <p:cNvPicPr>
            <a:picLocks noChangeAspect="1" noChangeArrowheads="1"/>
          </p:cNvPicPr>
          <p:nvPr/>
        </p:nvPicPr>
        <p:blipFill>
          <a:blip r:embed="rId3" cstate="email"/>
          <a:srcRect/>
          <a:stretch>
            <a:fillRect/>
          </a:stretch>
        </p:blipFill>
        <p:spPr bwMode="auto">
          <a:xfrm>
            <a:off x="2643174" y="0"/>
            <a:ext cx="3433768" cy="4940673"/>
          </a:xfrm>
          <a:prstGeom prst="rect">
            <a:avLst/>
          </a:prstGeom>
          <a:noFill/>
        </p:spPr>
      </p:pic>
      <p:pic>
        <p:nvPicPr>
          <p:cNvPr id="71686" name="Picture 6" descr="Плакат Великой Отечественной войны 1941-1945 годов"/>
          <p:cNvPicPr>
            <a:picLocks noChangeAspect="1" noChangeArrowheads="1"/>
          </p:cNvPicPr>
          <p:nvPr/>
        </p:nvPicPr>
        <p:blipFill>
          <a:blip r:embed="rId4" cstate="email"/>
          <a:srcRect/>
          <a:stretch>
            <a:fillRect/>
          </a:stretch>
        </p:blipFill>
        <p:spPr bwMode="auto">
          <a:xfrm>
            <a:off x="0" y="357166"/>
            <a:ext cx="2495550" cy="3810000"/>
          </a:xfrm>
          <a:prstGeom prst="rect">
            <a:avLst/>
          </a:prstGeom>
          <a:noFill/>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Rectangle 1"/>
          <p:cNvSpPr>
            <a:spLocks noChangeArrowheads="1"/>
          </p:cNvSpPr>
          <p:nvPr/>
        </p:nvSpPr>
        <p:spPr bwMode="auto">
          <a:xfrm>
            <a:off x="0" y="0"/>
            <a:ext cx="9144000" cy="92333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b="0" i="0" u="none" strike="noStrike" cap="none" normalizeH="0" baseline="0" dirty="0" smtClean="0">
                <a:ln>
                  <a:noFill/>
                </a:ln>
                <a:solidFill>
                  <a:srgbClr val="111111"/>
                </a:solidFill>
                <a:effectLst/>
                <a:latin typeface="Times New Roman" pitchFamily="18" charset="0"/>
                <a:ea typeface="Times New Roman" pitchFamily="18" charset="0"/>
                <a:cs typeface="Times New Roman" pitchFamily="18" charset="0"/>
              </a:rPr>
              <a:t>Возникло в XIV веке на речке </a:t>
            </a:r>
            <a:r>
              <a:rPr kumimoji="0" lang="ru-RU" b="0" i="0" u="none" strike="noStrike" cap="none" normalizeH="0" baseline="0" dirty="0" err="1" smtClean="0">
                <a:ln>
                  <a:noFill/>
                </a:ln>
                <a:solidFill>
                  <a:srgbClr val="111111"/>
                </a:solidFill>
                <a:effectLst/>
                <a:latin typeface="Times New Roman" pitchFamily="18" charset="0"/>
                <a:ea typeface="Times New Roman" pitchFamily="18" charset="0"/>
                <a:cs typeface="Times New Roman" pitchFamily="18" charset="0"/>
              </a:rPr>
              <a:t>Навешке</a:t>
            </a:r>
            <a:r>
              <a:rPr kumimoji="0" lang="ru-RU" b="0" i="0" u="none" strike="noStrike" cap="none" normalizeH="0" baseline="0" dirty="0" smtClean="0">
                <a:ln>
                  <a:noFill/>
                </a:ln>
                <a:solidFill>
                  <a:srgbClr val="111111"/>
                </a:solidFill>
                <a:effectLst/>
                <a:latin typeface="Times New Roman" pitchFamily="18" charset="0"/>
                <a:ea typeface="Times New Roman" pitchFamily="18" charset="0"/>
                <a:cs typeface="Times New Roman" pitchFamily="18" charset="0"/>
              </a:rPr>
              <a:t>, притоке </a:t>
            </a:r>
            <a:r>
              <a:rPr kumimoji="0" lang="ru-RU" b="0" i="0" u="none" strike="noStrike" cap="none" normalizeH="0" baseline="0" dirty="0" err="1" smtClean="0">
                <a:ln>
                  <a:noFill/>
                </a:ln>
                <a:solidFill>
                  <a:srgbClr val="111111"/>
                </a:solidFill>
                <a:effectLst/>
                <a:latin typeface="Times New Roman" pitchFamily="18" charset="0"/>
                <a:ea typeface="Times New Roman" pitchFamily="18" charset="0"/>
                <a:cs typeface="Times New Roman" pitchFamily="18" charset="0"/>
              </a:rPr>
              <a:t>Сетуни</a:t>
            </a:r>
            <a:r>
              <a:rPr kumimoji="0" lang="ru-RU" b="0" i="0" u="none" strike="noStrike" cap="none" normalizeH="0" baseline="0" dirty="0" smtClean="0">
                <a:ln>
                  <a:noFill/>
                </a:ln>
                <a:solidFill>
                  <a:srgbClr val="111111"/>
                </a:solidFill>
                <a:effectLst/>
                <a:latin typeface="Times New Roman" pitchFamily="18" charset="0"/>
                <a:ea typeface="Times New Roman" pitchFamily="18" charset="0"/>
                <a:cs typeface="Times New Roman" pitchFamily="18" charset="0"/>
              </a:rPr>
              <a:t>, и входило в состав владений </a:t>
            </a:r>
            <a:r>
              <a:rPr kumimoji="0" lang="ru-RU" b="0" i="0" u="none" strike="noStrike" cap="none" normalizeH="0" baseline="0" dirty="0" err="1" smtClean="0">
                <a:ln>
                  <a:noFill/>
                </a:ln>
                <a:solidFill>
                  <a:srgbClr val="111111"/>
                </a:solidFill>
                <a:effectLst/>
                <a:latin typeface="Times New Roman" pitchFamily="18" charset="0"/>
                <a:ea typeface="Times New Roman" pitchFamily="18" charset="0"/>
                <a:cs typeface="Times New Roman" pitchFamily="18" charset="0"/>
              </a:rPr>
              <a:t>Боброка</a:t>
            </a:r>
            <a:r>
              <a:rPr kumimoji="0" lang="ru-RU" b="0" i="0" u="none" strike="noStrike" cap="none" normalizeH="0" baseline="0" dirty="0" smtClean="0">
                <a:ln>
                  <a:noFill/>
                </a:ln>
                <a:solidFill>
                  <a:srgbClr val="111111"/>
                </a:solidFill>
                <a:effectLst/>
                <a:latin typeface="Times New Roman" pitchFamily="18" charset="0"/>
                <a:ea typeface="Times New Roman" pitchFamily="18" charset="0"/>
                <a:cs typeface="Times New Roman" pitchFamily="18" charset="0"/>
              </a:rPr>
              <a:t> Волынского, прославленного сподвижника Дмитрия Донского по Куликовской битве.</a:t>
            </a:r>
            <a:r>
              <a:rPr lang="ru-RU" dirty="0" smtClean="0">
                <a:solidFill>
                  <a:srgbClr val="111111"/>
                </a:solidFill>
                <a:latin typeface="Times New Roman" pitchFamily="18" charset="0"/>
                <a:ea typeface="Times New Roman" pitchFamily="18" charset="0"/>
                <a:cs typeface="Times New Roman" pitchFamily="18" charset="0"/>
              </a:rPr>
              <a:t> </a:t>
            </a:r>
            <a:r>
              <a:rPr kumimoji="0" lang="ru-RU" b="0" i="0" u="none" strike="noStrike" cap="none" normalizeH="0" baseline="0" dirty="0" smtClean="0">
                <a:ln>
                  <a:noFill/>
                </a:ln>
                <a:solidFill>
                  <a:srgbClr val="111111"/>
                </a:solidFill>
                <a:effectLst/>
                <a:latin typeface="Times New Roman" pitchFamily="18" charset="0"/>
                <a:ea typeface="Calibri" pitchFamily="34" charset="0"/>
                <a:cs typeface="Times New Roman" pitchFamily="18" charset="0"/>
              </a:rPr>
              <a:t>За всю свою многовековую историю </a:t>
            </a:r>
            <a:r>
              <a:rPr kumimoji="0" lang="ru-RU" b="0" i="0" u="none" strike="noStrike" cap="none" normalizeH="0" baseline="0" dirty="0" err="1" smtClean="0">
                <a:ln>
                  <a:noFill/>
                </a:ln>
                <a:solidFill>
                  <a:srgbClr val="111111"/>
                </a:solidFill>
                <a:effectLst/>
                <a:latin typeface="Times New Roman" pitchFamily="18" charset="0"/>
                <a:ea typeface="Calibri" pitchFamily="34" charset="0"/>
                <a:cs typeface="Times New Roman" pitchFamily="18" charset="0"/>
              </a:rPr>
              <a:t>Очаково</a:t>
            </a:r>
            <a:r>
              <a:rPr kumimoji="0" lang="ru-RU" b="0" i="0" u="none" strike="noStrike" cap="none" normalizeH="0" baseline="0" dirty="0" smtClean="0">
                <a:ln>
                  <a:noFill/>
                </a:ln>
                <a:solidFill>
                  <a:srgbClr val="111111"/>
                </a:solidFill>
                <a:effectLst/>
                <a:latin typeface="Times New Roman" pitchFamily="18" charset="0"/>
                <a:ea typeface="Calibri" pitchFamily="34" charset="0"/>
                <a:cs typeface="Times New Roman" pitchFamily="18" charset="0"/>
              </a:rPr>
              <a:t> сменило много владельцев.</a:t>
            </a:r>
            <a:r>
              <a:rPr kumimoji="0" lang="ru-RU" b="0" i="0" u="none" strike="noStrike" cap="none" normalizeH="0" baseline="0" dirty="0" smtClean="0">
                <a:ln>
                  <a:noFill/>
                </a:ln>
                <a:solidFill>
                  <a:schemeClr val="tx1"/>
                </a:solidFill>
                <a:effectLst/>
                <a:latin typeface="Times New Roman" pitchFamily="18" charset="0"/>
                <a:cs typeface="Times New Roman" pitchFamily="18" charset="0"/>
              </a:rPr>
              <a:t> </a:t>
            </a:r>
          </a:p>
        </p:txBody>
      </p:sp>
      <p:pic>
        <p:nvPicPr>
          <p:cNvPr id="73731" name="Picture 3" descr="http://image1.esosedi.ru/fiber/18794/fit/900x600/preview.png"/>
          <p:cNvPicPr>
            <a:picLocks noChangeAspect="1" noChangeArrowheads="1"/>
          </p:cNvPicPr>
          <p:nvPr/>
        </p:nvPicPr>
        <p:blipFill>
          <a:blip r:embed="rId2" cstate="email"/>
          <a:srcRect/>
          <a:stretch>
            <a:fillRect/>
          </a:stretch>
        </p:blipFill>
        <p:spPr bwMode="auto">
          <a:xfrm>
            <a:off x="357158" y="1285860"/>
            <a:ext cx="7970067" cy="4286280"/>
          </a:xfrm>
          <a:prstGeom prst="rect">
            <a:avLst/>
          </a:prstGeom>
          <a:noFill/>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Picture 2" descr="http://great-victory.ru/full7561-2.jpg"/>
          <p:cNvPicPr>
            <a:picLocks noChangeAspect="1" noChangeArrowheads="1"/>
          </p:cNvPicPr>
          <p:nvPr/>
        </p:nvPicPr>
        <p:blipFill>
          <a:blip r:embed="rId2" cstate="email"/>
          <a:srcRect/>
          <a:stretch>
            <a:fillRect/>
          </a:stretch>
        </p:blipFill>
        <p:spPr bwMode="auto">
          <a:xfrm>
            <a:off x="4351957" y="357166"/>
            <a:ext cx="4792043" cy="6500834"/>
          </a:xfrm>
          <a:prstGeom prst="rect">
            <a:avLst/>
          </a:prstGeom>
          <a:noFill/>
        </p:spPr>
      </p:pic>
      <p:sp>
        <p:nvSpPr>
          <p:cNvPr id="31747" name="Rectangle 3"/>
          <p:cNvSpPr>
            <a:spLocks noChangeArrowheads="1"/>
          </p:cNvSpPr>
          <p:nvPr/>
        </p:nvSpPr>
        <p:spPr bwMode="auto">
          <a:xfrm>
            <a:off x="0" y="0"/>
            <a:ext cx="4929190" cy="707886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kumimoji="0" lang="ru-RU" sz="2800" b="0" i="0" u="none" strike="noStrike" cap="none" normalizeH="0" baseline="0" dirty="0" smtClean="0">
                <a:ln>
                  <a:noFill/>
                </a:ln>
                <a:effectLst/>
                <a:latin typeface="Times New Roman" pitchFamily="18" charset="0"/>
                <a:ea typeface="Calibri" pitchFamily="34" charset="0"/>
                <a:cs typeface="Times New Roman" pitchFamily="18" charset="0"/>
              </a:rPr>
              <a:t> 	</a:t>
            </a:r>
          </a:p>
          <a:p>
            <a:r>
              <a:rPr kumimoji="0" lang="ru-RU" sz="2000" b="0" i="0" u="none" strike="noStrike" cap="none" normalizeH="0" baseline="0" dirty="0" smtClean="0">
                <a:ln>
                  <a:noFill/>
                </a:ln>
                <a:effectLst/>
                <a:latin typeface="Times New Roman" pitchFamily="18" charset="0"/>
                <a:ea typeface="Calibri" pitchFamily="34" charset="0"/>
                <a:cs typeface="Times New Roman" pitchFamily="18" charset="0"/>
              </a:rPr>
              <a:t>	Поливанова Мария была простой, хорошей русской девушкой.</a:t>
            </a:r>
            <a:r>
              <a:rPr lang="ru-RU" sz="2000" dirty="0" smtClean="0">
                <a:latin typeface="Times New Roman" pitchFamily="18" charset="0"/>
                <a:cs typeface="Times New Roman" pitchFamily="18" charset="0"/>
              </a:rPr>
              <a:t> Вначале она робела, смущалась. Ведь Маша пришла, в научно-исследовательский институт, прямо из цеха. Маша была скромной девушкой, из простой рабочей семьи. Отец ее работал изолировщиком на заводе, старшие братья -полировщиками, слесарями. </a:t>
            </a:r>
          </a:p>
          <a:p>
            <a:r>
              <a:rPr lang="ru-RU" sz="2000" dirty="0" smtClean="0">
                <a:latin typeface="Times New Roman" pitchFamily="18" charset="0"/>
                <a:cs typeface="Times New Roman" pitchFamily="18" charset="0"/>
              </a:rPr>
              <a:t>	Жили Поливановы под Москвой, на станции </a:t>
            </a:r>
            <a:r>
              <a:rPr lang="ru-RU" sz="2000" dirty="0" err="1" smtClean="0">
                <a:latin typeface="Times New Roman" pitchFamily="18" charset="0"/>
                <a:cs typeface="Times New Roman" pitchFamily="18" charset="0"/>
              </a:rPr>
              <a:t>Востряково</a:t>
            </a:r>
            <a:r>
              <a:rPr lang="ru-RU" sz="2000" dirty="0" smtClean="0">
                <a:latin typeface="Times New Roman" pitchFamily="18" charset="0"/>
                <a:cs typeface="Times New Roman" pitchFamily="18" charset="0"/>
              </a:rPr>
              <a:t>. </a:t>
            </a:r>
          </a:p>
          <a:p>
            <a:r>
              <a:rPr lang="ru-RU" sz="2000" dirty="0" smtClean="0">
                <a:latin typeface="Times New Roman" pitchFamily="18" charset="0"/>
                <a:cs typeface="Times New Roman" pitchFamily="18" charset="0"/>
              </a:rPr>
              <a:t>	Маша помогала матери вести хозяйство, ухаживала за младшей сестренкой. </a:t>
            </a:r>
          </a:p>
          <a:p>
            <a:r>
              <a:rPr lang="ru-RU" sz="2000" dirty="0" smtClean="0">
                <a:latin typeface="Times New Roman" pitchFamily="18" charset="0"/>
                <a:cs typeface="Times New Roman" pitchFamily="18" charset="0"/>
              </a:rPr>
              <a:t>	Потом сама стала работать, а по вечерам училась. И всегда находила время, чтобы заниматься спортом и бывать в театре. Труженица в семье тружеников, она была всегда подтянутой, бодрой.</a:t>
            </a:r>
          </a:p>
          <a:p>
            <a:pPr marL="0" marR="0" lvl="0" indent="0" algn="l" defTabSz="914400" rtl="0" eaLnBrk="1" fontAlgn="base" latinLnBrk="0" hangingPunct="1">
              <a:lnSpc>
                <a:spcPct val="100000"/>
              </a:lnSpc>
              <a:spcBef>
                <a:spcPct val="0"/>
              </a:spcBef>
              <a:spcAft>
                <a:spcPct val="0"/>
              </a:spcAft>
              <a:buClrTx/>
              <a:buSzTx/>
              <a:buFontTx/>
              <a:buNone/>
              <a:tabLst/>
            </a:pPr>
            <a:endParaRPr lang="ru-RU" sz="1100" dirty="0" smtClean="0">
              <a:latin typeface="Calibri" pitchFamily="34" charset="0"/>
              <a:ea typeface="Calibri" pitchFamily="34"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1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lang="ru-RU" sz="1100" dirty="0" smtClean="0">
              <a:latin typeface="Calibri" pitchFamily="34" charset="0"/>
              <a:ea typeface="Calibri" pitchFamily="34"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1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lang="ru-RU" sz="1100" dirty="0" smtClean="0">
              <a:latin typeface="Calibri" pitchFamily="34" charset="0"/>
              <a:ea typeface="Calibri" pitchFamily="34"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ru-RU" sz="11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a:t>
            </a: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4" name="Прямоугольник 3"/>
          <p:cNvSpPr/>
          <p:nvPr/>
        </p:nvSpPr>
        <p:spPr>
          <a:xfrm>
            <a:off x="4572000" y="5657671"/>
            <a:ext cx="4572000" cy="1200329"/>
          </a:xfrm>
          <a:prstGeom prst="rect">
            <a:avLst/>
          </a:prstGeom>
        </p:spPr>
        <p:txBody>
          <a:bodyPr>
            <a:spAutoFit/>
          </a:bodyPr>
          <a:lstStyle/>
          <a:p>
            <a:pPr algn="ctr"/>
            <a:r>
              <a:rPr lang="ru-RU" dirty="0" smtClean="0">
                <a:latin typeface="Times New Roman" pitchFamily="18" charset="0"/>
                <a:cs typeface="Times New Roman" pitchFamily="18" charset="0"/>
              </a:rPr>
              <a:t>Родилась 24 Октября 1922 года в деревне Нарышкино, ныне Алексинского района Тульской области, в семье рабочего. Образование среднее.</a:t>
            </a:r>
            <a:endParaRPr lang="ru-RU"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4643438" y="0"/>
            <a:ext cx="4500562" cy="5355312"/>
          </a:xfrm>
          <a:prstGeom prst="rect">
            <a:avLst/>
          </a:prstGeom>
        </p:spPr>
        <p:txBody>
          <a:bodyPr wrap="square">
            <a:spAutoFit/>
          </a:bodyPr>
          <a:lstStyle/>
          <a:p>
            <a:r>
              <a:rPr lang="ru-RU" dirty="0" smtClean="0">
                <a:latin typeface="Times New Roman" pitchFamily="18" charset="0"/>
                <a:cs typeface="Times New Roman" pitchFamily="18" charset="0"/>
              </a:rPr>
              <a:t>	</a:t>
            </a:r>
          </a:p>
          <a:p>
            <a:r>
              <a:rPr lang="ru-RU" dirty="0" smtClean="0">
                <a:latin typeface="Times New Roman" pitchFamily="18" charset="0"/>
                <a:cs typeface="Times New Roman" pitchFamily="18" charset="0"/>
              </a:rPr>
              <a:t>	До этого она трудилась в цехе на бумажной фабрике. И вдруг ее выдвинули на работу в институт, где много инженеров, конструкторов. Однажды, помню, дает она мне на подпись какой-то чертеж и говорит:</a:t>
            </a:r>
            <a:br>
              <a:rPr lang="ru-RU" dirty="0" smtClean="0">
                <a:latin typeface="Times New Roman" pitchFamily="18" charset="0"/>
                <a:cs typeface="Times New Roman" pitchFamily="18" charset="0"/>
              </a:rPr>
            </a:br>
            <a:r>
              <a:rPr lang="ru-RU" dirty="0" smtClean="0">
                <a:latin typeface="Times New Roman" pitchFamily="18" charset="0"/>
                <a:cs typeface="Times New Roman" pitchFamily="18" charset="0"/>
              </a:rPr>
              <a:t>- Почерк у меня не совсем подходящий. Правда, Василий Васильевич?</a:t>
            </a:r>
            <a:br>
              <a:rPr lang="ru-RU" dirty="0" smtClean="0">
                <a:latin typeface="Times New Roman" pitchFamily="18" charset="0"/>
                <a:cs typeface="Times New Roman" pitchFamily="18" charset="0"/>
              </a:rPr>
            </a:br>
            <a:r>
              <a:rPr lang="ru-RU" dirty="0" smtClean="0">
                <a:latin typeface="Times New Roman" pitchFamily="18" charset="0"/>
                <a:cs typeface="Times New Roman" pitchFamily="18" charset="0"/>
              </a:rPr>
              <a:t>Я, признаться, не очень обращал на это внимание, но на всякий случай сказал, что почерк можно исправить. </a:t>
            </a:r>
          </a:p>
          <a:p>
            <a:r>
              <a:rPr lang="ru-RU" dirty="0" smtClean="0">
                <a:latin typeface="Times New Roman" pitchFamily="18" charset="0"/>
                <a:cs typeface="Times New Roman" pitchFamily="18" charset="0"/>
              </a:rPr>
              <a:t>	И вот я заметил, что Маша после работы задерживается. Садится за чертежный стол и старательно выводит технический шрифт. Увидела меня, смутилась.</a:t>
            </a:r>
            <a:br>
              <a:rPr lang="ru-RU" dirty="0" smtClean="0">
                <a:latin typeface="Times New Roman" pitchFamily="18" charset="0"/>
                <a:cs typeface="Times New Roman" pitchFamily="18" charset="0"/>
              </a:rPr>
            </a:br>
            <a:r>
              <a:rPr lang="ru-RU" dirty="0" smtClean="0">
                <a:latin typeface="Times New Roman" pitchFamily="18" charset="0"/>
                <a:cs typeface="Times New Roman" pitchFamily="18" charset="0"/>
              </a:rPr>
              <a:t>-Я, - говорит, -сломаю свой почерк. (Так и сказала: «Сломаю!») Мне, - говорит, -надо писать не только грамотно, но и красиво.</a:t>
            </a:r>
            <a:endParaRPr lang="ru-RU" dirty="0">
              <a:latin typeface="Times New Roman" pitchFamily="18" charset="0"/>
              <a:cs typeface="Times New Roman" pitchFamily="18" charset="0"/>
            </a:endParaRPr>
          </a:p>
        </p:txBody>
      </p:sp>
      <p:pic>
        <p:nvPicPr>
          <p:cNvPr id="32772" name="Picture 4" descr="https://56.img.avito.st/1280x960/1101516056.jpg"/>
          <p:cNvPicPr>
            <a:picLocks noChangeAspect="1" noChangeArrowheads="1"/>
          </p:cNvPicPr>
          <p:nvPr/>
        </p:nvPicPr>
        <p:blipFill>
          <a:blip r:embed="rId2" cstate="email"/>
          <a:srcRect/>
          <a:stretch>
            <a:fillRect/>
          </a:stretch>
        </p:blipFill>
        <p:spPr bwMode="auto">
          <a:xfrm>
            <a:off x="428596" y="0"/>
            <a:ext cx="4013211" cy="5350949"/>
          </a:xfrm>
          <a:prstGeom prst="rect">
            <a:avLst/>
          </a:prstGeom>
          <a:noFill/>
        </p:spPr>
      </p:pic>
      <p:pic>
        <p:nvPicPr>
          <p:cNvPr id="5" name="Picture 2" descr="http://ru.convdocs.org/pars_docs/refs/156/155775/155775_html_5d7ee1ea.png"/>
          <p:cNvPicPr>
            <a:picLocks noChangeAspect="1" noChangeArrowheads="1"/>
          </p:cNvPicPr>
          <p:nvPr/>
        </p:nvPicPr>
        <p:blipFill>
          <a:blip r:embed="rId3" cstate="email"/>
          <a:srcRect/>
          <a:stretch>
            <a:fillRect/>
          </a:stretch>
        </p:blipFill>
        <p:spPr bwMode="auto">
          <a:xfrm>
            <a:off x="2285984" y="4286256"/>
            <a:ext cx="2263413" cy="2428868"/>
          </a:xfrm>
          <a:prstGeom prst="rect">
            <a:avLst/>
          </a:prstGeom>
          <a:noFill/>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0" y="0"/>
            <a:ext cx="9144000" cy="1200329"/>
          </a:xfrm>
          <a:prstGeom prst="rect">
            <a:avLst/>
          </a:prstGeom>
        </p:spPr>
        <p:txBody>
          <a:bodyPr wrap="square">
            <a:spAutoFit/>
          </a:bodyPr>
          <a:lstStyle/>
          <a:p>
            <a:r>
              <a:rPr lang="ru-RU" dirty="0" smtClean="0">
                <a:latin typeface="Times New Roman" pitchFamily="18" charset="0"/>
                <a:cs typeface="Times New Roman" pitchFamily="18" charset="0"/>
              </a:rPr>
              <a:t>	Зимой, в канун сорок первого года, в декабрьские морозы, молодежь института проводила воскресные дни в Домодедове, что под Москвой. Учились ходить на лыжах, метко стрелять, метать гранаты, колоть штыком. Маша терпеливо и настойчиво, с присущим ей усердием овладевала военным делом.</a:t>
            </a:r>
            <a:endParaRPr lang="ru-RU" dirty="0">
              <a:latin typeface="Times New Roman" pitchFamily="18" charset="0"/>
              <a:cs typeface="Times New Roman" pitchFamily="18" charset="0"/>
            </a:endParaRPr>
          </a:p>
        </p:txBody>
      </p:sp>
      <p:pic>
        <p:nvPicPr>
          <p:cNvPr id="33796" name="Picture 4" descr="http://img-fotki.yandex.ru/get/4011/oniksmir.f/0_33441_2d162773_orig"/>
          <p:cNvPicPr>
            <a:picLocks noChangeAspect="1" noChangeArrowheads="1"/>
          </p:cNvPicPr>
          <p:nvPr/>
        </p:nvPicPr>
        <p:blipFill>
          <a:blip r:embed="rId2" cstate="email"/>
          <a:srcRect/>
          <a:stretch>
            <a:fillRect/>
          </a:stretch>
        </p:blipFill>
        <p:spPr bwMode="auto">
          <a:xfrm>
            <a:off x="714348" y="1334606"/>
            <a:ext cx="7353253" cy="5523394"/>
          </a:xfrm>
          <a:prstGeom prst="rect">
            <a:avLst/>
          </a:prstGeom>
          <a:noFill/>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8" name="Picture 2" descr="http://www.rosphoto.com/images/u/articles/1405/7ba9086210ec45655b7430f1fc071ef3.48mpvxpx60o44ogkwcw84w84k.ejcuplo1l0oo0sk8c40s8osc4.th.jpg"/>
          <p:cNvPicPr>
            <a:picLocks noChangeAspect="1" noChangeArrowheads="1"/>
          </p:cNvPicPr>
          <p:nvPr/>
        </p:nvPicPr>
        <p:blipFill>
          <a:blip r:embed="rId2" cstate="email"/>
          <a:srcRect/>
          <a:stretch>
            <a:fillRect/>
          </a:stretch>
        </p:blipFill>
        <p:spPr bwMode="auto">
          <a:xfrm>
            <a:off x="571472" y="1752599"/>
            <a:ext cx="7620000" cy="5105401"/>
          </a:xfrm>
          <a:prstGeom prst="rect">
            <a:avLst/>
          </a:prstGeom>
          <a:noFill/>
        </p:spPr>
      </p:pic>
      <p:sp>
        <p:nvSpPr>
          <p:cNvPr id="3" name="Прямоугольник 2"/>
          <p:cNvSpPr/>
          <p:nvPr/>
        </p:nvSpPr>
        <p:spPr>
          <a:xfrm>
            <a:off x="0" y="0"/>
            <a:ext cx="9144000" cy="2031325"/>
          </a:xfrm>
          <a:prstGeom prst="rect">
            <a:avLst/>
          </a:prstGeom>
        </p:spPr>
        <p:txBody>
          <a:bodyPr wrap="square">
            <a:spAutoFit/>
          </a:bodyPr>
          <a:lstStyle/>
          <a:p>
            <a:r>
              <a:rPr lang="ru-RU" dirty="0" smtClean="0">
                <a:latin typeface="Times New Roman" pitchFamily="18" charset="0"/>
                <a:cs typeface="Times New Roman" pitchFamily="18" charset="0"/>
              </a:rPr>
              <a:t>	Объявили набор в школу снайперов. Наташу уже в школу приняли, а когда Маша принесла заявление, кто-то заметил, что зря девушки лезут вперед со своими просьбами.</a:t>
            </a:r>
            <a:br>
              <a:rPr lang="ru-RU" dirty="0" smtClean="0">
                <a:latin typeface="Times New Roman" pitchFamily="18" charset="0"/>
                <a:cs typeface="Times New Roman" pitchFamily="18" charset="0"/>
              </a:rPr>
            </a:br>
            <a:r>
              <a:rPr lang="ru-RU" dirty="0" smtClean="0">
                <a:latin typeface="Times New Roman" pitchFamily="18" charset="0"/>
                <a:cs typeface="Times New Roman" pitchFamily="18" charset="0"/>
              </a:rPr>
              <a:t>Машу взорвало.</a:t>
            </a:r>
            <a:br>
              <a:rPr lang="ru-RU" dirty="0" smtClean="0">
                <a:latin typeface="Times New Roman" pitchFamily="18" charset="0"/>
                <a:cs typeface="Times New Roman" pitchFamily="18" charset="0"/>
              </a:rPr>
            </a:br>
            <a:r>
              <a:rPr lang="ru-RU" dirty="0" smtClean="0">
                <a:latin typeface="Times New Roman" pitchFamily="18" charset="0"/>
                <a:cs typeface="Times New Roman" pitchFamily="18" charset="0"/>
              </a:rPr>
              <a:t>-Поливанова активно работает в </a:t>
            </a:r>
            <a:r>
              <a:rPr lang="ru-RU" dirty="0" err="1" smtClean="0">
                <a:latin typeface="Times New Roman" pitchFamily="18" charset="0"/>
                <a:cs typeface="Times New Roman" pitchFamily="18" charset="0"/>
              </a:rPr>
              <a:t>Осоавиахиме</a:t>
            </a:r>
            <a:r>
              <a:rPr lang="ru-RU" dirty="0" smtClean="0">
                <a:latin typeface="Times New Roman" pitchFamily="18" charset="0"/>
                <a:cs typeface="Times New Roman" pitchFamily="18" charset="0"/>
              </a:rPr>
              <a:t>. Так? -каким-то чужим, срывающимся голосом сказала Маша. - Чьи мишени висят на Доске лучших стрелков? Молчите? Зачем было меня учить? Зачем, я вас спрашиваю? Ради забавы?...</a:t>
            </a:r>
            <a:br>
              <a:rPr lang="ru-RU" dirty="0" smtClean="0">
                <a:latin typeface="Times New Roman" pitchFamily="18" charset="0"/>
                <a:cs typeface="Times New Roman" pitchFamily="18" charset="0"/>
              </a:rPr>
            </a:br>
            <a:endParaRPr lang="ru-RU" dirty="0">
              <a:latin typeface="Times New Roman" pitchFamily="18" charset="0"/>
              <a:cs typeface="Times New Roman" pitchFamily="18" charset="0"/>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0" y="0"/>
            <a:ext cx="9144000" cy="1754326"/>
          </a:xfrm>
          <a:prstGeom prst="rect">
            <a:avLst/>
          </a:prstGeom>
        </p:spPr>
        <p:txBody>
          <a:bodyPr wrap="square">
            <a:spAutoFit/>
          </a:bodyPr>
          <a:lstStyle/>
          <a:p>
            <a:r>
              <a:rPr lang="ru-RU" dirty="0" smtClean="0">
                <a:latin typeface="Times New Roman" pitchFamily="18" charset="0"/>
                <a:cs typeface="Times New Roman" pitchFamily="18" charset="0"/>
              </a:rPr>
              <a:t>	И, прикусив губу, в упор смотрела на тех, от кого зависел её прием в снайперскую школу. И тут вспомнила совет Наташи: «Не отступай, требуй!» Но вместо этого чуть не расплакалась:</a:t>
            </a:r>
            <a:br>
              <a:rPr lang="ru-RU" dirty="0" smtClean="0">
                <a:latin typeface="Times New Roman" pitchFamily="18" charset="0"/>
                <a:cs typeface="Times New Roman" pitchFamily="18" charset="0"/>
              </a:rPr>
            </a:br>
            <a:r>
              <a:rPr lang="ru-RU" dirty="0" smtClean="0">
                <a:latin typeface="Times New Roman" pitchFamily="18" charset="0"/>
                <a:cs typeface="Times New Roman" pitchFamily="18" charset="0"/>
              </a:rPr>
              <a:t>	-Товарищи! Время-то какое!... Я вас очень, очень прошу...</a:t>
            </a:r>
            <a:br>
              <a:rPr lang="ru-RU" dirty="0" smtClean="0">
                <a:latin typeface="Times New Roman" pitchFamily="18" charset="0"/>
                <a:cs typeface="Times New Roman" pitchFamily="18" charset="0"/>
              </a:rPr>
            </a:br>
            <a:r>
              <a:rPr lang="ru-RU" dirty="0" smtClean="0">
                <a:latin typeface="Times New Roman" pitchFamily="18" charset="0"/>
                <a:cs typeface="Times New Roman" pitchFamily="18" charset="0"/>
              </a:rPr>
              <a:t>И, круто повернувшись, выбежала из комнаты, оставив заявление на столе.</a:t>
            </a:r>
            <a:br>
              <a:rPr lang="ru-RU" dirty="0" smtClean="0">
                <a:latin typeface="Times New Roman" pitchFamily="18" charset="0"/>
                <a:cs typeface="Times New Roman" pitchFamily="18" charset="0"/>
              </a:rPr>
            </a:br>
            <a:r>
              <a:rPr lang="ru-RU" dirty="0" smtClean="0">
                <a:latin typeface="Times New Roman" pitchFamily="18" charset="0"/>
                <a:cs typeface="Times New Roman" pitchFamily="18" charset="0"/>
              </a:rPr>
              <a:t>	Ее приняли в снайперскую школу.</a:t>
            </a:r>
            <a:endParaRPr lang="ru-RU" dirty="0"/>
          </a:p>
        </p:txBody>
      </p:sp>
      <p:pic>
        <p:nvPicPr>
          <p:cNvPr id="35842" name="Picture 2" descr="http://topwar.ru/uploads/posts/2014-04/1396478373_shaninajpg.jpg"/>
          <p:cNvPicPr>
            <a:picLocks noChangeAspect="1" noChangeArrowheads="1"/>
          </p:cNvPicPr>
          <p:nvPr/>
        </p:nvPicPr>
        <p:blipFill>
          <a:blip r:embed="rId2" cstate="email"/>
          <a:srcRect/>
          <a:stretch>
            <a:fillRect/>
          </a:stretch>
        </p:blipFill>
        <p:spPr bwMode="auto">
          <a:xfrm>
            <a:off x="1142976" y="1714488"/>
            <a:ext cx="7232186" cy="4979878"/>
          </a:xfrm>
          <a:prstGeom prst="rect">
            <a:avLst/>
          </a:prstGeom>
          <a:noFill/>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857224" y="0"/>
            <a:ext cx="7929618" cy="923330"/>
          </a:xfrm>
          <a:prstGeom prst="rect">
            <a:avLst/>
          </a:prstGeom>
        </p:spPr>
        <p:txBody>
          <a:bodyPr wrap="square">
            <a:spAutoFit/>
          </a:bodyPr>
          <a:lstStyle/>
          <a:p>
            <a:r>
              <a:rPr lang="ru-RU" dirty="0" smtClean="0">
                <a:latin typeface="Times New Roman" pitchFamily="18" charset="0"/>
                <a:cs typeface="Times New Roman" pitchFamily="18" charset="0"/>
              </a:rPr>
              <a:t>	Уже была осень, и институт готовили к эвакуации. Утром в дверь кабинета Дьяченко постучалась девушка в серой солдатской шинели с петлицами пехотинца. Это Маша, уезжая на фронт, зашла проститься.</a:t>
            </a:r>
            <a:endParaRPr lang="ru-RU" dirty="0">
              <a:latin typeface="Times New Roman" pitchFamily="18" charset="0"/>
              <a:cs typeface="Times New Roman" pitchFamily="18" charset="0"/>
            </a:endParaRPr>
          </a:p>
        </p:txBody>
      </p:sp>
      <p:pic>
        <p:nvPicPr>
          <p:cNvPr id="36866" name="Picture 2" descr="http://s017.radikal.ru/i422/1205/f6/cc2a1db336bb.jpg"/>
          <p:cNvPicPr>
            <a:picLocks noChangeAspect="1" noChangeArrowheads="1"/>
          </p:cNvPicPr>
          <p:nvPr/>
        </p:nvPicPr>
        <p:blipFill>
          <a:blip r:embed="rId2" cstate="email"/>
          <a:srcRect/>
          <a:stretch>
            <a:fillRect/>
          </a:stretch>
        </p:blipFill>
        <p:spPr bwMode="auto">
          <a:xfrm>
            <a:off x="1571604" y="1142984"/>
            <a:ext cx="6072230" cy="5173540"/>
          </a:xfrm>
          <a:prstGeom prst="rect">
            <a:avLst/>
          </a:prstGeom>
          <a:noFill/>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0" y="0"/>
            <a:ext cx="8501090" cy="1754326"/>
          </a:xfrm>
          <a:prstGeom prst="rect">
            <a:avLst/>
          </a:prstGeom>
        </p:spPr>
        <p:txBody>
          <a:bodyPr wrap="square">
            <a:spAutoFit/>
          </a:bodyPr>
          <a:lstStyle/>
          <a:p>
            <a:r>
              <a:rPr lang="ru-RU" dirty="0" smtClean="0"/>
              <a:t>	Маша уже на фронте узнала, что два ее старших брата --командир стрелковой роты Федор Поливанов и механик-водитель танка Алексей Поливанов -погибли, что в госпитале лежит раненый третий брат - Михаил. </a:t>
            </a:r>
          </a:p>
          <a:p>
            <a:r>
              <a:rPr lang="ru-RU" dirty="0" smtClean="0"/>
              <a:t>	Маша писала домой:</a:t>
            </a:r>
            <a:br>
              <a:rPr lang="ru-RU" dirty="0" smtClean="0"/>
            </a:br>
            <a:r>
              <a:rPr lang="ru-RU" dirty="0" smtClean="0"/>
              <a:t>«Сейчас очень трудное время, а надо выстоять. Враг думает, что у нас духа не хватит. А у нас хватит! На фронте у снайперов горячая пора.»</a:t>
            </a:r>
            <a:endParaRPr lang="ru-RU" dirty="0"/>
          </a:p>
        </p:txBody>
      </p:sp>
      <p:pic>
        <p:nvPicPr>
          <p:cNvPr id="37890" name="Picture 2" descr="http://mamul.am/images/photos/kanayq-marti-dashtum-na30301.4.jpg"/>
          <p:cNvPicPr>
            <a:picLocks noChangeAspect="1" noChangeArrowheads="1"/>
          </p:cNvPicPr>
          <p:nvPr/>
        </p:nvPicPr>
        <p:blipFill>
          <a:blip r:embed="rId2" cstate="email"/>
          <a:srcRect/>
          <a:stretch>
            <a:fillRect/>
          </a:stretch>
        </p:blipFill>
        <p:spPr bwMode="auto">
          <a:xfrm>
            <a:off x="785786" y="1857364"/>
            <a:ext cx="7048516" cy="4680216"/>
          </a:xfrm>
          <a:prstGeom prst="rect">
            <a:avLst/>
          </a:prstGeom>
          <a:noFill/>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8" name="Picture 2" descr="http://mamul.am/images/photos/kanayq-marti-dashtum-na30301.13.jpg"/>
          <p:cNvPicPr>
            <a:picLocks noChangeAspect="1" noChangeArrowheads="1"/>
          </p:cNvPicPr>
          <p:nvPr/>
        </p:nvPicPr>
        <p:blipFill>
          <a:blip r:embed="rId2" cstate="email"/>
          <a:srcRect/>
          <a:stretch>
            <a:fillRect/>
          </a:stretch>
        </p:blipFill>
        <p:spPr bwMode="auto">
          <a:xfrm>
            <a:off x="214282" y="3571876"/>
            <a:ext cx="4762500" cy="3009901"/>
          </a:xfrm>
          <a:prstGeom prst="rect">
            <a:avLst/>
          </a:prstGeom>
          <a:noFill/>
        </p:spPr>
      </p:pic>
      <p:sp>
        <p:nvSpPr>
          <p:cNvPr id="3" name="Прямоугольник 2"/>
          <p:cNvSpPr/>
          <p:nvPr/>
        </p:nvSpPr>
        <p:spPr>
          <a:xfrm>
            <a:off x="0" y="0"/>
            <a:ext cx="4572000" cy="2862322"/>
          </a:xfrm>
          <a:prstGeom prst="rect">
            <a:avLst/>
          </a:prstGeom>
        </p:spPr>
        <p:txBody>
          <a:bodyPr wrap="square">
            <a:spAutoFit/>
          </a:bodyPr>
          <a:lstStyle/>
          <a:p>
            <a:r>
              <a:rPr lang="ru-RU" dirty="0" smtClean="0"/>
              <a:t>	</a:t>
            </a:r>
            <a:r>
              <a:rPr lang="ru-RU" dirty="0" smtClean="0">
                <a:latin typeface="Times New Roman" pitchFamily="18" charset="0"/>
                <a:cs typeface="Times New Roman" pitchFamily="18" charset="0"/>
              </a:rPr>
              <a:t>«Вместе с Наташей охотимся в лесах за фашистскими «кукушками». Мы выслеживаем их и истребляем. Пришлось мне и Наташе выдерживать поединки с вражескими снайперами. </a:t>
            </a:r>
          </a:p>
          <a:p>
            <a:r>
              <a:rPr lang="ru-RU" dirty="0" smtClean="0">
                <a:latin typeface="Times New Roman" pitchFamily="18" charset="0"/>
                <a:cs typeface="Times New Roman" pitchFamily="18" charset="0"/>
              </a:rPr>
              <a:t>	Дума у всех защитников Родины одна: очистить советскую землю от фашистской погани. Уж я постараюсь отомстить врагу за горе и страдания наших людей. Жизни своей не пожалею!»</a:t>
            </a:r>
            <a:endParaRPr lang="ru-RU" dirty="0">
              <a:latin typeface="Times New Roman" pitchFamily="18" charset="0"/>
              <a:cs typeface="Times New Roman" pitchFamily="18" charset="0"/>
            </a:endParaRPr>
          </a:p>
        </p:txBody>
      </p:sp>
      <p:pic>
        <p:nvPicPr>
          <p:cNvPr id="39940" name="Picture 4" descr="http://s.spynet.ru/images/2009/01/27/war_woman/war_woman_06.jpg"/>
          <p:cNvPicPr>
            <a:picLocks noChangeAspect="1" noChangeArrowheads="1"/>
          </p:cNvPicPr>
          <p:nvPr/>
        </p:nvPicPr>
        <p:blipFill>
          <a:blip r:embed="rId3" cstate="email"/>
          <a:srcRect/>
          <a:stretch>
            <a:fillRect/>
          </a:stretch>
        </p:blipFill>
        <p:spPr bwMode="auto">
          <a:xfrm>
            <a:off x="4643438" y="214290"/>
            <a:ext cx="4238628" cy="2892864"/>
          </a:xfrm>
          <a:prstGeom prst="rect">
            <a:avLst/>
          </a:prstGeom>
          <a:noFill/>
        </p:spPr>
      </p:pic>
      <p:pic>
        <p:nvPicPr>
          <p:cNvPr id="39942" name="Picture 6" descr="zagllll (305x201, 9Kb)"/>
          <p:cNvPicPr>
            <a:picLocks noChangeAspect="1" noChangeArrowheads="1"/>
          </p:cNvPicPr>
          <p:nvPr/>
        </p:nvPicPr>
        <p:blipFill>
          <a:blip r:embed="rId4" cstate="email"/>
          <a:srcRect/>
          <a:stretch>
            <a:fillRect/>
          </a:stretch>
        </p:blipFill>
        <p:spPr bwMode="auto">
          <a:xfrm>
            <a:off x="5357818" y="3643314"/>
            <a:ext cx="3577231" cy="2357454"/>
          </a:xfrm>
          <a:prstGeom prst="rect">
            <a:avLst/>
          </a:prstGeom>
          <a:noFill/>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0" y="0"/>
            <a:ext cx="9144000" cy="1477328"/>
          </a:xfrm>
          <a:prstGeom prst="rect">
            <a:avLst/>
          </a:prstGeom>
        </p:spPr>
        <p:txBody>
          <a:bodyPr wrap="square">
            <a:spAutoFit/>
          </a:bodyPr>
          <a:lstStyle/>
          <a:p>
            <a:r>
              <a:rPr lang="ru-RU" dirty="0" smtClean="0"/>
              <a:t>	</a:t>
            </a:r>
            <a:r>
              <a:rPr lang="ru-RU" dirty="0" smtClean="0">
                <a:latin typeface="Times New Roman" pitchFamily="18" charset="0"/>
                <a:cs typeface="Times New Roman" pitchFamily="18" charset="0"/>
              </a:rPr>
              <a:t>Где бой, там и слава. Когда дивизия сражалась в районе Старой Руссы, на счету отважных снайперов числилось уже около трехсот уничтоженных фашистов. Снайперский взвод дивизии пополнялся новичками, которых Наташа и Маша обучали мастерству меткого огня, трудному и сложному снайперскому делу. Сами девушки к этому времени были награждены орденами Красной Звезды.</a:t>
            </a:r>
            <a:endParaRPr lang="ru-RU" dirty="0">
              <a:latin typeface="Times New Roman" pitchFamily="18" charset="0"/>
              <a:cs typeface="Times New Roman" pitchFamily="18" charset="0"/>
            </a:endParaRPr>
          </a:p>
        </p:txBody>
      </p:sp>
      <p:pic>
        <p:nvPicPr>
          <p:cNvPr id="40962" name="Picture 2" descr="http://www.rusorden.ru/content/image/su/o12a.gif"/>
          <p:cNvPicPr>
            <a:picLocks noChangeAspect="1" noChangeArrowheads="1"/>
          </p:cNvPicPr>
          <p:nvPr/>
        </p:nvPicPr>
        <p:blipFill>
          <a:blip r:embed="rId2" cstate="email"/>
          <a:srcRect/>
          <a:stretch>
            <a:fillRect/>
          </a:stretch>
        </p:blipFill>
        <p:spPr bwMode="auto">
          <a:xfrm>
            <a:off x="4071934" y="1785926"/>
            <a:ext cx="4871599" cy="4786346"/>
          </a:xfrm>
          <a:prstGeom prst="rect">
            <a:avLst/>
          </a:prstGeom>
          <a:noFill/>
        </p:spPr>
      </p:pic>
      <p:sp>
        <p:nvSpPr>
          <p:cNvPr id="4" name="Прямоугольник 3"/>
          <p:cNvSpPr/>
          <p:nvPr/>
        </p:nvSpPr>
        <p:spPr>
          <a:xfrm>
            <a:off x="285720" y="3857628"/>
            <a:ext cx="4572000" cy="1200329"/>
          </a:xfrm>
          <a:prstGeom prst="rect">
            <a:avLst/>
          </a:prstGeom>
        </p:spPr>
        <p:txBody>
          <a:bodyPr>
            <a:spAutoFit/>
          </a:bodyPr>
          <a:lstStyle/>
          <a:p>
            <a:r>
              <a:rPr lang="ru-RU" dirty="0" smtClean="0">
                <a:latin typeface="Times New Roman" pitchFamily="18" charset="0"/>
                <a:cs typeface="Times New Roman" pitchFamily="18" charset="0"/>
              </a:rPr>
              <a:t>Пополам, как хлеб, делили счастье.</a:t>
            </a:r>
            <a:br>
              <a:rPr lang="ru-RU" dirty="0" smtClean="0">
                <a:latin typeface="Times New Roman" pitchFamily="18" charset="0"/>
                <a:cs typeface="Times New Roman" pitchFamily="18" charset="0"/>
              </a:rPr>
            </a:br>
            <a:r>
              <a:rPr lang="ru-RU" dirty="0" smtClean="0">
                <a:latin typeface="Times New Roman" pitchFamily="18" charset="0"/>
                <a:cs typeface="Times New Roman" pitchFamily="18" charset="0"/>
              </a:rPr>
              <a:t>Горести могли, как хлеб, делить.</a:t>
            </a:r>
            <a:br>
              <a:rPr lang="ru-RU" dirty="0" smtClean="0">
                <a:latin typeface="Times New Roman" pitchFamily="18" charset="0"/>
                <a:cs typeface="Times New Roman" pitchFamily="18" charset="0"/>
              </a:rPr>
            </a:br>
            <a:r>
              <a:rPr lang="ru-RU" dirty="0" smtClean="0">
                <a:latin typeface="Times New Roman" pitchFamily="18" charset="0"/>
                <a:cs typeface="Times New Roman" pitchFamily="18" charset="0"/>
              </a:rPr>
              <a:t>Легче гору разделить на части,</a:t>
            </a:r>
            <a:br>
              <a:rPr lang="ru-RU" dirty="0" smtClean="0">
                <a:latin typeface="Times New Roman" pitchFamily="18" charset="0"/>
                <a:cs typeface="Times New Roman" pitchFamily="18" charset="0"/>
              </a:rPr>
            </a:br>
            <a:r>
              <a:rPr lang="ru-RU" dirty="0" smtClean="0">
                <a:latin typeface="Times New Roman" pitchFamily="18" charset="0"/>
                <a:cs typeface="Times New Roman" pitchFamily="18" charset="0"/>
              </a:rPr>
              <a:t>Чем таких подруг разъединить.</a:t>
            </a:r>
            <a:endParaRPr lang="ru-RU" dirty="0">
              <a:latin typeface="Times New Roman" pitchFamily="18" charset="0"/>
              <a:cs typeface="Times New Roman" pitchFamily="18" charset="0"/>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4572000" y="0"/>
            <a:ext cx="4572000" cy="3416320"/>
          </a:xfrm>
          <a:prstGeom prst="rect">
            <a:avLst/>
          </a:prstGeom>
        </p:spPr>
        <p:txBody>
          <a:bodyPr wrap="square">
            <a:spAutoFit/>
          </a:bodyPr>
          <a:lstStyle/>
          <a:p>
            <a:r>
              <a:rPr lang="ru-RU" dirty="0" smtClean="0">
                <a:latin typeface="Times New Roman" pitchFamily="18" charset="0"/>
                <a:cs typeface="Times New Roman" pitchFamily="18" charset="0"/>
              </a:rPr>
              <a:t>		Но самые трудные бои были еще впереди, и один из них разгорелся в августе 1942 года близ деревеньки </a:t>
            </a:r>
            <a:r>
              <a:rPr lang="ru-RU" dirty="0" err="1" smtClean="0">
                <a:latin typeface="Times New Roman" pitchFamily="18" charset="0"/>
                <a:cs typeface="Times New Roman" pitchFamily="18" charset="0"/>
              </a:rPr>
              <a:t>Сутоки-Бяково</a:t>
            </a:r>
            <a:r>
              <a:rPr lang="ru-RU" dirty="0" smtClean="0">
                <a:latin typeface="Times New Roman" pitchFamily="18" charset="0"/>
                <a:cs typeface="Times New Roman" pitchFamily="18" charset="0"/>
              </a:rPr>
              <a:t>, что в </a:t>
            </a:r>
            <a:r>
              <a:rPr lang="ru-RU" dirty="0" err="1" smtClean="0">
                <a:latin typeface="Times New Roman" pitchFamily="18" charset="0"/>
                <a:cs typeface="Times New Roman" pitchFamily="18" charset="0"/>
              </a:rPr>
              <a:t>Старо-Русском</a:t>
            </a:r>
            <a:r>
              <a:rPr lang="ru-RU" dirty="0" smtClean="0">
                <a:latin typeface="Times New Roman" pitchFamily="18" charset="0"/>
                <a:cs typeface="Times New Roman" pitchFamily="18" charset="0"/>
              </a:rPr>
              <a:t> районе. Жестокий бой за эту деревеньку продолжался два дня. </a:t>
            </a:r>
          </a:p>
          <a:p>
            <a:r>
              <a:rPr lang="ru-RU" dirty="0" smtClean="0">
                <a:latin typeface="Times New Roman" pitchFamily="18" charset="0"/>
                <a:cs typeface="Times New Roman" pitchFamily="18" charset="0"/>
              </a:rPr>
              <a:t>	Гитлеровцы наступали вслед за огневым валом. Вначале подруги вели счет вражеским контратакам, но потом сбились. Гитлеровцы поднялись во весь рост и, строча из автоматов, устремились вперед. </a:t>
            </a:r>
          </a:p>
          <a:p>
            <a:endParaRPr lang="ru-RU" dirty="0">
              <a:latin typeface="Times New Roman" pitchFamily="18" charset="0"/>
              <a:cs typeface="Times New Roman" pitchFamily="18" charset="0"/>
            </a:endParaRPr>
          </a:p>
        </p:txBody>
      </p:sp>
      <p:pic>
        <p:nvPicPr>
          <p:cNvPr id="43010" name="Picture 2" descr="http://www.mirnagrad.ru/cgi-bin/exinform/page_040/002/pic_173.png"/>
          <p:cNvPicPr>
            <a:picLocks noChangeAspect="1" noChangeArrowheads="1"/>
          </p:cNvPicPr>
          <p:nvPr/>
        </p:nvPicPr>
        <p:blipFill>
          <a:blip r:embed="rId2" cstate="email"/>
          <a:srcRect/>
          <a:stretch>
            <a:fillRect/>
          </a:stretch>
        </p:blipFill>
        <p:spPr bwMode="auto">
          <a:xfrm>
            <a:off x="0" y="357166"/>
            <a:ext cx="4330502" cy="5429288"/>
          </a:xfrm>
          <a:prstGeom prst="rect">
            <a:avLst/>
          </a:prstGeom>
          <a:noFill/>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Маша Поливанова и Наташа Ковшова память, войн, девушки"/>
          <p:cNvPicPr>
            <a:picLocks noChangeAspect="1" noChangeArrowheads="1"/>
          </p:cNvPicPr>
          <p:nvPr/>
        </p:nvPicPr>
        <p:blipFill>
          <a:blip r:embed="rId2" cstate="email">
            <a:extLst>
              <a:ext uri="{28A0092B-C50C-407E-A947-70E740481C1C}">
                <a14:useLocalDpi xmlns="" xmlns:a14="http://schemas.microsoft.com/office/drawing/2010/main" val="0"/>
              </a:ext>
            </a:extLst>
          </a:blip>
          <a:srcRect/>
          <a:stretch>
            <a:fillRect/>
          </a:stretch>
        </p:blipFill>
        <p:spPr bwMode="auto">
          <a:xfrm>
            <a:off x="1403648" y="0"/>
            <a:ext cx="6667500" cy="5019676"/>
          </a:xfrm>
          <a:prstGeom prst="rect">
            <a:avLst/>
          </a:prstGeom>
          <a:noFill/>
          <a:extLst>
            <a:ext uri="{909E8E84-426E-40DD-AFC4-6F175D3DCCD1}">
              <a14:hiddenFill xmlns="" xmlns:a14="http://schemas.microsoft.com/office/drawing/2010/main">
                <a:solidFill>
                  <a:srgbClr val="FFFFFF"/>
                </a:solidFill>
              </a14:hiddenFill>
            </a:ext>
          </a:extLst>
        </p:spPr>
      </p:pic>
      <p:sp>
        <p:nvSpPr>
          <p:cNvPr id="2" name="Прямоугольник 1"/>
          <p:cNvSpPr/>
          <p:nvPr/>
        </p:nvSpPr>
        <p:spPr>
          <a:xfrm>
            <a:off x="-36512" y="5059698"/>
            <a:ext cx="9144000" cy="2062103"/>
          </a:xfrm>
          <a:prstGeom prst="rect">
            <a:avLst/>
          </a:prstGeom>
        </p:spPr>
        <p:txBody>
          <a:bodyPr wrap="square">
            <a:spAutoFit/>
          </a:bodyPr>
          <a:lstStyle/>
          <a:p>
            <a:r>
              <a:rPr lang="ru-RU" sz="1600" b="0" i="0" dirty="0" smtClean="0">
                <a:solidFill>
                  <a:srgbClr val="1E1E1E"/>
                </a:solidFill>
                <a:effectLst/>
                <a:latin typeface="Times New Roman" pitchFamily="18" charset="0"/>
                <a:cs typeface="Times New Roman" pitchFamily="18" charset="0"/>
              </a:rPr>
              <a:t>	Наталья Венедиктовна Ковшова (26.11.1920 - 14.08.1942) родилась в Уфе. В 1940 году окончила московскую школу № 281 в Уланском переулке (ныне № 1284). Работала в Москве, готовилась поступать в МАИ. </a:t>
            </a:r>
          </a:p>
          <a:p>
            <a:r>
              <a:rPr lang="ru-RU" sz="1600" dirty="0">
                <a:solidFill>
                  <a:srgbClr val="1E1E1E"/>
                </a:solidFill>
                <a:latin typeface="Times New Roman" pitchFamily="18" charset="0"/>
                <a:cs typeface="Times New Roman" pitchFamily="18" charset="0"/>
              </a:rPr>
              <a:t>	</a:t>
            </a:r>
            <a:r>
              <a:rPr lang="ru-RU" sz="1600" b="0" i="0" dirty="0" smtClean="0">
                <a:solidFill>
                  <a:srgbClr val="1E1E1E"/>
                </a:solidFill>
                <a:effectLst/>
                <a:latin typeface="Times New Roman" pitchFamily="18" charset="0"/>
                <a:cs typeface="Times New Roman" pitchFamily="18" charset="0"/>
              </a:rPr>
              <a:t>Мария Семёновна Поливанова (24.10.1922 - 14.08.1942) родилась в деревне Нарышкино Алексинского района Тульской области в семье рабочего. Окончила среднюю школу, работала в научно-исследовательском институте в Москве.</a:t>
            </a:r>
            <a:r>
              <a:rPr lang="ru-RU" sz="1600" dirty="0" smtClean="0">
                <a:latin typeface="Times New Roman" pitchFamily="18" charset="0"/>
                <a:cs typeface="Times New Roman" pitchFamily="18" charset="0"/>
              </a:rPr>
              <a:t/>
            </a:r>
            <a:br>
              <a:rPr lang="ru-RU" sz="1600" dirty="0" smtClean="0">
                <a:latin typeface="Times New Roman" pitchFamily="18" charset="0"/>
                <a:cs typeface="Times New Roman" pitchFamily="18" charset="0"/>
              </a:rPr>
            </a:br>
            <a:r>
              <a:rPr lang="ru-RU" sz="1600" dirty="0" smtClean="0">
                <a:latin typeface="Times New Roman" pitchFamily="18" charset="0"/>
                <a:cs typeface="Times New Roman" pitchFamily="18" charset="0"/>
              </a:rPr>
              <a:t/>
            </a:r>
            <a:br>
              <a:rPr lang="ru-RU" sz="1600" dirty="0" smtClean="0">
                <a:latin typeface="Times New Roman" pitchFamily="18" charset="0"/>
                <a:cs typeface="Times New Roman" pitchFamily="18" charset="0"/>
              </a:rPr>
            </a:br>
            <a:endParaRPr lang="ru-RU" sz="1600" dirty="0">
              <a:latin typeface="Times New Roman" pitchFamily="18" charset="0"/>
              <a:cs typeface="Times New Roman" pitchFamily="18" charset="0"/>
            </a:endParaRPr>
          </a:p>
        </p:txBody>
      </p:sp>
    </p:spTree>
    <p:extLst>
      <p:ext uri="{BB962C8B-B14F-4D97-AF65-F5344CB8AC3E}">
        <p14:creationId xmlns="" xmlns:p14="http://schemas.microsoft.com/office/powerpoint/2010/main" val="121852754"/>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0" y="214290"/>
            <a:ext cx="9144000" cy="5355312"/>
          </a:xfrm>
          <a:prstGeom prst="rect">
            <a:avLst/>
          </a:prstGeom>
        </p:spPr>
        <p:txBody>
          <a:bodyPr wrap="square">
            <a:spAutoFit/>
          </a:bodyPr>
          <a:lstStyle/>
          <a:p>
            <a:r>
              <a:rPr lang="ru-RU" dirty="0" smtClean="0">
                <a:latin typeface="Times New Roman" pitchFamily="18" charset="0"/>
                <a:cs typeface="Times New Roman" pitchFamily="18" charset="0"/>
              </a:rPr>
              <a:t>	Неожиданно стало тихо. Но это была тревожная тишина. Оборонявшиеся поняли: враги накапливают в лощине силы.</a:t>
            </a:r>
            <a:br>
              <a:rPr lang="ru-RU" dirty="0" smtClean="0">
                <a:latin typeface="Times New Roman" pitchFamily="18" charset="0"/>
                <a:cs typeface="Times New Roman" pitchFamily="18" charset="0"/>
              </a:rPr>
            </a:br>
            <a:r>
              <a:rPr lang="ru-RU" dirty="0" smtClean="0">
                <a:latin typeface="Times New Roman" pitchFamily="18" charset="0"/>
                <a:cs typeface="Times New Roman" pitchFamily="18" charset="0"/>
              </a:rPr>
              <a:t>	Маша услышала, как кто-то подполз к ней. Она повернула голову и узнала молоденького бойца, недавно присланного в снайперскую команду. Из-под сдвинутого набок капюшона маскхалата на Машу уставились большие черные зрачки.</a:t>
            </a:r>
            <a:br>
              <a:rPr lang="ru-RU" dirty="0" smtClean="0">
                <a:latin typeface="Times New Roman" pitchFamily="18" charset="0"/>
                <a:cs typeface="Times New Roman" pitchFamily="18" charset="0"/>
              </a:rPr>
            </a:br>
            <a:r>
              <a:rPr lang="ru-RU" dirty="0" smtClean="0">
                <a:latin typeface="Times New Roman" pitchFamily="18" charset="0"/>
                <a:cs typeface="Times New Roman" pitchFamily="18" charset="0"/>
              </a:rPr>
              <a:t>	-Чего ты? -сурово спросила Маша.</a:t>
            </a:r>
            <a:br>
              <a:rPr lang="ru-RU" dirty="0" smtClean="0">
                <a:latin typeface="Times New Roman" pitchFamily="18" charset="0"/>
                <a:cs typeface="Times New Roman" pitchFamily="18" charset="0"/>
              </a:rPr>
            </a:br>
            <a:r>
              <a:rPr lang="ru-RU" dirty="0" smtClean="0">
                <a:latin typeface="Times New Roman" pitchFamily="18" charset="0"/>
                <a:cs typeface="Times New Roman" pitchFamily="18" charset="0"/>
              </a:rPr>
              <a:t>	- Амба! -выпалил боец. -Все отошли, сам видел... А мы чего? Все приказа ждем? 	Там некому приказывать. Бежим! — почти взвизгнул он, но осекся под хмурым взглядом девушки.</a:t>
            </a:r>
            <a:br>
              <a:rPr lang="ru-RU" dirty="0" smtClean="0">
                <a:latin typeface="Times New Roman" pitchFamily="18" charset="0"/>
                <a:cs typeface="Times New Roman" pitchFamily="18" charset="0"/>
              </a:rPr>
            </a:br>
            <a:r>
              <a:rPr lang="ru-RU" dirty="0" smtClean="0">
                <a:latin typeface="Times New Roman" pitchFamily="18" charset="0"/>
                <a:cs typeface="Times New Roman" pitchFamily="18" charset="0"/>
              </a:rPr>
              <a:t>	Маша смотрела на бойца холодно, отчужденно и презрительно. Губы ее чуть дрогнули, но не разомкнулись.</a:t>
            </a:r>
            <a:br>
              <a:rPr lang="ru-RU" dirty="0" smtClean="0">
                <a:latin typeface="Times New Roman" pitchFamily="18" charset="0"/>
                <a:cs typeface="Times New Roman" pitchFamily="18" charset="0"/>
              </a:rPr>
            </a:br>
            <a:r>
              <a:rPr lang="ru-RU" dirty="0" smtClean="0">
                <a:latin typeface="Times New Roman" pitchFamily="18" charset="0"/>
                <a:cs typeface="Times New Roman" pitchFamily="18" charset="0"/>
              </a:rPr>
              <a:t>	-Чего ждем? -уже спокойнее заговорил боец. -Почему ты молчишь?</a:t>
            </a:r>
            <a:br>
              <a:rPr lang="ru-RU" dirty="0" smtClean="0">
                <a:latin typeface="Times New Roman" pitchFamily="18" charset="0"/>
                <a:cs typeface="Times New Roman" pitchFamily="18" charset="0"/>
              </a:rPr>
            </a:br>
            <a:r>
              <a:rPr lang="ru-RU" dirty="0" smtClean="0">
                <a:latin typeface="Times New Roman" pitchFamily="18" charset="0"/>
                <a:cs typeface="Times New Roman" pitchFamily="18" charset="0"/>
              </a:rPr>
              <a:t>	-А ничего... -нехотя отозвалась Маша. -Заряжай и гляди, куда надо. Патроны есть?</a:t>
            </a:r>
            <a:br>
              <a:rPr lang="ru-RU" dirty="0" smtClean="0">
                <a:latin typeface="Times New Roman" pitchFamily="18" charset="0"/>
                <a:cs typeface="Times New Roman" pitchFamily="18" charset="0"/>
              </a:rPr>
            </a:br>
            <a:r>
              <a:rPr lang="ru-RU" dirty="0" smtClean="0">
                <a:latin typeface="Times New Roman" pitchFamily="18" charset="0"/>
                <a:cs typeface="Times New Roman" pitchFamily="18" charset="0"/>
              </a:rPr>
              <a:t>	-Есть... -Боец положил рядом с собой горсть патронов, тяжело вздохнул и успокоился.</a:t>
            </a:r>
            <a:br>
              <a:rPr lang="ru-RU" dirty="0" smtClean="0">
                <a:latin typeface="Times New Roman" pitchFamily="18" charset="0"/>
                <a:cs typeface="Times New Roman" pitchFamily="18" charset="0"/>
              </a:rPr>
            </a:br>
            <a:r>
              <a:rPr lang="ru-RU" dirty="0" smtClean="0">
                <a:latin typeface="Times New Roman" pitchFamily="18" charset="0"/>
                <a:cs typeface="Times New Roman" pitchFamily="18" charset="0"/>
              </a:rPr>
              <a:t>	-Одни мы тут, -тихо, как будто про себя, вымолвил он.</a:t>
            </a:r>
            <a:br>
              <a:rPr lang="ru-RU" dirty="0" smtClean="0">
                <a:latin typeface="Times New Roman" pitchFamily="18" charset="0"/>
                <a:cs typeface="Times New Roman" pitchFamily="18" charset="0"/>
              </a:rPr>
            </a:br>
            <a:r>
              <a:rPr lang="ru-RU" dirty="0" smtClean="0">
                <a:latin typeface="Times New Roman" pitchFamily="18" charset="0"/>
                <a:cs typeface="Times New Roman" pitchFamily="18" charset="0"/>
              </a:rPr>
              <a:t>	Но Маша его услышала.</a:t>
            </a:r>
            <a:br>
              <a:rPr lang="ru-RU" dirty="0" smtClean="0">
                <a:latin typeface="Times New Roman" pitchFamily="18" charset="0"/>
                <a:cs typeface="Times New Roman" pitchFamily="18" charset="0"/>
              </a:rPr>
            </a:br>
            <a:r>
              <a:rPr lang="ru-RU" dirty="0" smtClean="0">
                <a:latin typeface="Times New Roman" pitchFamily="18" charset="0"/>
                <a:cs typeface="Times New Roman" pitchFamily="18" charset="0"/>
              </a:rPr>
              <a:t>	-Не одни! Видишь, вон там Наташа Ковшова, рядом с ней Новиков. А дальше тоже наши...</a:t>
            </a:r>
            <a:endParaRPr lang="ru-RU" dirty="0">
              <a:latin typeface="Times New Roman" pitchFamily="18" charset="0"/>
              <a:cs typeface="Times New Roman" pitchFamily="18" charset="0"/>
            </a:endParaRPr>
          </a:p>
        </p:txBody>
      </p:sp>
      <p:pic>
        <p:nvPicPr>
          <p:cNvPr id="44034" name="Picture 2" descr="http://bestia-wm.ru/wp-content/uploads/2012/05/Georgievskaya-lenta.jpg"/>
          <p:cNvPicPr>
            <a:picLocks noChangeAspect="1" noChangeArrowheads="1"/>
          </p:cNvPicPr>
          <p:nvPr/>
        </p:nvPicPr>
        <p:blipFill>
          <a:blip r:embed="rId2" cstate="email"/>
          <a:srcRect/>
          <a:stretch>
            <a:fillRect/>
          </a:stretch>
        </p:blipFill>
        <p:spPr bwMode="auto">
          <a:xfrm>
            <a:off x="1285852" y="5214950"/>
            <a:ext cx="7000892" cy="1426640"/>
          </a:xfrm>
          <a:prstGeom prst="rect">
            <a:avLst/>
          </a:prstGeom>
          <a:noFill/>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0" y="0"/>
            <a:ext cx="9144000" cy="2585323"/>
          </a:xfrm>
          <a:prstGeom prst="rect">
            <a:avLst/>
          </a:prstGeom>
        </p:spPr>
        <p:txBody>
          <a:bodyPr wrap="square">
            <a:spAutoFit/>
          </a:bodyPr>
          <a:lstStyle/>
          <a:p>
            <a:r>
              <a:rPr lang="ru-RU" dirty="0" smtClean="0">
                <a:latin typeface="Times New Roman" pitchFamily="18" charset="0"/>
                <a:cs typeface="Times New Roman" pitchFamily="18" charset="0"/>
              </a:rPr>
              <a:t>	Солнце закатывалось позади, и редкие опавшие листья, окрашенные первым багрянцем, алели на еще зеленой траве. День выдался безветренный, солнечный и нежаркий, какие бывают в августе.</a:t>
            </a:r>
            <a:br>
              <a:rPr lang="ru-RU" dirty="0" smtClean="0">
                <a:latin typeface="Times New Roman" pitchFamily="18" charset="0"/>
                <a:cs typeface="Times New Roman" pitchFamily="18" charset="0"/>
              </a:rPr>
            </a:br>
            <a:r>
              <a:rPr lang="ru-RU" dirty="0" smtClean="0">
                <a:latin typeface="Times New Roman" pitchFamily="18" charset="0"/>
                <a:cs typeface="Times New Roman" pitchFamily="18" charset="0"/>
              </a:rPr>
              <a:t>	Маша вспомнила родное подмосковное село, зримо представила себе новенький домик, который отец и старшие братья построили перед войной. У дома, за забором, росли два тополя. Вот в такие же, сухие, предосенние вечера Маша любила сидеть на скамейке под тополями. Сидела и мечтала, прислушиваясь, как шуршат листья под ногами прохожих. Листья шуршали, точно прощались с людьми перед тем, как размокнуть под дождем и скрыться под первым снегом.</a:t>
            </a:r>
            <a:endParaRPr lang="ru-RU" dirty="0">
              <a:latin typeface="Times New Roman" pitchFamily="18" charset="0"/>
              <a:cs typeface="Times New Roman" pitchFamily="18" charset="0"/>
            </a:endParaRPr>
          </a:p>
        </p:txBody>
      </p:sp>
      <p:pic>
        <p:nvPicPr>
          <p:cNvPr id="45058" name="Picture 2" descr="http://img-fotki.yandex.ru/get/9151/89721587.209/0_cf1dd_b81e7e4f_XXL.jpg"/>
          <p:cNvPicPr>
            <a:picLocks noChangeAspect="1" noChangeArrowheads="1"/>
          </p:cNvPicPr>
          <p:nvPr/>
        </p:nvPicPr>
        <p:blipFill>
          <a:blip r:embed="rId2" cstate="email"/>
          <a:srcRect/>
          <a:stretch>
            <a:fillRect/>
          </a:stretch>
        </p:blipFill>
        <p:spPr bwMode="auto">
          <a:xfrm>
            <a:off x="4286248" y="2428867"/>
            <a:ext cx="4714908" cy="3536181"/>
          </a:xfrm>
          <a:prstGeom prst="rect">
            <a:avLst/>
          </a:prstGeom>
          <a:noFill/>
        </p:spPr>
      </p:pic>
      <p:pic>
        <p:nvPicPr>
          <p:cNvPr id="45062" name="Picture 6" descr="http://www.podosinovets.ru/uploads/posts/2010-05/1274705443_dom.jpg"/>
          <p:cNvPicPr>
            <a:picLocks noChangeAspect="1" noChangeArrowheads="1"/>
          </p:cNvPicPr>
          <p:nvPr/>
        </p:nvPicPr>
        <p:blipFill>
          <a:blip r:embed="rId3" cstate="email"/>
          <a:srcRect/>
          <a:stretch>
            <a:fillRect/>
          </a:stretch>
        </p:blipFill>
        <p:spPr bwMode="auto">
          <a:xfrm>
            <a:off x="142844" y="3143248"/>
            <a:ext cx="4000528" cy="2904681"/>
          </a:xfrm>
          <a:prstGeom prst="rect">
            <a:avLst/>
          </a:prstGeom>
          <a:noFill/>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0" y="3718679"/>
            <a:ext cx="9144000" cy="3139321"/>
          </a:xfrm>
          <a:prstGeom prst="rect">
            <a:avLst/>
          </a:prstGeom>
        </p:spPr>
        <p:txBody>
          <a:bodyPr wrap="square">
            <a:spAutoFit/>
          </a:bodyPr>
          <a:lstStyle/>
          <a:p>
            <a:r>
              <a:rPr lang="ru-RU" dirty="0" smtClean="0">
                <a:latin typeface="Times New Roman" pitchFamily="18" charset="0"/>
                <a:cs typeface="Times New Roman" pitchFamily="18" charset="0"/>
              </a:rPr>
              <a:t>-Тихо как... - донесся до Маши голос бойца.</a:t>
            </a:r>
            <a:br>
              <a:rPr lang="ru-RU" dirty="0" smtClean="0">
                <a:latin typeface="Times New Roman" pitchFamily="18" charset="0"/>
                <a:cs typeface="Times New Roman" pitchFamily="18" charset="0"/>
              </a:rPr>
            </a:br>
            <a:r>
              <a:rPr lang="ru-RU" dirty="0" smtClean="0">
                <a:latin typeface="Times New Roman" pitchFamily="18" charset="0"/>
                <a:cs typeface="Times New Roman" pitchFamily="18" charset="0"/>
              </a:rPr>
              <a:t>- А ведь ты шутник! -весело сказала она и сама удивилась своему голосу.  Решил попугать нас, да? Меня и Наташку? «Все отошли... Бежим!» - передразнила она бойца. Да если бы ты нас покинул и побежал, я бы для тебя пули не пожалела. Честное слово!</a:t>
            </a:r>
            <a:br>
              <a:rPr lang="ru-RU" dirty="0" smtClean="0">
                <a:latin typeface="Times New Roman" pitchFamily="18" charset="0"/>
                <a:cs typeface="Times New Roman" pitchFamily="18" charset="0"/>
              </a:rPr>
            </a:br>
            <a:r>
              <a:rPr lang="ru-RU" dirty="0" smtClean="0">
                <a:latin typeface="Times New Roman" pitchFamily="18" charset="0"/>
                <a:cs typeface="Times New Roman" pitchFamily="18" charset="0"/>
              </a:rPr>
              <a:t>	Боец вздрогнул, опустил голову. Маша сделала вид, что не заметила испуга на лице </a:t>
            </a:r>
            <a:r>
              <a:rPr lang="ru-RU" dirty="0" err="1" smtClean="0">
                <a:latin typeface="Times New Roman" pitchFamily="18" charset="0"/>
                <a:cs typeface="Times New Roman" pitchFamily="18" charset="0"/>
              </a:rPr>
              <a:t>бойца.Больше</a:t>
            </a:r>
            <a:r>
              <a:rPr lang="ru-RU" dirty="0" smtClean="0">
                <a:latin typeface="Times New Roman" pitchFamily="18" charset="0"/>
                <a:cs typeface="Times New Roman" pitchFamily="18" charset="0"/>
              </a:rPr>
              <a:t> для разговоров не было времени.</a:t>
            </a:r>
            <a:br>
              <a:rPr lang="ru-RU" dirty="0" smtClean="0">
                <a:latin typeface="Times New Roman" pitchFamily="18" charset="0"/>
                <a:cs typeface="Times New Roman" pitchFamily="18" charset="0"/>
              </a:rPr>
            </a:br>
            <a:r>
              <a:rPr lang="ru-RU" dirty="0" smtClean="0">
                <a:latin typeface="Times New Roman" pitchFamily="18" charset="0"/>
                <a:cs typeface="Times New Roman" pitchFamily="18" charset="0"/>
              </a:rPr>
              <a:t>	Бой возобновился. Теперь уже выстрелы затрещали справа от Маши. Солдат повернулся туда лицом, потом подался вперед и открыл огонь. Очередь из вражеского автомата сразила его насмерть. Потом тяжело ранило снайпера Новикова. Он застонал, и Наташа крикнула ему:</a:t>
            </a:r>
            <a:br>
              <a:rPr lang="ru-RU" dirty="0" smtClean="0">
                <a:latin typeface="Times New Roman" pitchFamily="18" charset="0"/>
                <a:cs typeface="Times New Roman" pitchFamily="18" charset="0"/>
              </a:rPr>
            </a:br>
            <a:r>
              <a:rPr lang="ru-RU" dirty="0" smtClean="0">
                <a:latin typeface="Times New Roman" pitchFamily="18" charset="0"/>
                <a:cs typeface="Times New Roman" pitchFamily="18" charset="0"/>
              </a:rPr>
              <a:t>-Отползай! Не могу я тебе помочь!... Не могу оставить позицию... И Машу.</a:t>
            </a:r>
            <a:endParaRPr lang="ru-RU" dirty="0">
              <a:latin typeface="Times New Roman" pitchFamily="18" charset="0"/>
              <a:cs typeface="Times New Roman" pitchFamily="18" charset="0"/>
            </a:endParaRPr>
          </a:p>
        </p:txBody>
      </p:sp>
      <p:pic>
        <p:nvPicPr>
          <p:cNvPr id="46082" name="Picture 2" descr="http://svpressa.ru/photo/103489-2.jpg"/>
          <p:cNvPicPr>
            <a:picLocks noChangeAspect="1" noChangeArrowheads="1"/>
          </p:cNvPicPr>
          <p:nvPr/>
        </p:nvPicPr>
        <p:blipFill>
          <a:blip r:embed="rId2" cstate="email"/>
          <a:srcRect/>
          <a:stretch>
            <a:fillRect/>
          </a:stretch>
        </p:blipFill>
        <p:spPr bwMode="auto">
          <a:xfrm>
            <a:off x="3428992" y="0"/>
            <a:ext cx="5715008" cy="3673934"/>
          </a:xfrm>
          <a:prstGeom prst="rect">
            <a:avLst/>
          </a:prstGeom>
          <a:noFill/>
        </p:spPr>
      </p:pic>
      <p:pic>
        <p:nvPicPr>
          <p:cNvPr id="46084" name="Picture 4" descr="http://img13.nnm.me/6/7/5/2/3/28d6f67b5d6faa870f4deaa6c47.jpg"/>
          <p:cNvPicPr>
            <a:picLocks noChangeAspect="1" noChangeArrowheads="1"/>
          </p:cNvPicPr>
          <p:nvPr/>
        </p:nvPicPr>
        <p:blipFill>
          <a:blip r:embed="rId3" cstate="email"/>
          <a:srcRect/>
          <a:stretch>
            <a:fillRect/>
          </a:stretch>
        </p:blipFill>
        <p:spPr bwMode="auto">
          <a:xfrm>
            <a:off x="357158" y="214290"/>
            <a:ext cx="2282010" cy="3200380"/>
          </a:xfrm>
          <a:prstGeom prst="rect">
            <a:avLst/>
          </a:prstGeom>
          <a:noFill/>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0" y="0"/>
            <a:ext cx="9144000" cy="1754326"/>
          </a:xfrm>
          <a:prstGeom prst="rect">
            <a:avLst/>
          </a:prstGeom>
        </p:spPr>
        <p:txBody>
          <a:bodyPr wrap="square">
            <a:spAutoFit/>
          </a:bodyPr>
          <a:lstStyle/>
          <a:p>
            <a:r>
              <a:rPr lang="ru-RU" dirty="0" smtClean="0">
                <a:latin typeface="Times New Roman" pitchFamily="18" charset="0"/>
                <a:cs typeface="Times New Roman" pitchFamily="18" charset="0"/>
              </a:rPr>
              <a:t>	Теперь подруги остались вдвоем на рубеже у опушки. Они стреляли и сближались, не видя друг друга, пока плечи их не сомкнулись. Кончились патроны. За поясом у каждой было по две гранаты. Они вытащили гранаты, заслышав крики гитлеровцев, окружавших их. Взрывы первых двух гранат оборвали эти крики. Еще не рассеялся дым от взрывов, как рядом прозвучала команда на чужом языке, истошная, похожая на собачий лай.</a:t>
            </a:r>
            <a:endParaRPr lang="ru-RU" dirty="0">
              <a:latin typeface="Times New Roman" pitchFamily="18" charset="0"/>
              <a:cs typeface="Times New Roman" pitchFamily="18" charset="0"/>
            </a:endParaRPr>
          </a:p>
        </p:txBody>
      </p:sp>
      <p:pic>
        <p:nvPicPr>
          <p:cNvPr id="47106" name="Picture 2" descr="Погибшие в бою в районе Гомеля красноармейцы"/>
          <p:cNvPicPr>
            <a:picLocks noChangeAspect="1" noChangeArrowheads="1"/>
          </p:cNvPicPr>
          <p:nvPr/>
        </p:nvPicPr>
        <p:blipFill>
          <a:blip r:embed="rId2" cstate="email"/>
          <a:srcRect/>
          <a:stretch>
            <a:fillRect/>
          </a:stretch>
        </p:blipFill>
        <p:spPr bwMode="auto">
          <a:xfrm>
            <a:off x="1643042" y="1785926"/>
            <a:ext cx="6572296" cy="4608823"/>
          </a:xfrm>
          <a:prstGeom prst="rect">
            <a:avLst/>
          </a:prstGeom>
          <a:noFill/>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42844" y="0"/>
            <a:ext cx="3571900" cy="4801314"/>
          </a:xfrm>
          <a:prstGeom prst="rect">
            <a:avLst/>
          </a:prstGeom>
        </p:spPr>
        <p:txBody>
          <a:bodyPr wrap="square">
            <a:spAutoFit/>
          </a:bodyPr>
          <a:lstStyle/>
          <a:p>
            <a:endParaRPr lang="ru-RU" dirty="0" smtClean="0">
              <a:latin typeface="Times New Roman" pitchFamily="18" charset="0"/>
              <a:cs typeface="Times New Roman" pitchFamily="18" charset="0"/>
            </a:endParaRPr>
          </a:p>
          <a:p>
            <a:r>
              <a:rPr lang="ru-RU" dirty="0" smtClean="0">
                <a:latin typeface="Times New Roman" pitchFamily="18" charset="0"/>
                <a:cs typeface="Times New Roman" pitchFamily="18" charset="0"/>
              </a:rPr>
              <a:t>	Девушки приготовили к бою последние гранаты. Только теперь Наташа увидела на Машиной гимнастерке, под левым карманом, влажное пятно.</a:t>
            </a:r>
            <a:br>
              <a:rPr lang="ru-RU" dirty="0" smtClean="0">
                <a:latin typeface="Times New Roman" pitchFamily="18" charset="0"/>
                <a:cs typeface="Times New Roman" pitchFamily="18" charset="0"/>
              </a:rPr>
            </a:br>
            <a:r>
              <a:rPr lang="ru-RU" dirty="0" smtClean="0">
                <a:latin typeface="Times New Roman" pitchFamily="18" charset="0"/>
                <a:cs typeface="Times New Roman" pitchFamily="18" charset="0"/>
              </a:rPr>
              <a:t>- Машенька, ты ранена?</a:t>
            </a:r>
            <a:br>
              <a:rPr lang="ru-RU" dirty="0" smtClean="0">
                <a:latin typeface="Times New Roman" pitchFamily="18" charset="0"/>
                <a:cs typeface="Times New Roman" pitchFamily="18" charset="0"/>
              </a:rPr>
            </a:br>
            <a:r>
              <a:rPr lang="ru-RU" dirty="0" smtClean="0">
                <a:latin typeface="Times New Roman" pitchFamily="18" charset="0"/>
                <a:cs typeface="Times New Roman" pitchFamily="18" charset="0"/>
              </a:rPr>
              <a:t>Маша слабо кивнула и, настороженно глядя на подругу, прижала гранату к груди.</a:t>
            </a:r>
            <a:br>
              <a:rPr lang="ru-RU" dirty="0" smtClean="0">
                <a:latin typeface="Times New Roman" pitchFamily="18" charset="0"/>
                <a:cs typeface="Times New Roman" pitchFamily="18" charset="0"/>
              </a:rPr>
            </a:br>
            <a:r>
              <a:rPr lang="ru-RU" dirty="0" smtClean="0">
                <a:latin typeface="Times New Roman" pitchFamily="18" charset="0"/>
                <a:cs typeface="Times New Roman" pitchFamily="18" charset="0"/>
              </a:rPr>
              <a:t>Наташа поняла ее и тоже прижала к груди гранату.</a:t>
            </a:r>
            <a:br>
              <a:rPr lang="ru-RU" dirty="0" smtClean="0">
                <a:latin typeface="Times New Roman" pitchFamily="18" charset="0"/>
                <a:cs typeface="Times New Roman" pitchFamily="18" charset="0"/>
              </a:rPr>
            </a:br>
            <a:r>
              <a:rPr lang="ru-RU" dirty="0" smtClean="0">
                <a:latin typeface="Times New Roman" pitchFamily="18" charset="0"/>
                <a:cs typeface="Times New Roman" pitchFamily="18" charset="0"/>
              </a:rPr>
              <a:t>-Ну вот. - Они прильнули друг к другу. - Вот, Машенька, мы с тобой всегда были вместе. И будем... Прощай!</a:t>
            </a:r>
            <a:br>
              <a:rPr lang="ru-RU" dirty="0" smtClean="0">
                <a:latin typeface="Times New Roman" pitchFamily="18" charset="0"/>
                <a:cs typeface="Times New Roman" pitchFamily="18" charset="0"/>
              </a:rPr>
            </a:br>
            <a:r>
              <a:rPr lang="ru-RU" dirty="0" smtClean="0">
                <a:latin typeface="Times New Roman" pitchFamily="18" charset="0"/>
                <a:cs typeface="Times New Roman" pitchFamily="18" charset="0"/>
              </a:rPr>
              <a:t>-Прощай, Наташа!</a:t>
            </a:r>
            <a:endParaRPr lang="ru-RU" dirty="0">
              <a:latin typeface="Times New Roman" pitchFamily="18" charset="0"/>
              <a:cs typeface="Times New Roman" pitchFamily="18" charset="0"/>
            </a:endParaRPr>
          </a:p>
        </p:txBody>
      </p:sp>
      <p:pic>
        <p:nvPicPr>
          <p:cNvPr id="3" name="Picture 2" descr="http://airaces.narod.ru/snipers/w1/kovsh_n1.jpg"/>
          <p:cNvPicPr>
            <a:picLocks noChangeAspect="1" noChangeArrowheads="1"/>
          </p:cNvPicPr>
          <p:nvPr/>
        </p:nvPicPr>
        <p:blipFill>
          <a:blip r:embed="rId2" cstate="email"/>
          <a:srcRect/>
          <a:stretch>
            <a:fillRect/>
          </a:stretch>
        </p:blipFill>
        <p:spPr bwMode="auto">
          <a:xfrm>
            <a:off x="3857620" y="285728"/>
            <a:ext cx="5026637" cy="6143668"/>
          </a:xfrm>
          <a:prstGeom prst="rect">
            <a:avLst/>
          </a:prstGeom>
          <a:noFill/>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42844" y="214290"/>
            <a:ext cx="2714644" cy="5909310"/>
          </a:xfrm>
          <a:prstGeom prst="rect">
            <a:avLst/>
          </a:prstGeom>
        </p:spPr>
        <p:txBody>
          <a:bodyPr wrap="square">
            <a:spAutoFit/>
          </a:bodyPr>
          <a:lstStyle/>
          <a:p>
            <a:r>
              <a:rPr lang="ru-RU" dirty="0" smtClean="0">
                <a:latin typeface="Times New Roman" pitchFamily="18" charset="0"/>
                <a:cs typeface="Times New Roman" pitchFamily="18" charset="0"/>
              </a:rPr>
              <a:t>	</a:t>
            </a:r>
          </a:p>
          <a:p>
            <a:r>
              <a:rPr lang="ru-RU" dirty="0" smtClean="0">
                <a:latin typeface="Times New Roman" pitchFamily="18" charset="0"/>
                <a:cs typeface="Times New Roman" pitchFamily="18" charset="0"/>
              </a:rPr>
              <a:t>	…Все было ясно до последнего мгновения жизни, до последнего взрыва гранат, от которого дрогнули ветви и качнулась макушка дерева, осыпав листьями уже бездыханные тела двух подруг.</a:t>
            </a:r>
            <a:br>
              <a:rPr lang="ru-RU" dirty="0" smtClean="0">
                <a:latin typeface="Times New Roman" pitchFamily="18" charset="0"/>
                <a:cs typeface="Times New Roman" pitchFamily="18" charset="0"/>
              </a:rPr>
            </a:br>
            <a:r>
              <a:rPr lang="ru-RU" dirty="0" smtClean="0">
                <a:latin typeface="Times New Roman" pitchFamily="18" charset="0"/>
                <a:cs typeface="Times New Roman" pitchFamily="18" charset="0"/>
              </a:rPr>
              <a:t>	Фашисты остановились и попятились назад. Только те, что дерзнули взять девушек живыми в плен, лежали недвижно, сраженные осколками гранат.</a:t>
            </a:r>
            <a:br>
              <a:rPr lang="ru-RU" dirty="0" smtClean="0">
                <a:latin typeface="Times New Roman" pitchFamily="18" charset="0"/>
                <a:cs typeface="Times New Roman" pitchFamily="18" charset="0"/>
              </a:rPr>
            </a:br>
            <a:r>
              <a:rPr lang="ru-RU" dirty="0" smtClean="0">
                <a:latin typeface="Times New Roman" pitchFamily="18" charset="0"/>
                <a:cs typeface="Times New Roman" pitchFamily="18" charset="0"/>
              </a:rPr>
              <a:t>	А эхо взрыва долго отзывалось в лесу.</a:t>
            </a:r>
            <a:endParaRPr lang="ru-RU" dirty="0">
              <a:latin typeface="Times New Roman" pitchFamily="18" charset="0"/>
              <a:cs typeface="Times New Roman" pitchFamily="18" charset="0"/>
            </a:endParaRPr>
          </a:p>
        </p:txBody>
      </p:sp>
      <p:pic>
        <p:nvPicPr>
          <p:cNvPr id="49154" name="Picture 2" descr="http://reibert.info/98/04/03/02/images/23.jpg"/>
          <p:cNvPicPr>
            <a:picLocks noChangeAspect="1" noChangeArrowheads="1"/>
          </p:cNvPicPr>
          <p:nvPr/>
        </p:nvPicPr>
        <p:blipFill>
          <a:blip r:embed="rId2" cstate="email"/>
          <a:srcRect/>
          <a:stretch>
            <a:fillRect/>
          </a:stretch>
        </p:blipFill>
        <p:spPr bwMode="auto">
          <a:xfrm>
            <a:off x="5286348" y="0"/>
            <a:ext cx="3857652" cy="2894887"/>
          </a:xfrm>
          <a:prstGeom prst="rect">
            <a:avLst/>
          </a:prstGeom>
          <a:noFill/>
        </p:spPr>
      </p:pic>
      <p:pic>
        <p:nvPicPr>
          <p:cNvPr id="49156" name="Picture 4" descr="http://www.world-war.ru/uploads/tela.jpg"/>
          <p:cNvPicPr>
            <a:picLocks noChangeAspect="1" noChangeArrowheads="1"/>
          </p:cNvPicPr>
          <p:nvPr/>
        </p:nvPicPr>
        <p:blipFill>
          <a:blip r:embed="rId3" cstate="email"/>
          <a:srcRect/>
          <a:stretch>
            <a:fillRect/>
          </a:stretch>
        </p:blipFill>
        <p:spPr bwMode="auto">
          <a:xfrm>
            <a:off x="2928926" y="285728"/>
            <a:ext cx="1928826" cy="1581637"/>
          </a:xfrm>
          <a:prstGeom prst="rect">
            <a:avLst/>
          </a:prstGeom>
          <a:noFill/>
        </p:spPr>
      </p:pic>
      <p:pic>
        <p:nvPicPr>
          <p:cNvPr id="49158" name="Picture 6" descr="http://i.allday2.com/91/de/f6/thumbs/1368076476_265.jpg"/>
          <p:cNvPicPr>
            <a:picLocks noChangeAspect="1" noChangeArrowheads="1"/>
          </p:cNvPicPr>
          <p:nvPr/>
        </p:nvPicPr>
        <p:blipFill>
          <a:blip r:embed="rId4" cstate="email"/>
          <a:srcRect/>
          <a:stretch>
            <a:fillRect/>
          </a:stretch>
        </p:blipFill>
        <p:spPr bwMode="auto">
          <a:xfrm>
            <a:off x="3071802" y="2219324"/>
            <a:ext cx="4762500" cy="4638676"/>
          </a:xfrm>
          <a:prstGeom prst="rect">
            <a:avLst/>
          </a:prstGeom>
          <a:noFill/>
        </p:spPr>
      </p:pic>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Rectangle 1"/>
          <p:cNvSpPr>
            <a:spLocks noChangeArrowheads="1"/>
          </p:cNvSpPr>
          <p:nvPr/>
        </p:nvSpPr>
        <p:spPr bwMode="auto">
          <a:xfrm>
            <a:off x="0" y="0"/>
            <a:ext cx="9144000" cy="203132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В письме к Наташиной матери Нине Дмитриевне её фронтовые друзья писали:</a:t>
            </a:r>
            <a:endParaRPr kumimoji="0" lang="ru-RU"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"После того как была отбита атака гитлеровцев, все узнали о безвозвратной и горькой потере любимых девушек - Наташи и Маши. Все поклялись у их могилы мстить и мстить. Эту клятву мы свято держим. Гордитесь же Вашей Наташей, она была у нас любимицей, и её светлого образа мы не забудем никогда. Снайперы - ученики Наташи: </a:t>
            </a:r>
            <a:r>
              <a:rPr kumimoji="0" lang="ru-RU"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Файзуллин</a:t>
            </a:r>
            <a:r>
              <a:rPr kumimoji="0" lang="ru-RU"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Субботин, Потехин, </a:t>
            </a:r>
            <a:r>
              <a:rPr kumimoji="0" lang="ru-RU"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Жалнин</a:t>
            </a:r>
            <a:r>
              <a:rPr kumimoji="0" lang="ru-RU"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Куприянов, Александров, </a:t>
            </a:r>
            <a:r>
              <a:rPr kumimoji="0" lang="ru-RU"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Конаков</a:t>
            </a:r>
            <a:r>
              <a:rPr kumimoji="0" lang="ru-RU"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секретарь бюро ВЛКСМ ст. лейтенант Герасимов".</a:t>
            </a:r>
            <a:endParaRPr kumimoji="0" lang="ru-RU" b="0" i="0" u="none" strike="noStrike" cap="none" normalizeH="0" baseline="0" dirty="0" smtClean="0">
              <a:ln>
                <a:noFill/>
              </a:ln>
              <a:solidFill>
                <a:schemeClr val="tx1"/>
              </a:solidFill>
              <a:effectLst/>
              <a:latin typeface="Times New Roman" pitchFamily="18" charset="0"/>
              <a:cs typeface="Times New Roman" pitchFamily="18" charset="0"/>
            </a:endParaRPr>
          </a:p>
        </p:txBody>
      </p:sp>
      <p:sp>
        <p:nvSpPr>
          <p:cNvPr id="3" name="Прямоугольник 2"/>
          <p:cNvSpPr/>
          <p:nvPr/>
        </p:nvSpPr>
        <p:spPr>
          <a:xfrm>
            <a:off x="0" y="5380672"/>
            <a:ext cx="4143404" cy="1477328"/>
          </a:xfrm>
          <a:prstGeom prst="rect">
            <a:avLst/>
          </a:prstGeom>
        </p:spPr>
        <p:txBody>
          <a:bodyPr wrap="square">
            <a:spAutoFit/>
          </a:bodyPr>
          <a:lstStyle/>
          <a:p>
            <a:pPr algn="ctr"/>
            <a:r>
              <a:rPr lang="ru-RU" dirty="0" smtClean="0">
                <a:latin typeface="Times New Roman" pitchFamily="18" charset="0"/>
                <a:cs typeface="Times New Roman" pitchFamily="18" charset="0"/>
              </a:rPr>
              <a:t>Героини шли дорогой чести.</a:t>
            </a:r>
            <a:br>
              <a:rPr lang="ru-RU" dirty="0" smtClean="0">
                <a:latin typeface="Times New Roman" pitchFamily="18" charset="0"/>
                <a:cs typeface="Times New Roman" pitchFamily="18" charset="0"/>
              </a:rPr>
            </a:br>
            <a:r>
              <a:rPr lang="ru-RU" dirty="0" smtClean="0">
                <a:latin typeface="Times New Roman" pitchFamily="18" charset="0"/>
                <a:cs typeface="Times New Roman" pitchFamily="18" charset="0"/>
              </a:rPr>
              <a:t>К подвигам их молодость рвалась,</a:t>
            </a:r>
            <a:br>
              <a:rPr lang="ru-RU" dirty="0" smtClean="0">
                <a:latin typeface="Times New Roman" pitchFamily="18" charset="0"/>
                <a:cs typeface="Times New Roman" pitchFamily="18" charset="0"/>
              </a:rPr>
            </a:br>
            <a:r>
              <a:rPr lang="ru-RU" dirty="0" smtClean="0">
                <a:latin typeface="Times New Roman" pitchFamily="18" charset="0"/>
                <a:cs typeface="Times New Roman" pitchFamily="18" charset="0"/>
              </a:rPr>
              <a:t>Вместе жили, радовались, вместе</a:t>
            </a:r>
            <a:br>
              <a:rPr lang="ru-RU" dirty="0" smtClean="0">
                <a:latin typeface="Times New Roman" pitchFamily="18" charset="0"/>
                <a:cs typeface="Times New Roman" pitchFamily="18" charset="0"/>
              </a:rPr>
            </a:br>
            <a:r>
              <a:rPr lang="ru-RU" dirty="0" smtClean="0">
                <a:latin typeface="Times New Roman" pitchFamily="18" charset="0"/>
                <a:cs typeface="Times New Roman" pitchFamily="18" charset="0"/>
              </a:rPr>
              <a:t>Встретили свой смертный час!</a:t>
            </a:r>
            <a:br>
              <a:rPr lang="ru-RU" dirty="0" smtClean="0">
                <a:latin typeface="Times New Roman" pitchFamily="18" charset="0"/>
                <a:cs typeface="Times New Roman" pitchFamily="18" charset="0"/>
              </a:rPr>
            </a:br>
            <a:endParaRPr lang="ru-RU" dirty="0">
              <a:latin typeface="Times New Roman" pitchFamily="18" charset="0"/>
              <a:cs typeface="Times New Roman" pitchFamily="18" charset="0"/>
            </a:endParaRPr>
          </a:p>
        </p:txBody>
      </p:sp>
      <p:pic>
        <p:nvPicPr>
          <p:cNvPr id="6" name="Picture 2" descr="http://img15.nnm.me/b/3/4/9/2/3e5041beb0d13768e3a9e149385_prev.jpg"/>
          <p:cNvPicPr>
            <a:picLocks noChangeAspect="1" noChangeArrowheads="1"/>
          </p:cNvPicPr>
          <p:nvPr/>
        </p:nvPicPr>
        <p:blipFill>
          <a:blip r:embed="rId2" cstate="email"/>
          <a:srcRect/>
          <a:stretch>
            <a:fillRect/>
          </a:stretch>
        </p:blipFill>
        <p:spPr bwMode="auto">
          <a:xfrm>
            <a:off x="5143504" y="4235644"/>
            <a:ext cx="3500430" cy="2622356"/>
          </a:xfrm>
          <a:prstGeom prst="rect">
            <a:avLst/>
          </a:prstGeom>
          <a:noFill/>
        </p:spPr>
      </p:pic>
      <p:pic>
        <p:nvPicPr>
          <p:cNvPr id="21510" name="Picture 6" descr="https://pp.vk.me/c419119/v419119236/1ecf/S0MBp2O8KWI.jpg"/>
          <p:cNvPicPr>
            <a:picLocks noChangeAspect="1" noChangeArrowheads="1"/>
          </p:cNvPicPr>
          <p:nvPr/>
        </p:nvPicPr>
        <p:blipFill>
          <a:blip r:embed="rId3" cstate="email"/>
          <a:srcRect/>
          <a:stretch>
            <a:fillRect/>
          </a:stretch>
        </p:blipFill>
        <p:spPr bwMode="auto">
          <a:xfrm>
            <a:off x="214282" y="2000240"/>
            <a:ext cx="4429156" cy="3006982"/>
          </a:xfrm>
          <a:prstGeom prst="rect">
            <a:avLst/>
          </a:prstGeom>
          <a:noFill/>
        </p:spPr>
      </p:pic>
      <p:pic>
        <p:nvPicPr>
          <p:cNvPr id="21514" name="Picture 10" descr="http://cs11288.vk.me/v11288350/a1a/FFzB_adywpE.jpg"/>
          <p:cNvPicPr>
            <a:picLocks noChangeAspect="1" noChangeArrowheads="1"/>
          </p:cNvPicPr>
          <p:nvPr/>
        </p:nvPicPr>
        <p:blipFill>
          <a:blip r:embed="rId4" cstate="email"/>
          <a:srcRect/>
          <a:stretch>
            <a:fillRect/>
          </a:stretch>
        </p:blipFill>
        <p:spPr bwMode="auto">
          <a:xfrm>
            <a:off x="4857750" y="1857364"/>
            <a:ext cx="4286250" cy="2362200"/>
          </a:xfrm>
          <a:prstGeom prst="rect">
            <a:avLst/>
          </a:prstGeom>
          <a:noFill/>
        </p:spPr>
      </p:pic>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0" y="0"/>
            <a:ext cx="4500562" cy="4247317"/>
          </a:xfrm>
          <a:prstGeom prst="rect">
            <a:avLst/>
          </a:prstGeom>
        </p:spPr>
        <p:txBody>
          <a:bodyPr wrap="square">
            <a:spAutoFit/>
          </a:bodyPr>
          <a:lstStyle/>
          <a:p>
            <a:r>
              <a:rPr lang="ru-RU" dirty="0" smtClean="0">
                <a:latin typeface="Times New Roman" pitchFamily="18" charset="0"/>
                <a:cs typeface="Times New Roman" pitchFamily="18" charset="0"/>
              </a:rPr>
              <a:t>	</a:t>
            </a:r>
          </a:p>
          <a:p>
            <a:endParaRPr lang="ru-RU" dirty="0" smtClean="0">
              <a:latin typeface="Times New Roman" pitchFamily="18" charset="0"/>
              <a:cs typeface="Times New Roman" pitchFamily="18" charset="0"/>
            </a:endParaRPr>
          </a:p>
          <a:p>
            <a:endParaRPr lang="ru-RU" dirty="0" smtClean="0">
              <a:latin typeface="Times New Roman" pitchFamily="18" charset="0"/>
              <a:cs typeface="Times New Roman" pitchFamily="18" charset="0"/>
            </a:endParaRPr>
          </a:p>
          <a:p>
            <a:r>
              <a:rPr lang="ru-RU" dirty="0" smtClean="0">
                <a:latin typeface="Times New Roman" pitchFamily="18" charset="0"/>
                <a:cs typeface="Times New Roman" pitchFamily="18" charset="0"/>
              </a:rPr>
              <a:t>	После гибели дочери, мама Наташи Ковшовой – Нина Дмитриевна – писала на фронт, в часть, где та воевала: «Отомстите за мою доченьку… Я гордилась  подвигами своей дочери Наташи и её подруги  Маши  Поливановой».  </a:t>
            </a:r>
          </a:p>
          <a:p>
            <a:r>
              <a:rPr lang="ru-RU" dirty="0" smtClean="0">
                <a:latin typeface="Times New Roman" pitchFamily="18" charset="0"/>
                <a:cs typeface="Times New Roman" pitchFamily="18" charset="0"/>
              </a:rPr>
              <a:t>	В том же письме Нина Дмитриевна просила помочь ей усыновить  воина, у которого нет близких и которому она могла бы стать матерью. Эти строки читались  в  каждом  взводе, в  каждой  роте.  </a:t>
            </a:r>
            <a:endParaRPr lang="ru-RU" dirty="0">
              <a:latin typeface="Times New Roman" pitchFamily="18" charset="0"/>
              <a:cs typeface="Times New Roman" pitchFamily="18" charset="0"/>
            </a:endParaRPr>
          </a:p>
        </p:txBody>
      </p:sp>
      <p:pic>
        <p:nvPicPr>
          <p:cNvPr id="41986" name="Picture 2" descr="Мать Н.В.Ковшовой."/>
          <p:cNvPicPr>
            <a:picLocks noChangeAspect="1" noChangeArrowheads="1"/>
          </p:cNvPicPr>
          <p:nvPr/>
        </p:nvPicPr>
        <p:blipFill>
          <a:blip r:embed="rId2" cstate="email"/>
          <a:srcRect/>
          <a:stretch>
            <a:fillRect/>
          </a:stretch>
        </p:blipFill>
        <p:spPr bwMode="auto">
          <a:xfrm>
            <a:off x="4724561" y="214290"/>
            <a:ext cx="4419440" cy="5429288"/>
          </a:xfrm>
          <a:prstGeom prst="rect">
            <a:avLst/>
          </a:prstGeom>
          <a:noFill/>
        </p:spPr>
      </p:pic>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descr="https://upload.wikimedia.org/wikipedia/commons/c/c1/Kovshova_plaque_64_school.jpg"/>
          <p:cNvPicPr>
            <a:picLocks noChangeAspect="1" noChangeArrowheads="1"/>
          </p:cNvPicPr>
          <p:nvPr/>
        </p:nvPicPr>
        <p:blipFill>
          <a:blip r:embed="rId2" cstate="email"/>
          <a:srcRect/>
          <a:stretch>
            <a:fillRect/>
          </a:stretch>
        </p:blipFill>
        <p:spPr bwMode="auto">
          <a:xfrm>
            <a:off x="0" y="0"/>
            <a:ext cx="4429124" cy="6858000"/>
          </a:xfrm>
          <a:prstGeom prst="rect">
            <a:avLst/>
          </a:prstGeom>
          <a:noFill/>
        </p:spPr>
      </p:pic>
      <p:sp>
        <p:nvSpPr>
          <p:cNvPr id="3" name="Прямоугольник 2"/>
          <p:cNvSpPr/>
          <p:nvPr/>
        </p:nvSpPr>
        <p:spPr>
          <a:xfrm>
            <a:off x="4357686" y="0"/>
            <a:ext cx="4786314" cy="6463308"/>
          </a:xfrm>
          <a:prstGeom prst="rect">
            <a:avLst/>
          </a:prstGeom>
        </p:spPr>
        <p:txBody>
          <a:bodyPr wrap="square">
            <a:spAutoFit/>
          </a:bodyPr>
          <a:lstStyle/>
          <a:p>
            <a:r>
              <a:rPr lang="ru-RU" dirty="0" smtClean="0"/>
              <a:t>	</a:t>
            </a:r>
          </a:p>
          <a:p>
            <a:r>
              <a:rPr lang="ru-RU" dirty="0" smtClean="0"/>
              <a:t>	Именем Наташи Ковшовой в 1964 году названа московская школа № 281 в </a:t>
            </a:r>
            <a:r>
              <a:rPr lang="ru-RU" dirty="0" smtClean="0">
                <a:hlinkClick r:id="rId3" tooltip="Уланский переулок"/>
              </a:rPr>
              <a:t>Уланском переулке</a:t>
            </a:r>
            <a:r>
              <a:rPr lang="ru-RU" dirty="0" smtClean="0"/>
              <a:t>, где училась будущая героиня. С 1965 года это</a:t>
            </a:r>
            <a:r>
              <a:rPr lang="ru-RU" dirty="0" smtClean="0">
                <a:hlinkClick r:id="rId4" tooltip="Спецшкола (страница отсутствует)"/>
              </a:rPr>
              <a:t>«английская» школа</a:t>
            </a:r>
            <a:r>
              <a:rPr lang="ru-RU" dirty="0" smtClean="0"/>
              <a:t> № 64, а сегодня № </a:t>
            </a:r>
            <a:r>
              <a:rPr lang="ru-RU" dirty="0" smtClean="0">
                <a:hlinkClick r:id="rId5"/>
              </a:rPr>
              <a:t>1284</a:t>
            </a:r>
            <a:r>
              <a:rPr lang="ru-RU" dirty="0" smtClean="0"/>
              <a:t>. В 60-е годы создаётся комната-музей, где хранятся её вещи, одежда, тетради, книги. День рождения Наташи становится традиционным праздником — Днём чести школы. Здание не сохранилось. По постановлению Правительства Москвы, оно было полностью снесено летом 2003, а через год, на том же месте, построена новая школа. Прежнюю — напоминает форма фасада со стороны </a:t>
            </a:r>
            <a:r>
              <a:rPr lang="ru-RU" dirty="0" smtClean="0">
                <a:hlinkClick r:id="rId6" tooltip="Проспект Академика Сахарова (Москва)"/>
              </a:rPr>
              <a:t>проспекта Академика Сахарова</a:t>
            </a:r>
            <a:r>
              <a:rPr lang="ru-RU" dirty="0" smtClean="0"/>
              <a:t>. Там же, недалеко от старых деревьев, установлен камень в память об учениках, погибших в боях Великой Отечественной войны. Мемориальная доска у входа — память о прошлом: «В этой школе с 1936 по 1940 год училась Герой Советского Союза Наташа Ковшова».</a:t>
            </a:r>
            <a:endParaRPr lang="ru-RU" dirty="0"/>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2" descr="https://upload.wikimedia.org/wikipedia/commons/a/ab/Kovshova_and_Polivanova.jpg"/>
          <p:cNvPicPr>
            <a:picLocks noChangeAspect="1" noChangeArrowheads="1"/>
          </p:cNvPicPr>
          <p:nvPr/>
        </p:nvPicPr>
        <p:blipFill>
          <a:blip r:embed="rId2" cstate="email"/>
          <a:srcRect/>
          <a:stretch>
            <a:fillRect/>
          </a:stretch>
        </p:blipFill>
        <p:spPr bwMode="auto">
          <a:xfrm>
            <a:off x="214282" y="0"/>
            <a:ext cx="4932529" cy="6858000"/>
          </a:xfrm>
          <a:prstGeom prst="rect">
            <a:avLst/>
          </a:prstGeom>
          <a:noFill/>
        </p:spPr>
      </p:pic>
      <p:sp>
        <p:nvSpPr>
          <p:cNvPr id="3" name="Прямоугольник 2"/>
          <p:cNvSpPr/>
          <p:nvPr/>
        </p:nvSpPr>
        <p:spPr>
          <a:xfrm>
            <a:off x="5286380" y="4714884"/>
            <a:ext cx="3857620" cy="1754326"/>
          </a:xfrm>
          <a:prstGeom prst="rect">
            <a:avLst/>
          </a:prstGeom>
        </p:spPr>
        <p:txBody>
          <a:bodyPr wrap="square">
            <a:spAutoFit/>
          </a:bodyPr>
          <a:lstStyle/>
          <a:p>
            <a:r>
              <a:rPr lang="ru-RU" dirty="0" smtClean="0"/>
              <a:t>Скульптура «За Родину». Посвящена подвигу Н. Ковшовой и М. Поливановой. Скульптор: Е. М. </a:t>
            </a:r>
            <a:r>
              <a:rPr lang="ru-RU" dirty="0" err="1" smtClean="0"/>
              <a:t>Блинова</a:t>
            </a:r>
            <a:r>
              <a:rPr lang="ru-RU" dirty="0" smtClean="0"/>
              <a:t>. СССР, 1970-е годы. </a:t>
            </a:r>
            <a:r>
              <a:rPr lang="ru-RU" u="sng" dirty="0" err="1" smtClean="0">
                <a:hlinkClick r:id="rId3" tooltip="Ленино-Снегирёвский военно-исторический музей"/>
              </a:rPr>
              <a:t>Ленино-Снегирёвский</a:t>
            </a:r>
            <a:r>
              <a:rPr lang="ru-RU" u="sng" dirty="0" smtClean="0">
                <a:hlinkClick r:id="rId3" tooltip="Ленино-Снегирёвский военно-исторический музей"/>
              </a:rPr>
              <a:t> военно-исторический музей</a:t>
            </a:r>
            <a:endParaRPr lang="ru-RU" dirty="0"/>
          </a:p>
        </p:txBody>
      </p:sp>
      <p:sp>
        <p:nvSpPr>
          <p:cNvPr id="4" name="Прямоугольник 3"/>
          <p:cNvSpPr/>
          <p:nvPr/>
        </p:nvSpPr>
        <p:spPr>
          <a:xfrm>
            <a:off x="5214942" y="571480"/>
            <a:ext cx="3929058" cy="2308324"/>
          </a:xfrm>
          <a:prstGeom prst="rect">
            <a:avLst/>
          </a:prstGeom>
        </p:spPr>
        <p:txBody>
          <a:bodyPr wrap="square">
            <a:spAutoFit/>
          </a:bodyPr>
          <a:lstStyle/>
          <a:p>
            <a:pPr marL="269875" indent="-269875">
              <a:lnSpc>
                <a:spcPct val="100000"/>
              </a:lnSpc>
              <a:spcBef>
                <a:spcPts val="600"/>
              </a:spcBef>
              <a:buClr>
                <a:srgbClr val="B0CCB0"/>
              </a:buClr>
              <a:buSzPct val="85000"/>
              <a:buFont typeface="Wingdings 2" charset="2"/>
              <a:buChar char=""/>
              <a:tabLst>
                <a:tab pos="269875" algn="l"/>
                <a:tab pos="374650" algn="l"/>
                <a:tab pos="823913" algn="l"/>
                <a:tab pos="1273175" algn="l"/>
                <a:tab pos="1722438" algn="l"/>
                <a:tab pos="2171700" algn="l"/>
                <a:tab pos="2620963" algn="l"/>
                <a:tab pos="3070225" algn="l"/>
                <a:tab pos="3519488" algn="l"/>
                <a:tab pos="3968750" algn="l"/>
                <a:tab pos="4418013" algn="l"/>
                <a:tab pos="4867275" algn="l"/>
                <a:tab pos="5316538" algn="l"/>
                <a:tab pos="5765800" algn="l"/>
                <a:tab pos="6215063" algn="l"/>
                <a:tab pos="6664325" algn="l"/>
                <a:tab pos="7113588" algn="l"/>
                <a:tab pos="7562850" algn="l"/>
                <a:tab pos="8012113" algn="l"/>
                <a:tab pos="8461375" algn="l"/>
                <a:tab pos="8910638" algn="l"/>
              </a:tabLst>
            </a:pPr>
            <a:r>
              <a:rPr lang="ru-RU" dirty="0" smtClean="0">
                <a:solidFill>
                  <a:srgbClr val="000000"/>
                </a:solidFill>
              </a:rPr>
              <a:t>В главном зале </a:t>
            </a:r>
            <a:r>
              <a:rPr lang="ru-RU" dirty="0" err="1" smtClean="0">
                <a:solidFill>
                  <a:srgbClr val="000000"/>
                </a:solidFill>
              </a:rPr>
              <a:t>Ленино-Снегирёвского</a:t>
            </a:r>
            <a:r>
              <a:rPr lang="ru-RU" dirty="0" smtClean="0">
                <a:solidFill>
                  <a:srgbClr val="000000"/>
                </a:solidFill>
              </a:rPr>
              <a:t> музея стоит скульптура: две девушки в советской военной форме. Обе держат наготове гранаты. Это боевые подруги – снайперы Наталья Ковшова и Мария Поливанова</a:t>
            </a:r>
            <a:endParaRPr lang="ru-RU" dirty="0">
              <a:solidFill>
                <a:srgbClr val="000000"/>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0" y="0"/>
            <a:ext cx="9144000" cy="646331"/>
          </a:xfrm>
          <a:prstGeom prst="rect">
            <a:avLst/>
          </a:prstGeom>
        </p:spPr>
        <p:txBody>
          <a:bodyPr wrap="square">
            <a:spAutoFit/>
          </a:bodyPr>
          <a:lstStyle/>
          <a:p>
            <a:pPr algn="ctr"/>
            <a:r>
              <a:rPr lang="ru-RU" b="1" dirty="0" smtClean="0">
                <a:latin typeface="Times New Roman" pitchFamily="18" charset="0"/>
                <a:cs typeface="Times New Roman" pitchFamily="18" charset="0"/>
              </a:rPr>
              <a:t>Наташа уничтожила 167 немцев , Маша уничтожила 140 немцев . Обе стали Героями Советского Союза , посмертно . Две подруги , две улицы .</a:t>
            </a:r>
            <a:endParaRPr lang="ru-RU" b="1" dirty="0">
              <a:latin typeface="Times New Roman" pitchFamily="18" charset="0"/>
              <a:cs typeface="Times New Roman" pitchFamily="18" charset="0"/>
            </a:endParaRPr>
          </a:p>
        </p:txBody>
      </p:sp>
      <p:pic>
        <p:nvPicPr>
          <p:cNvPr id="38914" name="Picture 2" descr="http://viperson.ru/data/200906/1225211260bigkovhsova.jpg"/>
          <p:cNvPicPr>
            <a:picLocks noChangeAspect="1" noChangeArrowheads="1"/>
          </p:cNvPicPr>
          <p:nvPr/>
        </p:nvPicPr>
        <p:blipFill>
          <a:blip r:embed="rId2" cstate="email"/>
          <a:srcRect/>
          <a:stretch>
            <a:fillRect/>
          </a:stretch>
        </p:blipFill>
        <p:spPr bwMode="auto">
          <a:xfrm>
            <a:off x="714348" y="714356"/>
            <a:ext cx="2786050" cy="2039389"/>
          </a:xfrm>
          <a:prstGeom prst="rect">
            <a:avLst/>
          </a:prstGeom>
          <a:noFill/>
        </p:spPr>
      </p:pic>
      <p:sp>
        <p:nvSpPr>
          <p:cNvPr id="5" name="Прямоугольник 4"/>
          <p:cNvSpPr/>
          <p:nvPr/>
        </p:nvSpPr>
        <p:spPr>
          <a:xfrm>
            <a:off x="214282" y="4857760"/>
            <a:ext cx="8786842" cy="1754326"/>
          </a:xfrm>
          <a:prstGeom prst="rect">
            <a:avLst/>
          </a:prstGeom>
        </p:spPr>
        <p:txBody>
          <a:bodyPr wrap="square">
            <a:spAutoFit/>
          </a:bodyPr>
          <a:lstStyle/>
          <a:p>
            <a:r>
              <a:rPr lang="ru-RU" dirty="0" smtClean="0">
                <a:latin typeface="Times New Roman" pitchFamily="18" charset="0"/>
                <a:cs typeface="Times New Roman" pitchFamily="18" charset="0"/>
              </a:rPr>
              <a:t>До Великой Отечественной войны жили в районе этих улиц подмосковного дачного поселка Очакова. После обучения на снайперских курсах в октябре 1941 года обе пошли на фронт в составе Московской коммунистической дивизии народного ополчения. Уничтожили около трехсот фашистских захватчиков. Обе геройски погибли в бою у деревни </a:t>
            </a:r>
            <a:r>
              <a:rPr lang="ru-RU" dirty="0" err="1" smtClean="0">
                <a:latin typeface="Times New Roman" pitchFamily="18" charset="0"/>
                <a:cs typeface="Times New Roman" pitchFamily="18" charset="0"/>
              </a:rPr>
              <a:t>Сутоки-Бяково</a:t>
            </a:r>
            <a:r>
              <a:rPr lang="ru-RU" dirty="0" smtClean="0">
                <a:latin typeface="Times New Roman" pitchFamily="18" charset="0"/>
                <a:cs typeface="Times New Roman" pitchFamily="18" charset="0"/>
              </a:rPr>
              <a:t> под Новгородом 14 августа 1942 года. Каждой из них на тот момент было всего лишь неполные 22 года.</a:t>
            </a:r>
            <a:endParaRPr lang="ru-RU" dirty="0">
              <a:latin typeface="Times New Roman" pitchFamily="18" charset="0"/>
              <a:cs typeface="Times New Roman" pitchFamily="18" charset="0"/>
            </a:endParaRPr>
          </a:p>
        </p:txBody>
      </p:sp>
      <p:pic>
        <p:nvPicPr>
          <p:cNvPr id="38918" name="Picture 6" descr="http://static.panoramio.com/photos/1920x1280/22233180.jpg"/>
          <p:cNvPicPr>
            <a:picLocks noChangeAspect="1" noChangeArrowheads="1"/>
          </p:cNvPicPr>
          <p:nvPr/>
        </p:nvPicPr>
        <p:blipFill>
          <a:blip r:embed="rId3" cstate="email"/>
          <a:srcRect/>
          <a:stretch>
            <a:fillRect/>
          </a:stretch>
        </p:blipFill>
        <p:spPr bwMode="auto">
          <a:xfrm>
            <a:off x="3857588" y="857232"/>
            <a:ext cx="5286412" cy="3513261"/>
          </a:xfrm>
          <a:prstGeom prst="rect">
            <a:avLst/>
          </a:prstGeom>
          <a:noFill/>
        </p:spPr>
      </p:pic>
      <p:pic>
        <p:nvPicPr>
          <p:cNvPr id="38920" name="Picture 8" descr="http://www.ykgilishnik.ru/foto/image036.jpg"/>
          <p:cNvPicPr>
            <a:picLocks noChangeAspect="1" noChangeArrowheads="1"/>
          </p:cNvPicPr>
          <p:nvPr/>
        </p:nvPicPr>
        <p:blipFill>
          <a:blip r:embed="rId4" cstate="email"/>
          <a:srcRect/>
          <a:stretch>
            <a:fillRect/>
          </a:stretch>
        </p:blipFill>
        <p:spPr bwMode="auto">
          <a:xfrm>
            <a:off x="0" y="2357430"/>
            <a:ext cx="3643306" cy="2474130"/>
          </a:xfrm>
          <a:prstGeom prst="rect">
            <a:avLst/>
          </a:prstGeom>
          <a:noFill/>
        </p:spPr>
      </p:pic>
    </p:spTree>
  </p:cSld>
  <p:clrMapOvr>
    <a:masterClrMapping/>
  </p:clrMapOvr>
  <p:transition>
    <p:dissolve/>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2" descr="http://www.world-war.ru/uploads/kovshova.jpg"/>
          <p:cNvPicPr>
            <a:picLocks noChangeAspect="1" noChangeArrowheads="1"/>
          </p:cNvPicPr>
          <p:nvPr/>
        </p:nvPicPr>
        <p:blipFill>
          <a:blip r:embed="rId2" cstate="email"/>
          <a:srcRect/>
          <a:stretch>
            <a:fillRect/>
          </a:stretch>
        </p:blipFill>
        <p:spPr bwMode="auto">
          <a:xfrm>
            <a:off x="214281" y="214290"/>
            <a:ext cx="4046007" cy="5857916"/>
          </a:xfrm>
          <a:prstGeom prst="rect">
            <a:avLst/>
          </a:prstGeom>
          <a:noFill/>
        </p:spPr>
      </p:pic>
      <p:sp>
        <p:nvSpPr>
          <p:cNvPr id="3" name="Прямоугольник 2"/>
          <p:cNvSpPr/>
          <p:nvPr/>
        </p:nvSpPr>
        <p:spPr>
          <a:xfrm>
            <a:off x="785786" y="6286520"/>
            <a:ext cx="1892698" cy="369332"/>
          </a:xfrm>
          <a:prstGeom prst="rect">
            <a:avLst/>
          </a:prstGeom>
        </p:spPr>
        <p:txBody>
          <a:bodyPr wrap="none">
            <a:spAutoFit/>
          </a:bodyPr>
          <a:lstStyle/>
          <a:p>
            <a:r>
              <a:rPr lang="ru-RU" dirty="0" smtClean="0"/>
              <a:t>Наталья Ковшова</a:t>
            </a:r>
            <a:endParaRPr lang="ru-RU" dirty="0"/>
          </a:p>
        </p:txBody>
      </p:sp>
      <p:pic>
        <p:nvPicPr>
          <p:cNvPr id="12290" name="Picture 2" descr="http://img-fotki.yandex.ru/get/6408/66496967.29/0_690ee_f783f4f5_XL.jpg"/>
          <p:cNvPicPr>
            <a:picLocks noChangeAspect="1" noChangeArrowheads="1"/>
          </p:cNvPicPr>
          <p:nvPr/>
        </p:nvPicPr>
        <p:blipFill>
          <a:blip r:embed="rId3" cstate="email"/>
          <a:srcRect/>
          <a:stretch>
            <a:fillRect/>
          </a:stretch>
        </p:blipFill>
        <p:spPr bwMode="auto">
          <a:xfrm>
            <a:off x="4500562" y="500042"/>
            <a:ext cx="4504074" cy="3714776"/>
          </a:xfrm>
          <a:prstGeom prst="rect">
            <a:avLst/>
          </a:prstGeom>
          <a:noFill/>
        </p:spPr>
      </p:pic>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4514" name="Picture 2" descr="http://img-fotki.yandex.ru/get/6608/66496967.29/0_690f1_4673bd5e_XL.jpg"/>
          <p:cNvPicPr>
            <a:picLocks noChangeAspect="1" noChangeArrowheads="1"/>
          </p:cNvPicPr>
          <p:nvPr/>
        </p:nvPicPr>
        <p:blipFill>
          <a:blip r:embed="rId2" cstate="email"/>
          <a:srcRect/>
          <a:stretch>
            <a:fillRect/>
          </a:stretch>
        </p:blipFill>
        <p:spPr bwMode="auto">
          <a:xfrm>
            <a:off x="285720" y="214289"/>
            <a:ext cx="8429684" cy="5643909"/>
          </a:xfrm>
          <a:prstGeom prst="rect">
            <a:avLst/>
          </a:prstGeom>
          <a:noFill/>
        </p:spPr>
      </p:pic>
      <p:sp>
        <p:nvSpPr>
          <p:cNvPr id="3" name="Прямоугольник 2"/>
          <p:cNvSpPr/>
          <p:nvPr/>
        </p:nvSpPr>
        <p:spPr>
          <a:xfrm>
            <a:off x="0" y="5929331"/>
            <a:ext cx="9144000" cy="923330"/>
          </a:xfrm>
          <a:prstGeom prst="rect">
            <a:avLst/>
          </a:prstGeom>
        </p:spPr>
        <p:txBody>
          <a:bodyPr wrap="square">
            <a:spAutoFit/>
          </a:bodyPr>
          <a:lstStyle/>
          <a:p>
            <a:pPr algn="ctr"/>
            <a:r>
              <a:rPr lang="ru-RU" dirty="0" smtClean="0">
                <a:latin typeface="Times New Roman" pitchFamily="18" charset="0"/>
                <a:cs typeface="Times New Roman" pitchFamily="18" charset="0"/>
              </a:rPr>
              <a:t>Воинское захоронение в д. </a:t>
            </a:r>
            <a:r>
              <a:rPr lang="ru-RU" dirty="0" err="1" smtClean="0">
                <a:latin typeface="Times New Roman" pitchFamily="18" charset="0"/>
                <a:cs typeface="Times New Roman" pitchFamily="18" charset="0"/>
              </a:rPr>
              <a:t>Коровитчино</a:t>
            </a:r>
            <a:r>
              <a:rPr lang="ru-RU" dirty="0" smtClean="0">
                <a:latin typeface="Times New Roman" pitchFamily="18" charset="0"/>
                <a:cs typeface="Times New Roman" pitchFamily="18" charset="0"/>
              </a:rPr>
              <a:t> Новгородской области, </a:t>
            </a:r>
          </a:p>
          <a:p>
            <a:pPr algn="ctr"/>
            <a:r>
              <a:rPr lang="ru-RU" dirty="0" smtClean="0">
                <a:latin typeface="Times New Roman" pitchFamily="18" charset="0"/>
                <a:cs typeface="Times New Roman" pitchFamily="18" charset="0"/>
              </a:rPr>
              <a:t>где захоронена Мария Поливанова.</a:t>
            </a:r>
            <a:r>
              <a:rPr lang="ru-RU" b="1" dirty="0" smtClean="0">
                <a:latin typeface="Times New Roman" pitchFamily="18" charset="0"/>
                <a:cs typeface="Times New Roman" pitchFamily="18" charset="0"/>
              </a:rPr>
              <a:t/>
            </a:r>
            <a:br>
              <a:rPr lang="ru-RU" b="1" dirty="0" smtClean="0">
                <a:latin typeface="Times New Roman" pitchFamily="18" charset="0"/>
                <a:cs typeface="Times New Roman" pitchFamily="18" charset="0"/>
              </a:rPr>
            </a:br>
            <a:endParaRPr lang="ru-RU" b="1" dirty="0">
              <a:latin typeface="Times New Roman" pitchFamily="18" charset="0"/>
              <a:cs typeface="Times New Roman" pitchFamily="18" charset="0"/>
            </a:endParaRP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5538" name="Picture 2" descr="http://img-fotki.yandex.ru/get/6505/66496967.29/0_690ec_b2b6868_XL.jpg"/>
          <p:cNvPicPr>
            <a:picLocks noChangeAspect="1" noChangeArrowheads="1"/>
          </p:cNvPicPr>
          <p:nvPr/>
        </p:nvPicPr>
        <p:blipFill>
          <a:blip r:embed="rId2" cstate="email"/>
          <a:srcRect/>
          <a:stretch>
            <a:fillRect/>
          </a:stretch>
        </p:blipFill>
        <p:spPr bwMode="auto">
          <a:xfrm>
            <a:off x="0" y="0"/>
            <a:ext cx="4569143" cy="6858000"/>
          </a:xfrm>
          <a:prstGeom prst="rect">
            <a:avLst/>
          </a:prstGeom>
          <a:noFill/>
        </p:spPr>
      </p:pic>
      <p:sp>
        <p:nvSpPr>
          <p:cNvPr id="3" name="Прямоугольник 2"/>
          <p:cNvSpPr/>
          <p:nvPr/>
        </p:nvSpPr>
        <p:spPr>
          <a:xfrm>
            <a:off x="4572000" y="5929330"/>
            <a:ext cx="4572000" cy="646331"/>
          </a:xfrm>
          <a:prstGeom prst="rect">
            <a:avLst/>
          </a:prstGeom>
        </p:spPr>
        <p:txBody>
          <a:bodyPr>
            <a:spAutoFit/>
          </a:bodyPr>
          <a:lstStyle/>
          <a:p>
            <a:r>
              <a:rPr lang="ru-RU" dirty="0" smtClean="0"/>
              <a:t>В городе Уфа, ул.Пушкина, д.117. Фото до сноса дома.</a:t>
            </a:r>
            <a:endParaRPr lang="ru-RU" dirty="0"/>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http://proza.ru/pics/2006/05/09-255.jpg"/>
          <p:cNvPicPr>
            <a:picLocks noChangeAspect="1" noChangeArrowheads="1"/>
          </p:cNvPicPr>
          <p:nvPr/>
        </p:nvPicPr>
        <p:blipFill>
          <a:blip r:embed="rId2" cstate="email">
            <a:extLst>
              <a:ext uri="{28A0092B-C50C-407E-A947-70E740481C1C}">
                <a14:useLocalDpi xmlns="" xmlns:a14="http://schemas.microsoft.com/office/drawing/2010/main" val="0"/>
              </a:ext>
            </a:extLst>
          </a:blip>
          <a:srcRect/>
          <a:stretch>
            <a:fillRect/>
          </a:stretch>
        </p:blipFill>
        <p:spPr bwMode="auto">
          <a:xfrm>
            <a:off x="1954" y="0"/>
            <a:ext cx="9283070" cy="3960440"/>
          </a:xfrm>
          <a:prstGeom prst="rect">
            <a:avLst/>
          </a:prstGeom>
          <a:noFill/>
          <a:extLst>
            <a:ext uri="{909E8E84-426E-40DD-AFC4-6F175D3DCCD1}">
              <a14:hiddenFill xmlns="" xmlns:a14="http://schemas.microsoft.com/office/drawing/2010/main">
                <a:solidFill>
                  <a:srgbClr val="FFFFFF"/>
                </a:solidFill>
              </a14:hiddenFill>
            </a:ext>
          </a:extLst>
        </p:spPr>
      </p:pic>
      <p:sp>
        <p:nvSpPr>
          <p:cNvPr id="2" name="Прямоугольник 1"/>
          <p:cNvSpPr/>
          <p:nvPr/>
        </p:nvSpPr>
        <p:spPr>
          <a:xfrm>
            <a:off x="31027" y="4293096"/>
            <a:ext cx="8856984" cy="2308324"/>
          </a:xfrm>
          <a:prstGeom prst="rect">
            <a:avLst/>
          </a:prstGeom>
        </p:spPr>
        <p:txBody>
          <a:bodyPr wrap="square">
            <a:spAutoFit/>
          </a:bodyPr>
          <a:lstStyle/>
          <a:p>
            <a:r>
              <a:rPr lang="ru-RU" dirty="0" smtClean="0">
                <a:solidFill>
                  <a:srgbClr val="000000"/>
                </a:solidFill>
                <a:effectLst/>
                <a:latin typeface="Times New Roman CYR"/>
                <a:ea typeface="Times New Roman"/>
              </a:rPr>
              <a:t>Подруг похоронили в деревне </a:t>
            </a:r>
            <a:r>
              <a:rPr lang="ru-RU" dirty="0" err="1" smtClean="0">
                <a:solidFill>
                  <a:srgbClr val="000000"/>
                </a:solidFill>
                <a:effectLst/>
                <a:latin typeface="Times New Roman CYR"/>
                <a:ea typeface="Times New Roman"/>
              </a:rPr>
              <a:t>Коровитчино</a:t>
            </a:r>
            <a:r>
              <a:rPr lang="ru-RU" dirty="0" smtClean="0">
                <a:solidFill>
                  <a:srgbClr val="000000"/>
                </a:solidFill>
                <a:effectLst/>
                <a:latin typeface="Times New Roman CYR"/>
                <a:ea typeface="Times New Roman"/>
              </a:rPr>
              <a:t> Старорусского района Новгородской области. Их именами были названы улицы столицы, городов, где они жили, траулеры-рыбзаводы, бороздившие океанские воды, пионерские дружны многих школ страны. Имена отважных девушек-снайперов навеки занесены в списки воинской части, где они служили и воевали. Обаятельные образы патриоток показаны в книге Надежды Чертовой «Девушки в шинели». Им посвящались экспозиции в Государственном историческом музее в Москве. На родине Наташи Ковшовой и Маши Поливановой созданы мемориальные музеи, установлены памятные доски… </a:t>
            </a:r>
            <a:endParaRPr lang="ru-RU" dirty="0"/>
          </a:p>
        </p:txBody>
      </p:sp>
    </p:spTree>
    <p:extLst>
      <p:ext uri="{BB962C8B-B14F-4D97-AF65-F5344CB8AC3E}">
        <p14:creationId xmlns="" xmlns:p14="http://schemas.microsoft.com/office/powerpoint/2010/main" val="663044266"/>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Маша Поливанова и Наташа Ковшова память, войн, девушки"/>
          <p:cNvPicPr>
            <a:picLocks noChangeAspect="1" noChangeArrowheads="1"/>
          </p:cNvPicPr>
          <p:nvPr/>
        </p:nvPicPr>
        <p:blipFill>
          <a:blip r:embed="rId2" cstate="email">
            <a:extLst>
              <a:ext uri="{28A0092B-C50C-407E-A947-70E740481C1C}">
                <a14:useLocalDpi xmlns="" xmlns:a14="http://schemas.microsoft.com/office/drawing/2010/main" val="0"/>
              </a:ext>
            </a:extLst>
          </a:blip>
          <a:srcRect/>
          <a:stretch>
            <a:fillRect/>
          </a:stretch>
        </p:blipFill>
        <p:spPr bwMode="auto">
          <a:xfrm>
            <a:off x="251520" y="548680"/>
            <a:ext cx="8318196" cy="4911064"/>
          </a:xfrm>
          <a:prstGeom prst="rect">
            <a:avLst/>
          </a:prstGeom>
          <a:noFill/>
          <a:extLst>
            <a:ext uri="{909E8E84-426E-40DD-AFC4-6F175D3DCCD1}">
              <a14:hiddenFill xmlns="" xmlns:a14="http://schemas.microsoft.com/office/drawing/2010/main">
                <a:solidFill>
                  <a:srgbClr val="FFFFFF"/>
                </a:solidFill>
              </a14:hiddenFill>
            </a:ext>
          </a:extLst>
        </p:spPr>
      </p:pic>
      <p:sp>
        <p:nvSpPr>
          <p:cNvPr id="2" name="Прямоугольник 1"/>
          <p:cNvSpPr/>
          <p:nvPr/>
        </p:nvSpPr>
        <p:spPr>
          <a:xfrm>
            <a:off x="0" y="5877272"/>
            <a:ext cx="9108504" cy="923330"/>
          </a:xfrm>
          <a:prstGeom prst="rect">
            <a:avLst/>
          </a:prstGeom>
        </p:spPr>
        <p:txBody>
          <a:bodyPr wrap="square">
            <a:spAutoFit/>
          </a:bodyPr>
          <a:lstStyle/>
          <a:p>
            <a:r>
              <a:rPr lang="ru-RU" b="0" i="0" dirty="0" smtClean="0">
                <a:solidFill>
                  <a:srgbClr val="1E1E1E"/>
                </a:solidFill>
                <a:effectLst/>
                <a:latin typeface="Times New Roman" pitchFamily="18" charset="0"/>
                <a:cs typeface="Times New Roman" pitchFamily="18" charset="0"/>
              </a:rPr>
              <a:t>	Наши женщины смотрят на нас, оттуда, из военного далека, молодые, красивые, уверенные и в себе, и в нас, и в прекрасной жизни, которая будет, должна быть, не может не настать после войны. Лично я не выдерживаю их взгляда.</a:t>
            </a:r>
            <a:endParaRPr lang="ru-RU" dirty="0">
              <a:latin typeface="Times New Roman" pitchFamily="18" charset="0"/>
              <a:cs typeface="Times New Roman" pitchFamily="18" charset="0"/>
            </a:endParaRPr>
          </a:p>
        </p:txBody>
      </p:sp>
    </p:spTree>
    <p:extLst>
      <p:ext uri="{BB962C8B-B14F-4D97-AF65-F5344CB8AC3E}">
        <p14:creationId xmlns="" xmlns:p14="http://schemas.microsoft.com/office/powerpoint/2010/main" val="3910753741"/>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http://static.oper.ru/data/site/stamp_polivanova-kovshova_s.jpg"/>
          <p:cNvPicPr>
            <a:picLocks noChangeAspect="1" noChangeArrowheads="1"/>
          </p:cNvPicPr>
          <p:nvPr/>
        </p:nvPicPr>
        <p:blipFill>
          <a:blip r:embed="rId2" cstate="email">
            <a:extLst>
              <a:ext uri="{28A0092B-C50C-407E-A947-70E740481C1C}">
                <a14:useLocalDpi xmlns="" xmlns:a14="http://schemas.microsoft.com/office/drawing/2010/main" val="0"/>
              </a:ext>
            </a:extLst>
          </a:blip>
          <a:srcRect/>
          <a:stretch>
            <a:fillRect/>
          </a:stretch>
        </p:blipFill>
        <p:spPr bwMode="auto">
          <a:xfrm>
            <a:off x="549348" y="260648"/>
            <a:ext cx="8042897" cy="5616624"/>
          </a:xfrm>
          <a:prstGeom prst="rect">
            <a:avLst/>
          </a:prstGeom>
          <a:noFill/>
          <a:extLst>
            <a:ext uri="{909E8E84-426E-40DD-AFC4-6F175D3DCCD1}">
              <a14:hiddenFill xmlns="" xmlns:a14="http://schemas.microsoft.com/office/drawing/2010/main">
                <a:solidFill>
                  <a:srgbClr val="FFFFFF"/>
                </a:solidFill>
              </a14:hiddenFill>
            </a:ext>
          </a:extLst>
        </p:spPr>
      </p:pic>
      <p:sp>
        <p:nvSpPr>
          <p:cNvPr id="3" name="Прямоугольник 2"/>
          <p:cNvSpPr/>
          <p:nvPr/>
        </p:nvSpPr>
        <p:spPr>
          <a:xfrm>
            <a:off x="81856" y="6021288"/>
            <a:ext cx="8784976" cy="385362"/>
          </a:xfrm>
          <a:prstGeom prst="rect">
            <a:avLst/>
          </a:prstGeom>
        </p:spPr>
        <p:txBody>
          <a:bodyPr wrap="square">
            <a:spAutoFit/>
          </a:bodyPr>
          <a:lstStyle/>
          <a:p>
            <a:pPr>
              <a:lnSpc>
                <a:spcPct val="115000"/>
              </a:lnSpc>
              <a:spcAft>
                <a:spcPts val="1000"/>
              </a:spcAft>
            </a:pPr>
            <a:r>
              <a:rPr lang="ru-RU" dirty="0">
                <a:latin typeface="Times New Roman" pitchFamily="18" charset="0"/>
                <a:ea typeface="Calibri"/>
                <a:cs typeface="Times New Roman" pitchFamily="18" charset="0"/>
              </a:rPr>
              <a:t>Уже в 1944 году была выпущена почтовая марка, посвящённая подвигу боевых подруг.</a:t>
            </a:r>
          </a:p>
        </p:txBody>
      </p:sp>
    </p:spTree>
    <p:extLst>
      <p:ext uri="{BB962C8B-B14F-4D97-AF65-F5344CB8AC3E}">
        <p14:creationId xmlns="" xmlns:p14="http://schemas.microsoft.com/office/powerpoint/2010/main" val="3987647741"/>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4351" y="0"/>
            <a:ext cx="9036496" cy="6740307"/>
          </a:xfrm>
          <a:prstGeom prst="rect">
            <a:avLst/>
          </a:prstGeom>
        </p:spPr>
        <p:txBody>
          <a:bodyPr wrap="square">
            <a:spAutoFit/>
          </a:bodyPr>
          <a:lstStyle/>
          <a:p>
            <a:r>
              <a:rPr lang="ru-RU" sz="1600" b="0" i="0" dirty="0" smtClean="0">
                <a:solidFill>
                  <a:srgbClr val="1E1E1E"/>
                </a:solidFill>
                <a:effectLst/>
                <a:latin typeface="Times New Roman" pitchFamily="18" charset="0"/>
                <a:cs typeface="Times New Roman" pitchFamily="18" charset="0"/>
              </a:rPr>
              <a:t>	Строки из представления к награде Наташи Ковшовой: «... 14 августа 1942 года полк вел наступательный бой севернее р. </a:t>
            </a:r>
            <a:r>
              <a:rPr lang="ru-RU" sz="1600" b="0" i="0" dirty="0" err="1" smtClean="0">
                <a:solidFill>
                  <a:srgbClr val="1E1E1E"/>
                </a:solidFill>
                <a:effectLst/>
                <a:latin typeface="Times New Roman" pitchFamily="18" charset="0"/>
                <a:cs typeface="Times New Roman" pitchFamily="18" charset="0"/>
              </a:rPr>
              <a:t>Робья</a:t>
            </a:r>
            <a:r>
              <a:rPr lang="ru-RU" sz="1600" b="0" i="0" dirty="0" smtClean="0">
                <a:solidFill>
                  <a:srgbClr val="1E1E1E"/>
                </a:solidFill>
                <a:effectLst/>
                <a:latin typeface="Times New Roman" pitchFamily="18" charset="0"/>
                <a:cs typeface="Times New Roman" pitchFamily="18" charset="0"/>
              </a:rPr>
              <a:t>. На один из ответственных участков, где противник особенно мешал продвижению нашего подразделения, была выдвинута лучшая снайперская пара — Ковшова и Поливанова. Они метко разили фрицев, уложив их в этот день до 40 штук. </a:t>
            </a:r>
          </a:p>
          <a:p>
            <a:r>
              <a:rPr lang="ru-RU" sz="1600" dirty="0">
                <a:solidFill>
                  <a:srgbClr val="1E1E1E"/>
                </a:solidFill>
                <a:latin typeface="Times New Roman" pitchFamily="18" charset="0"/>
                <a:cs typeface="Times New Roman" pitchFamily="18" charset="0"/>
              </a:rPr>
              <a:t>	</a:t>
            </a:r>
            <a:r>
              <a:rPr lang="ru-RU" sz="1600" b="0" i="0" dirty="0" smtClean="0">
                <a:solidFill>
                  <a:srgbClr val="1E1E1E"/>
                </a:solidFill>
                <a:effectLst/>
                <a:latin typeface="Times New Roman" pitchFamily="18" charset="0"/>
                <a:cs typeface="Times New Roman" pitchFamily="18" charset="0"/>
              </a:rPr>
              <a:t>В процессе боя вышел из строя командир снайперской группы. Командование группой снайперов приняла на себя Наташа Ковшова. В это время немцы пошли в контратаку. Хладнокровно, не открывая себя, снайперы подпустили фашистов на близкое расстояние и по команде Наташи открыли меткий губительный огонь. Десятки трупов фашистов остались в 30 метрах от группы снайперов. Контратака немцев захлебнулась, и они отступили. </a:t>
            </a:r>
          </a:p>
          <a:p>
            <a:r>
              <a:rPr lang="ru-RU" sz="1600" dirty="0">
                <a:solidFill>
                  <a:srgbClr val="1E1E1E"/>
                </a:solidFill>
                <a:latin typeface="Times New Roman" pitchFamily="18" charset="0"/>
                <a:cs typeface="Times New Roman" pitchFamily="18" charset="0"/>
              </a:rPr>
              <a:t>	</a:t>
            </a:r>
            <a:r>
              <a:rPr lang="ru-RU" sz="1600" b="0" i="0" dirty="0" smtClean="0">
                <a:solidFill>
                  <a:srgbClr val="1E1E1E"/>
                </a:solidFill>
                <a:effectLst/>
                <a:latin typeface="Times New Roman" pitchFamily="18" charset="0"/>
                <a:cs typeface="Times New Roman" pitchFamily="18" charset="0"/>
              </a:rPr>
              <a:t>По месту расположения снайперов противник открыл бешеный минометный огонь. Мины ложились кучно, не оставляя живого места. Одновременно немцы, собрав силы, снова пошли в контратаку. Снайперы, воодушевленные мужеством девушек, не отступили ни на шаг. Группа их редела, но они всё время вели меткий огонь по врагу. Маша и Наташа были ранены. Вскоре из группы снайперов в живых осталось только трое: Маша, Наташа и снайпер Новиков, но стрелять могли уже только Маша и Наташа. Девушки условились бить врага до последнего. Несмотря на страшную боль еще не перевязанных ран они продолжали вести меткий снайперский огонь. Патроны были на исходе. Ковшова была вторично ранена. Немцы кричали «Рус, </a:t>
            </a:r>
            <a:r>
              <a:rPr lang="ru-RU" sz="1600" b="0" i="0" dirty="0" err="1" smtClean="0">
                <a:solidFill>
                  <a:srgbClr val="1E1E1E"/>
                </a:solidFill>
                <a:effectLst/>
                <a:latin typeface="Times New Roman" pitchFamily="18" charset="0"/>
                <a:cs typeface="Times New Roman" pitchFamily="18" charset="0"/>
              </a:rPr>
              <a:t>сдавайс</a:t>
            </a:r>
            <a:r>
              <a:rPr lang="ru-RU" sz="1600" b="0" i="0" dirty="0" smtClean="0">
                <a:solidFill>
                  <a:srgbClr val="1E1E1E"/>
                </a:solidFill>
                <a:effectLst/>
                <a:latin typeface="Times New Roman" pitchFamily="18" charset="0"/>
                <a:cs typeface="Times New Roman" pitchFamily="18" charset="0"/>
              </a:rPr>
              <a:t>!» Наташа ответила: «Проклятущие, русские девушки живыми не сдаются!» - и выпустила последнюю пулю в офицера, свалившегося замертво. Вторично ранена была Поливанова. </a:t>
            </a:r>
          </a:p>
          <a:p>
            <a:r>
              <a:rPr lang="ru-RU" sz="1600" dirty="0">
                <a:solidFill>
                  <a:srgbClr val="1E1E1E"/>
                </a:solidFill>
                <a:latin typeface="Times New Roman" pitchFamily="18" charset="0"/>
                <a:cs typeface="Times New Roman" pitchFamily="18" charset="0"/>
              </a:rPr>
              <a:t>	</a:t>
            </a:r>
            <a:r>
              <a:rPr lang="ru-RU" sz="1600" b="0" i="0" dirty="0" smtClean="0">
                <a:solidFill>
                  <a:srgbClr val="1E1E1E"/>
                </a:solidFill>
                <a:effectLst/>
                <a:latin typeface="Times New Roman" pitchFamily="18" charset="0"/>
                <a:cs typeface="Times New Roman" pitchFamily="18" charset="0"/>
              </a:rPr>
              <a:t>У девушек остались 4 гранаты. Немцы были совсем близко. Наташа и Маша бросили гранаты. Ещё несколько фрицев взвыло. Ведя ураганный огонь из автоматов, фрицы подползали всё ближе. У Ковшовой и Поливановой появились новые раны. Девушки молча поцеловались и приготовили гранаты. Они теряли последние силы, и немцы прекратили стрельбу, решив захватить их живыми. Когда обнаглевшие фрицы подползли совсем близко и наклонились над девушками, те неожиданно приподнялись. Раздалось два взрыва. Около десятка фрицев было уничтожено.»</a:t>
            </a:r>
            <a:r>
              <a:rPr lang="ru-RU" sz="1600" dirty="0" smtClean="0">
                <a:latin typeface="Times New Roman" pitchFamily="18" charset="0"/>
                <a:cs typeface="Times New Roman" pitchFamily="18" charset="0"/>
              </a:rPr>
              <a:t/>
            </a:r>
            <a:br>
              <a:rPr lang="ru-RU" sz="1600" dirty="0" smtClean="0">
                <a:latin typeface="Times New Roman" pitchFamily="18" charset="0"/>
                <a:cs typeface="Times New Roman" pitchFamily="18" charset="0"/>
              </a:rPr>
            </a:br>
            <a:r>
              <a:rPr lang="ru-RU" sz="1600" dirty="0" smtClean="0">
                <a:latin typeface="Times New Roman" pitchFamily="18" charset="0"/>
                <a:cs typeface="Times New Roman" pitchFamily="18" charset="0"/>
              </a:rPr>
              <a:t/>
            </a:r>
            <a:br>
              <a:rPr lang="ru-RU" sz="1600" dirty="0" smtClean="0">
                <a:latin typeface="Times New Roman" pitchFamily="18" charset="0"/>
                <a:cs typeface="Times New Roman" pitchFamily="18" charset="0"/>
              </a:rPr>
            </a:br>
            <a:endParaRPr lang="ru-RU" sz="1600" dirty="0">
              <a:latin typeface="Times New Roman" pitchFamily="18" charset="0"/>
              <a:cs typeface="Times New Roman" pitchFamily="18" charset="0"/>
            </a:endParaRPr>
          </a:p>
        </p:txBody>
      </p:sp>
    </p:spTree>
    <p:extLst>
      <p:ext uri="{BB962C8B-B14F-4D97-AF65-F5344CB8AC3E}">
        <p14:creationId xmlns="" xmlns:p14="http://schemas.microsoft.com/office/powerpoint/2010/main" val="188963095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descr="http://ekabu3.unistoreserve.ru/539be4fce8d7b6046f9fd571"/>
          <p:cNvPicPr>
            <a:picLocks noChangeAspect="1" noChangeArrowheads="1"/>
          </p:cNvPicPr>
          <p:nvPr/>
        </p:nvPicPr>
        <p:blipFill>
          <a:blip r:embed="rId2" cstate="email"/>
          <a:srcRect/>
          <a:stretch>
            <a:fillRect/>
          </a:stretch>
        </p:blipFill>
        <p:spPr bwMode="auto">
          <a:xfrm>
            <a:off x="1285852" y="0"/>
            <a:ext cx="6357950" cy="4276605"/>
          </a:xfrm>
          <a:prstGeom prst="rect">
            <a:avLst/>
          </a:prstGeom>
          <a:noFill/>
        </p:spPr>
      </p:pic>
      <p:sp>
        <p:nvSpPr>
          <p:cNvPr id="3" name="Прямоугольник 2"/>
          <p:cNvSpPr/>
          <p:nvPr/>
        </p:nvSpPr>
        <p:spPr>
          <a:xfrm>
            <a:off x="0" y="4357694"/>
            <a:ext cx="9144000" cy="2308324"/>
          </a:xfrm>
          <a:prstGeom prst="rect">
            <a:avLst/>
          </a:prstGeom>
        </p:spPr>
        <p:txBody>
          <a:bodyPr wrap="square">
            <a:spAutoFit/>
          </a:bodyPr>
          <a:lstStyle/>
          <a:p>
            <a:r>
              <a:rPr lang="ru-RU" dirty="0" err="1" smtClean="0">
                <a:latin typeface="Times New Roman" pitchFamily="18" charset="0"/>
                <a:cs typeface="Times New Roman" pitchFamily="18" charset="0"/>
              </a:rPr>
              <a:t>Очаково</a:t>
            </a:r>
            <a:r>
              <a:rPr lang="ru-RU" dirty="0" smtClean="0">
                <a:latin typeface="Times New Roman" pitchFamily="18" charset="0"/>
                <a:cs typeface="Times New Roman" pitchFamily="18" charset="0"/>
              </a:rPr>
              <a:t> вошло в черту Москвы в 1960 году. Эти улицы были названы их именами в 1965 году, когда страна отмечала 20-ю годовщину Победы. Улица Марии Поливановой раньше называлась улицей Калинина, а улица Наташи Ковшовой раньше называлась улицей Матросова. Эти переименования также были вызваны и тем, чтобы устранить одноименности в названиях улиц Москвы, т.к. в Москве уже на тот момент времени существовали и проспект Калинина (в центре города), и улица Матросова (в </a:t>
            </a:r>
            <a:r>
              <a:rPr lang="ru-RU" dirty="0" err="1" smtClean="0">
                <a:latin typeface="Times New Roman" pitchFamily="18" charset="0"/>
                <a:cs typeface="Times New Roman" pitchFamily="18" charset="0"/>
              </a:rPr>
              <a:t>Востряково</a:t>
            </a:r>
            <a:r>
              <a:rPr lang="ru-RU" dirty="0" smtClean="0">
                <a:latin typeface="Times New Roman" pitchFamily="18" charset="0"/>
                <a:cs typeface="Times New Roman" pitchFamily="18" charset="0"/>
              </a:rPr>
              <a:t>). Так уж по стечению обстоятельств получилось, что не только эти улицы, но и даже эти памятные доски оказались рядом друг с другом, как и они сами когда-то.</a:t>
            </a:r>
            <a:endParaRPr lang="ru-RU"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sch1262.ru/mstreets/im/192-2.jpg"/>
          <p:cNvPicPr>
            <a:picLocks noChangeAspect="1" noChangeArrowheads="1"/>
          </p:cNvPicPr>
          <p:nvPr/>
        </p:nvPicPr>
        <p:blipFill>
          <a:blip r:embed="rId2" cstate="email"/>
          <a:srcRect/>
          <a:stretch>
            <a:fillRect/>
          </a:stretch>
        </p:blipFill>
        <p:spPr bwMode="auto">
          <a:xfrm>
            <a:off x="3887702" y="0"/>
            <a:ext cx="5256298" cy="3502009"/>
          </a:xfrm>
          <a:prstGeom prst="rect">
            <a:avLst/>
          </a:prstGeom>
          <a:noFill/>
        </p:spPr>
      </p:pic>
      <p:pic>
        <p:nvPicPr>
          <p:cNvPr id="1028" name="Picture 4" descr="http://sch1262.ru/mstreets/im/192-1.jpg"/>
          <p:cNvPicPr>
            <a:picLocks noChangeAspect="1" noChangeArrowheads="1"/>
          </p:cNvPicPr>
          <p:nvPr/>
        </p:nvPicPr>
        <p:blipFill>
          <a:blip r:embed="rId3" cstate="email"/>
          <a:srcRect/>
          <a:stretch>
            <a:fillRect/>
          </a:stretch>
        </p:blipFill>
        <p:spPr bwMode="auto">
          <a:xfrm>
            <a:off x="0" y="3002780"/>
            <a:ext cx="5786446" cy="3855220"/>
          </a:xfrm>
          <a:prstGeom prst="rect">
            <a:avLst/>
          </a:prstGeom>
          <a:noFill/>
        </p:spPr>
      </p:pic>
      <p:sp>
        <p:nvSpPr>
          <p:cNvPr id="4" name="Прямоугольник 3"/>
          <p:cNvSpPr/>
          <p:nvPr/>
        </p:nvSpPr>
        <p:spPr>
          <a:xfrm>
            <a:off x="0" y="357166"/>
            <a:ext cx="3714744" cy="1477328"/>
          </a:xfrm>
          <a:prstGeom prst="rect">
            <a:avLst/>
          </a:prstGeom>
        </p:spPr>
        <p:txBody>
          <a:bodyPr wrap="square">
            <a:spAutoFit/>
          </a:bodyPr>
          <a:lstStyle/>
          <a:p>
            <a:pPr algn="ctr"/>
            <a:r>
              <a:rPr lang="ru-RU" dirty="0" smtClean="0">
                <a:latin typeface="Times New Roman" pitchFamily="18" charset="0"/>
                <a:cs typeface="Times New Roman" pitchFamily="18" charset="0"/>
              </a:rPr>
              <a:t>Немало героев взрастила война.</a:t>
            </a:r>
            <a:br>
              <a:rPr lang="ru-RU" dirty="0" smtClean="0">
                <a:latin typeface="Times New Roman" pitchFamily="18" charset="0"/>
                <a:cs typeface="Times New Roman" pitchFamily="18" charset="0"/>
              </a:rPr>
            </a:br>
            <a:r>
              <a:rPr lang="ru-RU" dirty="0" smtClean="0">
                <a:latin typeface="Times New Roman" pitchFamily="18" charset="0"/>
                <a:cs typeface="Times New Roman" pitchFamily="18" charset="0"/>
              </a:rPr>
              <a:t>Но мы называем двух.</a:t>
            </a:r>
            <a:br>
              <a:rPr lang="ru-RU" dirty="0" smtClean="0">
                <a:latin typeface="Times New Roman" pitchFamily="18" charset="0"/>
                <a:cs typeface="Times New Roman" pitchFamily="18" charset="0"/>
              </a:rPr>
            </a:br>
            <a:r>
              <a:rPr lang="ru-RU" dirty="0" smtClean="0">
                <a:latin typeface="Times New Roman" pitchFamily="18" charset="0"/>
                <a:cs typeface="Times New Roman" pitchFamily="18" charset="0"/>
              </a:rPr>
              <a:t>И нам никогда не забыть имена</a:t>
            </a:r>
            <a:br>
              <a:rPr lang="ru-RU" dirty="0" smtClean="0">
                <a:latin typeface="Times New Roman" pitchFamily="18" charset="0"/>
                <a:cs typeface="Times New Roman" pitchFamily="18" charset="0"/>
              </a:rPr>
            </a:br>
            <a:r>
              <a:rPr lang="ru-RU" dirty="0" smtClean="0">
                <a:latin typeface="Times New Roman" pitchFamily="18" charset="0"/>
                <a:cs typeface="Times New Roman" pitchFamily="18" charset="0"/>
              </a:rPr>
              <a:t>Отважных московских подруг…</a:t>
            </a:r>
            <a:br>
              <a:rPr lang="ru-RU" dirty="0" smtClean="0">
                <a:latin typeface="Times New Roman" pitchFamily="18" charset="0"/>
                <a:cs typeface="Times New Roman" pitchFamily="18" charset="0"/>
              </a:rPr>
            </a:br>
            <a:endParaRPr lang="ru-RU"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Маша Поливанова и Наташа Ковшова память, войн, девушки"/>
          <p:cNvPicPr>
            <a:picLocks noChangeAspect="1" noChangeArrowheads="1"/>
          </p:cNvPicPr>
          <p:nvPr/>
        </p:nvPicPr>
        <p:blipFill>
          <a:blip r:embed="rId2" cstate="email">
            <a:extLst>
              <a:ext uri="{28A0092B-C50C-407E-A947-70E740481C1C}">
                <a14:useLocalDpi xmlns="" xmlns:a14="http://schemas.microsoft.com/office/drawing/2010/main" val="0"/>
              </a:ext>
            </a:extLst>
          </a:blip>
          <a:srcRect/>
          <a:stretch>
            <a:fillRect/>
          </a:stretch>
        </p:blipFill>
        <p:spPr bwMode="auto">
          <a:xfrm>
            <a:off x="13816" y="0"/>
            <a:ext cx="9151176" cy="6858000"/>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216445360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pic>
        <p:nvPicPr>
          <p:cNvPr id="25602" name="Picture 2" descr="https://upload.wikimedia.org/wikipedia/commons/thumb/2/25/Natashi_Kovshovoy_Street%2C_Moscow%2C_Russia_%28commemorative_plaque%29.jpg/1024px-Natashi_Kovshovoy_Street%2C_Moscow%2C_Russia_%28commemorative_plaque%29.jpg"/>
          <p:cNvPicPr>
            <a:picLocks noChangeAspect="1" noChangeArrowheads="1"/>
          </p:cNvPicPr>
          <p:nvPr/>
        </p:nvPicPr>
        <p:blipFill>
          <a:blip r:embed="rId2" cstate="email"/>
          <a:srcRect/>
          <a:stretch>
            <a:fillRect/>
          </a:stretch>
        </p:blipFill>
        <p:spPr bwMode="auto">
          <a:xfrm>
            <a:off x="785786" y="0"/>
            <a:ext cx="6762764" cy="5072073"/>
          </a:xfrm>
          <a:prstGeom prst="rect">
            <a:avLst/>
          </a:prstGeom>
          <a:noFill/>
        </p:spPr>
      </p:pic>
      <p:sp>
        <p:nvSpPr>
          <p:cNvPr id="5" name="Прямоугольник 4"/>
          <p:cNvSpPr/>
          <p:nvPr/>
        </p:nvSpPr>
        <p:spPr>
          <a:xfrm>
            <a:off x="4143372" y="5103674"/>
            <a:ext cx="4572000" cy="1754326"/>
          </a:xfrm>
          <a:prstGeom prst="rect">
            <a:avLst/>
          </a:prstGeom>
        </p:spPr>
        <p:txBody>
          <a:bodyPr>
            <a:spAutoFit/>
          </a:bodyPr>
          <a:lstStyle/>
          <a:p>
            <a:pPr algn="ctr"/>
            <a:r>
              <a:rPr lang="ru-RU" dirty="0" smtClean="0">
                <a:latin typeface="Times New Roman" pitchFamily="18" charset="0"/>
                <a:cs typeface="Times New Roman" pitchFamily="18" charset="0"/>
              </a:rPr>
              <a:t>Пополам, как хлеб, делили счастье.</a:t>
            </a:r>
            <a:br>
              <a:rPr lang="ru-RU" dirty="0" smtClean="0">
                <a:latin typeface="Times New Roman" pitchFamily="18" charset="0"/>
                <a:cs typeface="Times New Roman" pitchFamily="18" charset="0"/>
              </a:rPr>
            </a:br>
            <a:r>
              <a:rPr lang="ru-RU" dirty="0" smtClean="0">
                <a:latin typeface="Times New Roman" pitchFamily="18" charset="0"/>
                <a:cs typeface="Times New Roman" pitchFamily="18" charset="0"/>
              </a:rPr>
              <a:t>Горести могли, как хлеб, делить.</a:t>
            </a:r>
            <a:br>
              <a:rPr lang="ru-RU" dirty="0" smtClean="0">
                <a:latin typeface="Times New Roman" pitchFamily="18" charset="0"/>
                <a:cs typeface="Times New Roman" pitchFamily="18" charset="0"/>
              </a:rPr>
            </a:br>
            <a:r>
              <a:rPr lang="ru-RU" dirty="0" smtClean="0">
                <a:latin typeface="Times New Roman" pitchFamily="18" charset="0"/>
                <a:cs typeface="Times New Roman" pitchFamily="18" charset="0"/>
              </a:rPr>
              <a:t>Легче гору разделить на части,</a:t>
            </a:r>
            <a:br>
              <a:rPr lang="ru-RU" dirty="0" smtClean="0">
                <a:latin typeface="Times New Roman" pitchFamily="18" charset="0"/>
                <a:cs typeface="Times New Roman" pitchFamily="18" charset="0"/>
              </a:rPr>
            </a:br>
            <a:r>
              <a:rPr lang="ru-RU" dirty="0" smtClean="0">
                <a:latin typeface="Times New Roman" pitchFamily="18" charset="0"/>
                <a:cs typeface="Times New Roman" pitchFamily="18" charset="0"/>
              </a:rPr>
              <a:t>Чем таких подруг разъединить.</a:t>
            </a:r>
            <a:r>
              <a:rPr lang="ru-RU" dirty="0" smtClean="0"/>
              <a:t/>
            </a:r>
            <a:br>
              <a:rPr lang="ru-RU" dirty="0" smtClean="0"/>
            </a:br>
            <a:r>
              <a:rPr lang="ru-RU" dirty="0" smtClean="0"/>
              <a:t/>
            </a:r>
            <a:br>
              <a:rPr lang="ru-RU" dirty="0" smtClean="0"/>
            </a:br>
            <a:endParaRPr 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357</TotalTime>
  <Words>1046</Words>
  <Application>Microsoft Office PowerPoint</Application>
  <PresentationFormat>Экран (4:3)</PresentationFormat>
  <Paragraphs>142</Paragraphs>
  <Slides>56</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56</vt:i4>
      </vt:variant>
    </vt:vector>
  </HeadingPairs>
  <TitlesOfParts>
    <vt:vector size="57" baseType="lpstr">
      <vt:lpstr>Тема Office</vt:lpstr>
      <vt:lpstr>Снайпер - это не просто стрелок со снайперской винтовкой. Это сверхметкий стрелок на дальние дистанции. А. Потапов,  «Искусство снайпера» </vt:lpstr>
      <vt:lpstr>Слайд 2</vt:lpstr>
      <vt:lpstr>Слайд 3</vt:lpstr>
      <vt:lpstr>Слайд 4</vt:lpstr>
      <vt:lpstr>Слайд 5</vt:lpstr>
      <vt:lpstr>Слайд 6</vt:lpstr>
      <vt:lpstr>Слайд 7</vt:lpstr>
      <vt:lpstr>Слайд 8</vt:lpstr>
      <vt:lpstr>Слайд 9</vt:lpstr>
      <vt:lpstr>Слайд 10</vt:lpstr>
      <vt:lpstr>Слайд 11</vt:lpstr>
      <vt:lpstr>Слайд 12</vt:lpstr>
      <vt:lpstr>Слайд 13</vt:lpstr>
      <vt:lpstr>Слайд 14</vt:lpstr>
      <vt:lpstr>Слайд 15</vt:lpstr>
      <vt:lpstr>Слайд 16</vt:lpstr>
      <vt:lpstr>Слайд 17</vt:lpstr>
      <vt:lpstr>Слайд 18</vt:lpstr>
      <vt:lpstr>Слайд 19</vt:lpstr>
      <vt:lpstr>Слайд 20</vt:lpstr>
      <vt:lpstr>Слайд 21</vt:lpstr>
      <vt:lpstr>Слайд 22</vt:lpstr>
      <vt:lpstr>Слайд 23</vt:lpstr>
      <vt:lpstr>Слайд 24</vt:lpstr>
      <vt:lpstr>Слайд 25</vt:lpstr>
      <vt:lpstr>Слайд 26</vt:lpstr>
      <vt:lpstr>Слайд 27</vt:lpstr>
      <vt:lpstr>Слайд 28</vt:lpstr>
      <vt:lpstr>Слайд 29</vt:lpstr>
      <vt:lpstr>Слайд 30</vt:lpstr>
      <vt:lpstr>Слайд 31</vt:lpstr>
      <vt:lpstr>Слайд 32</vt:lpstr>
      <vt:lpstr>Слайд 33</vt:lpstr>
      <vt:lpstr>Слайд 34</vt:lpstr>
      <vt:lpstr>Слайд 35</vt:lpstr>
      <vt:lpstr>Слайд 36</vt:lpstr>
      <vt:lpstr>Слайд 37</vt:lpstr>
      <vt:lpstr>Слайд 38</vt:lpstr>
      <vt:lpstr>Слайд 39</vt:lpstr>
      <vt:lpstr>Слайд 40</vt:lpstr>
      <vt:lpstr>Слайд 41</vt:lpstr>
      <vt:lpstr>Слайд 42</vt:lpstr>
      <vt:lpstr>Слайд 43</vt:lpstr>
      <vt:lpstr>Слайд 44</vt:lpstr>
      <vt:lpstr>Слайд 45</vt:lpstr>
      <vt:lpstr>Слайд 46</vt:lpstr>
      <vt:lpstr>Слайд 47</vt:lpstr>
      <vt:lpstr>Слайд 48</vt:lpstr>
      <vt:lpstr>Слайд 49</vt:lpstr>
      <vt:lpstr>Слайд 50</vt:lpstr>
      <vt:lpstr>Слайд 51</vt:lpstr>
      <vt:lpstr>Слайд 52</vt:lpstr>
      <vt:lpstr>Слайд 53</vt:lpstr>
      <vt:lpstr>Слайд 54</vt:lpstr>
      <vt:lpstr>Слайд 55</vt:lpstr>
      <vt:lpstr>Слайд 56</vt:lpstr>
    </vt:vector>
  </TitlesOfParts>
  <Company>SPecialiST RePack</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Admin</dc:creator>
  <cp:lastModifiedBy>re</cp:lastModifiedBy>
  <cp:revision>38</cp:revision>
  <dcterms:created xsi:type="dcterms:W3CDTF">2014-12-08T18:34:32Z</dcterms:created>
  <dcterms:modified xsi:type="dcterms:W3CDTF">2015-05-04T13:50:07Z</dcterms:modified>
</cp:coreProperties>
</file>