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wmv" ContentType="video/x-ms-wmv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61" r:id="rId5"/>
    <p:sldId id="263" r:id="rId6"/>
    <p:sldId id="262" r:id="rId7"/>
    <p:sldId id="265" r:id="rId8"/>
    <p:sldId id="266" r:id="rId9"/>
    <p:sldId id="267" r:id="rId10"/>
    <p:sldId id="268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4221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media" Target="../media/media2.wmv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2.wmv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85860"/>
            <a:ext cx="8572560" cy="5143536"/>
          </a:xfrm>
        </p:spPr>
        <p:txBody>
          <a:bodyPr>
            <a:normAutofit lnSpcReduction="10000"/>
          </a:bodyPr>
          <a:lstStyle/>
          <a:p>
            <a:pPr lvl="0"/>
            <a:r>
              <a:rPr lang="ru-RU" b="1" dirty="0" smtClean="0"/>
              <a:t>_______ </a:t>
            </a:r>
            <a:r>
              <a:rPr lang="ru-RU" b="1" dirty="0" smtClean="0">
                <a:solidFill>
                  <a:srgbClr val="422100"/>
                </a:solidFill>
              </a:rPr>
              <a:t>кормит людей, как мать детей.</a:t>
            </a:r>
          </a:p>
          <a:p>
            <a:pPr lvl="0"/>
            <a:r>
              <a:rPr lang="ru-RU" b="1" dirty="0" smtClean="0">
                <a:solidFill>
                  <a:srgbClr val="422100"/>
                </a:solidFill>
              </a:rPr>
              <a:t>Добра мать до своих детей, а ___________ – до своих людей.</a:t>
            </a:r>
          </a:p>
          <a:p>
            <a:pPr lvl="0"/>
            <a:r>
              <a:rPr lang="ru-RU" b="1" dirty="0" smtClean="0">
                <a:solidFill>
                  <a:srgbClr val="422100"/>
                </a:solidFill>
              </a:rPr>
              <a:t>Труженику ________________ – мать родна.</a:t>
            </a:r>
          </a:p>
          <a:p>
            <a:pPr lvl="0"/>
            <a:r>
              <a:rPr lang="ru-RU" b="1" dirty="0" smtClean="0">
                <a:solidFill>
                  <a:srgbClr val="422100"/>
                </a:solidFill>
              </a:rPr>
              <a:t>Крестьянин без _____________, что дерево без корня.</a:t>
            </a:r>
          </a:p>
          <a:p>
            <a:pPr lvl="0"/>
            <a:r>
              <a:rPr lang="ru-RU" b="1" dirty="0" smtClean="0">
                <a:solidFill>
                  <a:srgbClr val="422100"/>
                </a:solidFill>
              </a:rPr>
              <a:t>Без хозяина ______________ – круглая сирота.</a:t>
            </a:r>
          </a:p>
          <a:p>
            <a:pPr lvl="0"/>
            <a:r>
              <a:rPr lang="ru-RU" b="1" dirty="0" smtClean="0">
                <a:solidFill>
                  <a:srgbClr val="422100"/>
                </a:solidFill>
              </a:rPr>
              <a:t>________________ заботу любит.</a:t>
            </a:r>
          </a:p>
          <a:p>
            <a:pPr lvl="0"/>
            <a:r>
              <a:rPr lang="ru-RU" b="1" dirty="0" smtClean="0">
                <a:solidFill>
                  <a:srgbClr val="422100"/>
                </a:solidFill>
              </a:rPr>
              <a:t>___________ – кормилица, а и та есть просит</a:t>
            </a: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09600" y="427038"/>
            <a:ext cx="8229600" cy="868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?????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Земля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Aleksey-Rybnikov-temaquotRus_quot-iz-fil_ma-quotRus_-iznachal_nayaquot(muzofon.com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7796169" y="21905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 numSld="999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 uiExpand="1" build="p"/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фрагмент Молодильные яблочки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35421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Сегодня мне хотелось бы: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</a:t>
            </a:r>
            <a:r>
              <a:rPr lang="ru-RU" sz="3600" b="1" dirty="0" smtClean="0"/>
              <a:t>. похвалить…, т.к. …</a:t>
            </a:r>
          </a:p>
          <a:p>
            <a:pPr>
              <a:buNone/>
            </a:pPr>
            <a:r>
              <a:rPr lang="ru-RU" sz="3600" b="1" dirty="0" smtClean="0"/>
              <a:t>2. сделать комплимент деловым качествам…, т.к. …</a:t>
            </a:r>
          </a:p>
          <a:p>
            <a:pPr>
              <a:buNone/>
            </a:pPr>
            <a:r>
              <a:rPr lang="ru-RU" sz="3600" b="1" dirty="0" smtClean="0"/>
              <a:t>3. сделать комплимент …, за то, что он (она) вызвал (а) л мне чувство …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http://www.chelagro.ru/upload/iblock/92c/umajalsa-volvach.jpg"/>
          <p:cNvPicPr>
            <a:picLocks noChangeAspect="1" noChangeArrowheads="1"/>
          </p:cNvPicPr>
          <p:nvPr/>
        </p:nvPicPr>
        <p:blipFill>
          <a:blip r:embed="rId2" cstate="print"/>
          <a:srcRect l="4036" r="9706"/>
          <a:stretch>
            <a:fillRect/>
          </a:stretch>
        </p:blipFill>
        <p:spPr bwMode="auto">
          <a:xfrm>
            <a:off x="0" y="0"/>
            <a:ext cx="4579762" cy="3500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8" name="Picture 4" descr="http://neformat.co.ua/images/news/starik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3500439"/>
            <a:ext cx="4476749" cy="3357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0" name="Picture 6" descr="http://img-fotki.yandex.ru/get/4603/muspili.9/0_46b27_35445453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0"/>
            <a:ext cx="45720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10" descr="http://img-2007-05.photosight.ru/14/2087870.jpg"/>
          <p:cNvPicPr>
            <a:picLocks noChangeAspect="1" noChangeArrowheads="1"/>
          </p:cNvPicPr>
          <p:nvPr/>
        </p:nvPicPr>
        <p:blipFill>
          <a:blip r:embed="rId5" cstate="print"/>
          <a:srcRect l="5291" r="5549"/>
          <a:stretch>
            <a:fillRect/>
          </a:stretch>
        </p:blipFill>
        <p:spPr bwMode="auto">
          <a:xfrm>
            <a:off x="4552954" y="3429000"/>
            <a:ext cx="4591046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http://img1.liveinternet.ru/images/attach/c/3/75/96/75096817_3937664_f6bf7d2526a6.jpg"/>
          <p:cNvPicPr>
            <a:picLocks noChangeAspect="1" noChangeArrowheads="1"/>
          </p:cNvPicPr>
          <p:nvPr/>
        </p:nvPicPr>
        <p:blipFill>
          <a:blip r:embed="rId6" cstate="print"/>
          <a:srcRect l="4456" r="6616" b="4153"/>
          <a:stretch>
            <a:fillRect/>
          </a:stretch>
        </p:blipFill>
        <p:spPr bwMode="auto">
          <a:xfrm>
            <a:off x="-44657" y="0"/>
            <a:ext cx="9188657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Почва как среда обитания</a:t>
            </a:r>
            <a:endParaRPr lang="ru-RU" b="1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u="sng" dirty="0" smtClean="0">
                <a:solidFill>
                  <a:srgbClr val="422100"/>
                </a:solidFill>
              </a:rPr>
              <a:t>Цель: </a:t>
            </a:r>
            <a:endParaRPr lang="ru-RU" b="1" dirty="0" smtClean="0">
              <a:solidFill>
                <a:srgbClr val="42210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rgbClr val="422100"/>
                </a:solidFill>
              </a:rPr>
              <a:t>1</a:t>
            </a:r>
            <a:r>
              <a:rPr lang="ru-RU" b="1" dirty="0" smtClean="0">
                <a:solidFill>
                  <a:srgbClr val="422100"/>
                </a:solidFill>
              </a:rPr>
              <a:t>. </a:t>
            </a:r>
            <a:r>
              <a:rPr lang="ru-RU" b="1" dirty="0" smtClean="0">
                <a:solidFill>
                  <a:srgbClr val="422100"/>
                </a:solidFill>
              </a:rPr>
              <a:t>Узнать, какими свойствами </a:t>
            </a:r>
            <a:r>
              <a:rPr lang="ru-RU" b="1" dirty="0" smtClean="0">
                <a:solidFill>
                  <a:srgbClr val="422100"/>
                </a:solidFill>
              </a:rPr>
              <a:t>обладает почва.</a:t>
            </a:r>
            <a:endParaRPr lang="ru-RU" b="1" dirty="0" smtClean="0">
              <a:solidFill>
                <a:srgbClr val="42210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rgbClr val="422100"/>
                </a:solidFill>
              </a:rPr>
              <a:t>2</a:t>
            </a:r>
            <a:r>
              <a:rPr lang="ru-RU" b="1" dirty="0" smtClean="0">
                <a:solidFill>
                  <a:srgbClr val="422100"/>
                </a:solidFill>
              </a:rPr>
              <a:t>. </a:t>
            </a:r>
            <a:r>
              <a:rPr lang="ru-RU" b="1" dirty="0" smtClean="0">
                <a:solidFill>
                  <a:srgbClr val="422100"/>
                </a:solidFill>
              </a:rPr>
              <a:t>Узнать, как организмы  приспособились к обитанию в почве</a:t>
            </a:r>
            <a:endParaRPr lang="ru-RU" b="1" dirty="0">
              <a:solidFill>
                <a:srgbClr val="4221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 почвы </a:t>
            </a:r>
            <a:endParaRPr lang="ru-RU" b="1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14422"/>
            <a:ext cx="3214710" cy="642942"/>
          </a:xfrm>
          <a:ln>
            <a:solidFill>
              <a:srgbClr val="422100"/>
            </a:solidFill>
          </a:ln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>
                <a:solidFill>
                  <a:srgbClr val="422100"/>
                </a:solidFill>
              </a:rPr>
              <a:t>________ </a:t>
            </a:r>
            <a:r>
              <a:rPr lang="ru-RU" b="1" dirty="0" smtClean="0">
                <a:solidFill>
                  <a:srgbClr val="422100"/>
                </a:solidFill>
              </a:rPr>
              <a:t>частицы </a:t>
            </a:r>
            <a:endParaRPr lang="ru-RU" b="1" dirty="0">
              <a:solidFill>
                <a:srgbClr val="422100"/>
              </a:solidFill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214282" y="2143116"/>
            <a:ext cx="2571768" cy="2714644"/>
          </a:xfrm>
          <a:prstGeom prst="rect">
            <a:avLst/>
          </a:prstGeom>
          <a:noFill/>
          <a:ln>
            <a:solidFill>
              <a:srgbClr val="422100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221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____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221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вещества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800" b="1" dirty="0" smtClean="0">
                <a:solidFill>
                  <a:srgbClr val="422100"/>
                </a:solidFill>
              </a:rPr>
              <a:t>Это: 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221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__________________________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800" b="1" dirty="0" smtClean="0">
                <a:solidFill>
                  <a:srgbClr val="422100"/>
                </a:solidFill>
              </a:rPr>
              <a:t>_____________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221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4221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3000364" y="2143116"/>
            <a:ext cx="2500330" cy="2714644"/>
          </a:xfrm>
          <a:prstGeom prst="rect">
            <a:avLst/>
          </a:prstGeom>
          <a:noFill/>
          <a:ln>
            <a:solidFill>
              <a:srgbClr val="422100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221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____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221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вещества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400" b="1" dirty="0" smtClean="0">
                <a:solidFill>
                  <a:srgbClr val="422100"/>
                </a:solidFill>
              </a:rPr>
              <a:t>или ___________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221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Это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4221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___________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400" b="1" baseline="0" dirty="0" smtClean="0">
                <a:solidFill>
                  <a:srgbClr val="422100"/>
                </a:solidFill>
              </a:rPr>
              <a:t>____________</a:t>
            </a:r>
            <a:r>
              <a:rPr lang="ru-RU" sz="2400" b="1" dirty="0" smtClean="0">
                <a:solidFill>
                  <a:srgbClr val="422100"/>
                </a:solidFill>
              </a:rPr>
              <a:t> и _______________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221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4221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5072066" y="1285860"/>
            <a:ext cx="1785950" cy="642942"/>
          </a:xfrm>
          <a:prstGeom prst="rect">
            <a:avLst/>
          </a:prstGeom>
          <a:ln>
            <a:solidFill>
              <a:srgbClr val="422100"/>
            </a:solidFill>
          </a:ln>
        </p:spPr>
        <p:txBody>
          <a:bodyPr vert="horz" lIns="91440" tIns="45720" rIns="91440" bIns="45720" rtlCol="0">
            <a:normAutofit fontScale="925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221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________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4221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7143768" y="1285860"/>
            <a:ext cx="1785950" cy="642942"/>
          </a:xfrm>
          <a:prstGeom prst="rect">
            <a:avLst/>
          </a:prstGeom>
          <a:ln>
            <a:solidFill>
              <a:srgbClr val="422100"/>
            </a:solidFill>
          </a:ln>
        </p:spPr>
        <p:txBody>
          <a:bodyPr vert="horz" lIns="91440" tIns="45720" rIns="91440" bIns="45720" rtlCol="0">
            <a:normAutofit fontScale="925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221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________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4221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857224" y="5429264"/>
            <a:ext cx="7643866" cy="1071570"/>
          </a:xfrm>
          <a:prstGeom prst="rect">
            <a:avLst/>
          </a:prstGeom>
          <a:ln>
            <a:solidFill>
              <a:srgbClr val="422100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i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Почему почва обладает свойством плодородия? </a:t>
            </a:r>
            <a:endParaRPr kumimoji="0" lang="ru-RU" sz="3200" b="1" i="1" u="none" strike="noStrike" kern="1200" cap="none" spc="0" normalizeH="0" baseline="0" noProof="0" dirty="0">
              <a:ln>
                <a:noFill/>
              </a:ln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1" name="Прямая со стрелкой 10"/>
          <p:cNvCxnSpPr>
            <a:stCxn id="2" idx="2"/>
            <a:endCxn id="3" idx="0"/>
          </p:cNvCxnSpPr>
          <p:nvPr/>
        </p:nvCxnSpPr>
        <p:spPr>
          <a:xfrm rot="5400000">
            <a:off x="3196819" y="-160759"/>
            <a:ext cx="285752" cy="2464611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2" idx="2"/>
            <a:endCxn id="7" idx="0"/>
          </p:cNvCxnSpPr>
          <p:nvPr/>
        </p:nvCxnSpPr>
        <p:spPr>
          <a:xfrm rot="16200000" flipH="1">
            <a:off x="5089925" y="410744"/>
            <a:ext cx="357190" cy="1393041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endCxn id="8" idx="0"/>
          </p:cNvCxnSpPr>
          <p:nvPr/>
        </p:nvCxnSpPr>
        <p:spPr>
          <a:xfrm>
            <a:off x="4643438" y="928672"/>
            <a:ext cx="3393305" cy="357188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endCxn id="6" idx="0"/>
          </p:cNvCxnSpPr>
          <p:nvPr/>
        </p:nvCxnSpPr>
        <p:spPr>
          <a:xfrm>
            <a:off x="2071669" y="1857365"/>
            <a:ext cx="2178860" cy="285751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3" idx="2"/>
          </p:cNvCxnSpPr>
          <p:nvPr/>
        </p:nvCxnSpPr>
        <p:spPr>
          <a:xfrm rot="5400000">
            <a:off x="1232274" y="1268001"/>
            <a:ext cx="285753" cy="1464478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 почвы </a:t>
            </a:r>
            <a:endParaRPr lang="ru-RU" b="1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14422"/>
            <a:ext cx="3214710" cy="642942"/>
          </a:xfrm>
          <a:ln>
            <a:solidFill>
              <a:srgbClr val="422100"/>
            </a:solidFill>
          </a:ln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i="1" u="sng" dirty="0" smtClean="0">
                <a:solidFill>
                  <a:srgbClr val="422100"/>
                </a:solidFill>
              </a:rPr>
              <a:t>Твердые</a:t>
            </a:r>
            <a:r>
              <a:rPr lang="ru-RU" i="1" dirty="0" smtClean="0">
                <a:solidFill>
                  <a:srgbClr val="422100"/>
                </a:solidFill>
              </a:rPr>
              <a:t> </a:t>
            </a:r>
            <a:r>
              <a:rPr lang="ru-RU" dirty="0" smtClean="0">
                <a:solidFill>
                  <a:srgbClr val="422100"/>
                </a:solidFill>
              </a:rPr>
              <a:t> </a:t>
            </a:r>
            <a:r>
              <a:rPr lang="ru-RU" b="1" dirty="0" smtClean="0">
                <a:solidFill>
                  <a:srgbClr val="422100"/>
                </a:solidFill>
              </a:rPr>
              <a:t>частицы </a:t>
            </a:r>
            <a:endParaRPr lang="ru-RU" b="1" dirty="0">
              <a:solidFill>
                <a:srgbClr val="422100"/>
              </a:solidFill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214282" y="2143116"/>
            <a:ext cx="2643206" cy="2714644"/>
          </a:xfrm>
          <a:prstGeom prst="rect">
            <a:avLst/>
          </a:prstGeom>
          <a:noFill/>
          <a:ln>
            <a:solidFill>
              <a:srgbClr val="422100"/>
            </a:solidFill>
          </a:ln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i="1" u="sng" dirty="0" err="1" smtClean="0">
                <a:solidFill>
                  <a:srgbClr val="422100"/>
                </a:solidFill>
              </a:rPr>
              <a:t>Неорганичес-кие</a:t>
            </a:r>
            <a:r>
              <a:rPr lang="ru-RU" sz="3200" i="1" u="sng" dirty="0" smtClean="0">
                <a:solidFill>
                  <a:srgbClr val="422100"/>
                </a:solidFill>
              </a:rPr>
              <a:t>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221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221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вещества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800" b="1" dirty="0" smtClean="0">
                <a:solidFill>
                  <a:srgbClr val="422100"/>
                </a:solidFill>
              </a:rPr>
              <a:t>Это: 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i="1" u="sng" dirty="0" smtClean="0">
                <a:solidFill>
                  <a:srgbClr val="422100"/>
                </a:solidFill>
              </a:rPr>
              <a:t>Глина, песок, вода с растворенными солями</a:t>
            </a:r>
            <a:endParaRPr lang="ru-RU" sz="3200" i="1" u="sng" dirty="0">
              <a:solidFill>
                <a:srgbClr val="422100"/>
              </a:solidFill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3071802" y="2143116"/>
            <a:ext cx="2500330" cy="2714644"/>
          </a:xfrm>
          <a:prstGeom prst="rect">
            <a:avLst/>
          </a:prstGeom>
          <a:noFill/>
          <a:ln>
            <a:solidFill>
              <a:srgbClr val="422100"/>
            </a:solidFill>
          </a:ln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000" i="1" u="sng" dirty="0" smtClean="0">
                <a:solidFill>
                  <a:srgbClr val="422100"/>
                </a:solidFill>
              </a:rPr>
              <a:t>Органические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221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вещества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400" b="1" dirty="0" smtClean="0">
                <a:solidFill>
                  <a:srgbClr val="422100"/>
                </a:solidFill>
              </a:rPr>
              <a:t>или </a:t>
            </a:r>
            <a:r>
              <a:rPr lang="ru-RU" sz="2700" b="1" i="1" u="sng" dirty="0" smtClean="0">
                <a:solidFill>
                  <a:srgbClr val="990000"/>
                </a:solidFill>
              </a:rPr>
              <a:t>гумус или перегной</a:t>
            </a:r>
            <a:r>
              <a:rPr lang="ru-RU" sz="2400" b="1" dirty="0" smtClean="0">
                <a:solidFill>
                  <a:srgbClr val="422100"/>
                </a:solidFill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221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Это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4221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3000" i="1" u="sng" dirty="0" smtClean="0">
                <a:solidFill>
                  <a:srgbClr val="422100"/>
                </a:solidFill>
              </a:rPr>
              <a:t>остатки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4221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3000" i="1" u="sng" dirty="0" smtClean="0">
                <a:solidFill>
                  <a:srgbClr val="422100"/>
                </a:solidFill>
              </a:rPr>
              <a:t>животных и растений </a:t>
            </a: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5072066" y="1285860"/>
            <a:ext cx="1785950" cy="642942"/>
          </a:xfrm>
          <a:prstGeom prst="rect">
            <a:avLst/>
          </a:prstGeom>
          <a:ln>
            <a:solidFill>
              <a:srgbClr val="422100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000" i="1" u="sng" dirty="0" smtClean="0">
                <a:solidFill>
                  <a:srgbClr val="422100"/>
                </a:solidFill>
              </a:rPr>
              <a:t>Вода</a:t>
            </a:r>
            <a:endParaRPr lang="ru-RU" sz="3000" i="1" u="sng" dirty="0">
              <a:solidFill>
                <a:srgbClr val="422100"/>
              </a:solidFill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7143768" y="1285860"/>
            <a:ext cx="1785950" cy="642942"/>
          </a:xfrm>
          <a:prstGeom prst="rect">
            <a:avLst/>
          </a:prstGeom>
          <a:ln>
            <a:solidFill>
              <a:srgbClr val="422100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ru-RU" sz="3000" i="1" u="sng" dirty="0" smtClean="0">
                <a:solidFill>
                  <a:srgbClr val="422100"/>
                </a:solidFill>
              </a:rPr>
              <a:t>Воздух </a:t>
            </a:r>
            <a:endParaRPr lang="ru-RU" sz="3000" i="1" u="sng" dirty="0">
              <a:solidFill>
                <a:srgbClr val="422100"/>
              </a:solidFill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857224" y="5429264"/>
            <a:ext cx="7643866" cy="1071570"/>
          </a:xfrm>
          <a:prstGeom prst="rect">
            <a:avLst/>
          </a:prstGeom>
          <a:ln>
            <a:solidFill>
              <a:srgbClr val="422100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i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Почему почва обладает свойством плодородия? </a:t>
            </a:r>
            <a:endParaRPr kumimoji="0" lang="ru-RU" sz="3200" b="1" i="1" u="none" strike="noStrike" kern="1200" cap="none" spc="0" normalizeH="0" baseline="0" noProof="0" dirty="0">
              <a:ln>
                <a:noFill/>
              </a:ln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1" name="Прямая со стрелкой 10"/>
          <p:cNvCxnSpPr>
            <a:stCxn id="2" idx="2"/>
            <a:endCxn id="3" idx="0"/>
          </p:cNvCxnSpPr>
          <p:nvPr/>
        </p:nvCxnSpPr>
        <p:spPr>
          <a:xfrm rot="5400000">
            <a:off x="3196819" y="-160759"/>
            <a:ext cx="285752" cy="2464611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2" idx="2"/>
            <a:endCxn id="7" idx="0"/>
          </p:cNvCxnSpPr>
          <p:nvPr/>
        </p:nvCxnSpPr>
        <p:spPr>
          <a:xfrm rot="16200000" flipH="1">
            <a:off x="5089925" y="410744"/>
            <a:ext cx="357190" cy="1393041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endCxn id="8" idx="0"/>
          </p:cNvCxnSpPr>
          <p:nvPr/>
        </p:nvCxnSpPr>
        <p:spPr>
          <a:xfrm>
            <a:off x="4643438" y="928672"/>
            <a:ext cx="3393305" cy="357188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2071670" y="1857364"/>
            <a:ext cx="2178860" cy="285751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3" idx="2"/>
          </p:cNvCxnSpPr>
          <p:nvPr/>
        </p:nvCxnSpPr>
        <p:spPr>
          <a:xfrm rot="5400000">
            <a:off x="1232274" y="1268001"/>
            <a:ext cx="285753" cy="1464478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458" name="Picture 2" descr="http://s43.radikal.ru/i101/1101/f9/8ae7d3137eb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7" y="2357430"/>
            <a:ext cx="3352793" cy="25145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357166"/>
          <a:ext cx="9144000" cy="4890636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357422"/>
                <a:gridCol w="1812258"/>
                <a:gridCol w="1831080"/>
                <a:gridCol w="2000264"/>
                <a:gridCol w="1142976"/>
              </a:tblGrid>
              <a:tr h="8429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u="sng" dirty="0"/>
                        <a:t>Критерии сравнения</a:t>
                      </a:r>
                      <a:endParaRPr lang="ru-RU" sz="2400" u="sng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u="sng" dirty="0"/>
                        <a:t>Водная</a:t>
                      </a:r>
                      <a:endParaRPr lang="ru-RU" sz="2400" u="sng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u="sng" dirty="0"/>
                        <a:t>Наземно-воздушная</a:t>
                      </a:r>
                      <a:endParaRPr lang="ru-RU" sz="2400" u="sng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u="sng" dirty="0" smtClean="0">
                          <a:latin typeface="Calibri"/>
                          <a:ea typeface="Times New Roman"/>
                          <a:cs typeface="Times New Roman"/>
                        </a:rPr>
                        <a:t>Почвенная</a:t>
                      </a:r>
                      <a:endParaRPr lang="ru-RU" sz="2400" u="sng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484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/>
                        <a:t>Подвижность </a:t>
                      </a:r>
                      <a:endParaRPr lang="ru-RU" sz="2400" b="1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4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484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/>
                        <a:t>Влажность </a:t>
                      </a:r>
                      <a:endParaRPr lang="ru-RU" sz="2400" b="1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Постоянная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Разная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484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/>
                        <a:t>Плотность</a:t>
                      </a:r>
                      <a:endParaRPr lang="ru-RU" sz="2400" b="1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Высокая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Низкая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968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/>
                        <a:t>Количество кислорода</a:t>
                      </a:r>
                      <a:endParaRPr lang="ru-RU" sz="2400" b="1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Низкое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Высокое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968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/>
                        <a:t>Колебания температуры</a:t>
                      </a:r>
                      <a:endParaRPr lang="ru-RU" sz="2400" b="1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Небольшие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Резкие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484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/>
                        <a:t>Освещенность</a:t>
                      </a:r>
                      <a:endParaRPr lang="ru-RU" sz="2400" b="1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Верхние слои гидросферы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Вся атмосфера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62600" y="304800"/>
            <a:ext cx="3124200" cy="8382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2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Микробитатели</a:t>
            </a: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почвы </a:t>
            </a:r>
          </a:p>
        </p:txBody>
      </p:sp>
      <p:pic>
        <p:nvPicPr>
          <p:cNvPr id="49154" name="Picture 2" descr="C:\Documents and Settings\Михайлова\Мои документы\Мои рисунки\почвы\бактери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4000" b="6667"/>
          <a:stretch>
            <a:fillRect/>
          </a:stretch>
        </p:blipFill>
        <p:spPr>
          <a:xfrm>
            <a:off x="304800" y="304800"/>
            <a:ext cx="3657600" cy="2667000"/>
          </a:xfrm>
          <a:effectLst>
            <a:softEdge rad="112500"/>
          </a:effectLst>
        </p:spPr>
      </p:pic>
      <p:pic>
        <p:nvPicPr>
          <p:cNvPr id="49156" name="Picture 4" descr="C:\Documents and Settings\Михайлова\Мои документы\Мои рисунки\почвы\муко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29000"/>
            <a:ext cx="45720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9157" name="Picture 5" descr="C:\Documents and Settings\Михайлова\Мои документы\Мои рисунки\почвы\пеницилл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76228" y="1066800"/>
            <a:ext cx="3867772" cy="25765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9158" name="Picture 6" descr="C:\Documents and Settings\Михайлова\Мои документы\Мои рисунки\почвы\простейшее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7270" y="3733800"/>
            <a:ext cx="3636729" cy="3124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9159" name="Picture 7" descr="C:\Documents and Settings\Михайлова\Мои документы\Мои рисунки\почвы\микориз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5000" y="2133600"/>
            <a:ext cx="4470400" cy="335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00562" y="214290"/>
            <a:ext cx="4200524" cy="63976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Обитатели средних размеров</a:t>
            </a:r>
          </a:p>
        </p:txBody>
      </p:sp>
      <p:pic>
        <p:nvPicPr>
          <p:cNvPr id="51202" name="Picture 2" descr="C:\Documents and Settings\Михайлова\Мои документы\Мои рисунки\почвы\клещи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4368800" cy="3276600"/>
          </a:xfrm>
          <a:effectLst>
            <a:softEdge rad="112500"/>
          </a:effectLst>
        </p:spPr>
      </p:pic>
      <p:pic>
        <p:nvPicPr>
          <p:cNvPr id="51203" name="Picture 3" descr="C:\Documents and Settings\Михайлова\Мои документы\Мои рисунки\почвы\луковый клещ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1981200"/>
            <a:ext cx="2609850" cy="2087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04" name="Picture 4" descr="C:\Documents and Settings\Михайлова\Мои документы\Мои рисунки\почвы\нематоды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12827" y="3476625"/>
            <a:ext cx="4831173" cy="3381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05" name="Picture 5" descr="C:\Documents and Settings\Михайлова\Мои документы\Мои рисунки\почвы\нематода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736" y="3276600"/>
            <a:ext cx="2843264" cy="18621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06" name="Picture 6" descr="C:\Documents and Settings\Михайлова\Мои документы\Мои рисунки\почвы\краснотелка-клещ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4191000"/>
            <a:ext cx="3733800" cy="2487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07" name="Picture 7" descr="C:\Documents and Settings\Михайлова\Мои документы\Мои рисунки\почвы\ногохвостки.jpg"/>
          <p:cNvPicPr>
            <a:picLocks noChangeAspect="1" noChangeArrowheads="1"/>
          </p:cNvPicPr>
          <p:nvPr/>
        </p:nvPicPr>
        <p:blipFill>
          <a:blip r:embed="rId7" cstate="print">
            <a:lum bright="10000" contrast="20000"/>
          </a:blip>
          <a:srcRect/>
          <a:stretch>
            <a:fillRect/>
          </a:stretch>
        </p:blipFill>
        <p:spPr bwMode="auto">
          <a:xfrm>
            <a:off x="4648200" y="890452"/>
            <a:ext cx="3657600" cy="2436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6248400" y="1066800"/>
            <a:ext cx="1828800" cy="381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ru-RU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Ногохвостки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48200" y="6172200"/>
            <a:ext cx="1828800" cy="381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ru-RU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Нематоды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85800" y="6096000"/>
            <a:ext cx="28194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ru-RU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Клещ - </a:t>
            </a:r>
            <a:r>
              <a:rPr lang="ru-RU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краснотелка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76400" y="3505200"/>
            <a:ext cx="21336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ru-RU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Луковый клещ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2" name="Picture 6" descr="C:\Documents and Settings\Михайлова\Мои документы\Мои рисунки\почвы\семена.jpg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 bwMode="auto">
          <a:xfrm>
            <a:off x="2357422" y="2143116"/>
            <a:ext cx="5821236" cy="4366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178" name="Picture 2" descr="C:\Documents and Settings\Михайлова\Мои документы\Мои рисунки\почвы\дождевые черви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4191000" cy="3143250"/>
          </a:xfrm>
          <a:effectLst>
            <a:softEdge rad="112500"/>
          </a:effectLst>
        </p:spPr>
      </p:pic>
      <p:pic>
        <p:nvPicPr>
          <p:cNvPr id="50179" name="Picture 3" descr="C:\Documents and Settings\Михайлова\Мои документы\Мои рисунки\почвы\корн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3560691"/>
            <a:ext cx="3124200" cy="32973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143372" y="0"/>
            <a:ext cx="5000628" cy="762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Обитатели крупных размеров </a:t>
            </a:r>
          </a:p>
        </p:txBody>
      </p:sp>
      <p:pic>
        <p:nvPicPr>
          <p:cNvPr id="50180" name="Picture 4" descr="C:\Documents and Settings\Михайлова\Мои документы\Мои рисунки\почвы\иедведка.b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958682"/>
            <a:ext cx="3962400" cy="28993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181" name="Picture 5" descr="C:\Documents and Settings\Михайлова\Мои документы\Мои рисунки\почвы\крот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14942" y="714356"/>
            <a:ext cx="3708400" cy="2781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231</Words>
  <Application>Microsoft Office PowerPoint</Application>
  <PresentationFormat>Экран (4:3)</PresentationFormat>
  <Paragraphs>70</Paragraphs>
  <Slides>11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Земля </vt:lpstr>
      <vt:lpstr>Слайд 2</vt:lpstr>
      <vt:lpstr>Почва как среда обитания</vt:lpstr>
      <vt:lpstr>Состав почвы </vt:lpstr>
      <vt:lpstr>Состав почвы </vt:lpstr>
      <vt:lpstr>Слайд 6</vt:lpstr>
      <vt:lpstr>Микробитатели почвы </vt:lpstr>
      <vt:lpstr>Обитатели средних размеров</vt:lpstr>
      <vt:lpstr>Обитатели крупных размеров </vt:lpstr>
      <vt:lpstr>Слайд 10</vt:lpstr>
      <vt:lpstr>Сегодня мне хотелось бы: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Начальная 2</cp:lastModifiedBy>
  <cp:revision>25</cp:revision>
  <dcterms:modified xsi:type="dcterms:W3CDTF">2015-01-29T05:14:27Z</dcterms:modified>
</cp:coreProperties>
</file>