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6" r:id="rId4"/>
    <p:sldId id="267" r:id="rId5"/>
    <p:sldId id="268" r:id="rId6"/>
    <p:sldId id="259" r:id="rId7"/>
    <p:sldId id="263" r:id="rId8"/>
    <p:sldId id="269" r:id="rId9"/>
    <p:sldId id="270" r:id="rId10"/>
    <p:sldId id="275" r:id="rId11"/>
    <p:sldId id="271" r:id="rId12"/>
    <p:sldId id="274" r:id="rId13"/>
    <p:sldId id="276" r:id="rId14"/>
    <p:sldId id="277" r:id="rId15"/>
    <p:sldId id="278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20D33-D99A-435D-832B-6F1EBEAEDB5F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BACB-4BFC-48A2-BCEE-33E41984C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04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BACB-4BFC-48A2-BCEE-33E41984C2F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2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935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306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0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9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379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313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991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7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58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919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68686-C2FA-444D-9ACF-EE13A4E253C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F18BC-5922-491A-B959-78EE35176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8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-pankratov.ru/archives/5543" TargetMode="External"/><Relationship Id="rId7" Type="http://schemas.openxmlformats.org/officeDocument/2006/relationships/hyperlink" Target="http://physik.ucoz.ru/photo/5-0-251-3" TargetMode="External"/><Relationship Id="rId2" Type="http://schemas.openxmlformats.org/officeDocument/2006/relationships/hyperlink" Target="http://900igr.net/kartinki/fizika/KPD-teplovykh-dvigatelej/KPD-teplov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ass-fizika.narod.ru/7_moshnost.htm" TargetMode="External"/><Relationship Id="rId5" Type="http://schemas.openxmlformats.org/officeDocument/2006/relationships/hyperlink" Target="http://files.school-collection.edu.ru/dlrstore/59b11a0d-7bf6-482d-b767-89649b68782f/7_109.swf" TargetMode="External"/><Relationship Id="rId4" Type="http://schemas.openxmlformats.org/officeDocument/2006/relationships/hyperlink" Target="http://sergey.iis.nsk.su/PA/SORAN1957.aspx?id=RAS_57pds43b9f63afbbff5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82;&#1086;&#1075;&#1076;&#1072;%20&#1088;&#1072;&#1073;&#1086;&#1090;&#1072;%20&#1085;&#1077;%20&#1089;&#1086;&#1074;&#1077;&#1088;&#1096;&#1072;&#1077;&#1090;&#1089;&#1103;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381642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работа.</a:t>
            </a:r>
            <a:b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Мощность.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4923418"/>
            <a:ext cx="5868144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МОАУ «СОШ № 2»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Ясный  Оренбургской области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Черноусова М.В.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0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Экспериментальное задание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 и сравните работу силы тяжести, работу силы упругости, работу силы трения скольжения.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брусок, динамометр,  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линейка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78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922114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Одинаковая ли совершается работа?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5785605" cy="393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1032" y="5157192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Мощность характеризует быстроту выполнения работы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20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61299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11272" y="5517232"/>
                <a:ext cx="4204744" cy="10683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[N] =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</m:ctrlPr>
                      </m:fPr>
                      <m:num>
                        <m:r>
                          <a:rPr lang="ru-RU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  <m:t>Дж</m:t>
                        </m:r>
                      </m:num>
                      <m:den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ea typeface="+mj-ea"/>
                            <a:cs typeface="+mj-cs"/>
                          </a:rPr>
                          <m:t>𝐶</m:t>
                        </m:r>
                      </m:den>
                    </m:f>
                  </m:oMath>
                </a14:m>
                <a:r>
                  <a:rPr lang="ru-RU" sz="4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 = 1 Вт</a:t>
                </a:r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272" y="5517232"/>
                <a:ext cx="4204744" cy="1068369"/>
              </a:xfrm>
              <a:prstGeom prst="rect">
                <a:avLst/>
              </a:prstGeom>
              <a:blipFill rotWithShape="1">
                <a:blip r:embed="rId3"/>
                <a:stretch>
                  <a:fillRect l="-5942" r="-1304" b="-12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0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выразить мощность через силу и скорость?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483131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 </a:t>
                </a:r>
                <a:r>
                  <a:rPr lang="en-US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sz="4400" b="0" i="1" smtClea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0" indent="0">
                  <a:buNone/>
                </a:pP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483131"/>
                <a:ext cx="8229600" cy="4525963"/>
              </a:xfrm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123726" y="2132856"/>
                <a:ext cx="1601721" cy="1175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prstClr val="black"/>
                            </a:solidFill>
                            <a:latin typeface="Times New Roman"/>
                            <a:cs typeface="Times New Roman"/>
                          </a:rPr>
                          <m:t>·</m:t>
                        </m:r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prstClr val="black"/>
                            </a:solidFill>
                            <a:latin typeface="Times New Roman"/>
                            <a:cs typeface="Times New Roman"/>
                          </a:rPr>
                          <m:t>S</m:t>
                        </m:r>
                      </m:num>
                      <m:den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𝑡</m:t>
                        </m:r>
                      </m:den>
                    </m:f>
                  </m:oMath>
                </a14:m>
                <a:endParaRPr lang="ru-RU" sz="44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6" y="2132856"/>
                <a:ext cx="1601721" cy="1175194"/>
              </a:xfrm>
              <a:prstGeom prst="rect">
                <a:avLst/>
              </a:prstGeom>
              <a:blipFill rotWithShape="1">
                <a:blip r:embed="rId3"/>
                <a:stretch>
                  <a:fillRect l="-15209" b="-108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899592" y="3645024"/>
                <a:ext cx="1584176" cy="11751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l-GR" sz="4400" dirty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υ</a:t>
                </a:r>
                <a:r>
                  <a:rPr lang="en-US" sz="4400" dirty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en-US" sz="4400" dirty="0">
                    <a:solidFill>
                      <a:prstClr val="black"/>
                    </a:solidFill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prstClr val="black"/>
                            </a:solidFill>
                            <a:latin typeface="Times New Roman"/>
                            <a:cs typeface="Times New Roman"/>
                          </a:rPr>
                          <m:t>S</m:t>
                        </m:r>
                      </m:num>
                      <m:den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𝑡</m:t>
                        </m:r>
                      </m:den>
                    </m:f>
                  </m:oMath>
                </a14:m>
                <a:endParaRPr lang="ru-RU" sz="4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45024"/>
                <a:ext cx="1584176" cy="1175194"/>
              </a:xfrm>
              <a:prstGeom prst="rect">
                <a:avLst/>
              </a:prstGeom>
              <a:blipFill rotWithShape="1">
                <a:blip r:embed="rId4"/>
                <a:stretch>
                  <a:fillRect l="-15830" b="-119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1218671" y="5301208"/>
            <a:ext cx="1973617" cy="769441"/>
          </a:xfrm>
          <a:prstGeom prst="rect">
            <a:avLst/>
          </a:prstGeom>
          <a:solidFill>
            <a:srgbClr val="FFFF99"/>
          </a:solidFill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= F</a:t>
            </a:r>
            <a:r>
              <a:rPr lang="en-US" sz="4400" dirty="0">
                <a:solidFill>
                  <a:prstClr val="black"/>
                </a:solidFill>
                <a:latin typeface="Times New Roman"/>
                <a:cs typeface="Times New Roman"/>
              </a:rPr>
              <a:t>·</a:t>
            </a:r>
            <a:r>
              <a:rPr lang="el-GR" sz="4400" dirty="0">
                <a:solidFill>
                  <a:prstClr val="black"/>
                </a:solidFill>
                <a:latin typeface="Times New Roman"/>
                <a:cs typeface="Times New Roman"/>
              </a:rPr>
              <a:t>υ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 13.23</a:t>
            </a: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13.24</a:t>
            </a: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13.26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06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§ 13, з. 13.8, 13.16, 13.17, 13.18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Экспериментальное задание: рассчитайте мощность, развиваемую вами при подъеме по лестнице с первого этажа на третий, если подниматься пешком, бегом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126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паровоз Стефенсона «Блюхер»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railtransport.at.ua/publ/zheleznodorozhnyj_transport_velikobritanii/parovozy_velikobritanii/bljukher_parovoz/74-1-0-302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Паровоз Стефенсона и Черепановых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900igr.net/kartinki/fizika/KPD-teplovykh-dvigatelej/KPD-teplovy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3. Первый </a:t>
            </a:r>
            <a:r>
              <a:rPr lang="ru-RU" sz="2000" dirty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пароход на Неве. Дмитрий </a:t>
            </a:r>
            <a:r>
              <a:rPr lang="ru-RU" sz="2000" dirty="0" smtClean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Панкратов </a:t>
            </a:r>
            <a:r>
              <a:rPr lang="ru-RU" sz="2000" dirty="0" smtClean="0">
                <a:solidFill>
                  <a:srgbClr val="0077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2000" dirty="0">
                <a:solidFill>
                  <a:srgbClr val="0077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sz="2000" dirty="0" smtClean="0">
                <a:solidFill>
                  <a:srgbClr val="0077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d-pankratov.ru/archives/5543</a:t>
            </a:r>
            <a:endParaRPr lang="ru-RU" sz="2000" dirty="0" smtClean="0">
              <a:solidFill>
                <a:srgbClr val="0077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77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Понселе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Жан-Виктор. Персоны.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sergey.iis.nsk.su/PA/SORAN1957.aspx?id=RAS_57pds43b9f63afbbff59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работа не совершается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files.school-collection.edu.ru/dlrstore/59b11a0d-7bf6-482d-b767-89649b68782f/7_109.swf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МОЩНОСТЬ.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Класс!ная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физика для любознательных . /[Электронный ресурс]// </a:t>
            </a:r>
            <a:r>
              <a:rPr lang="ru-RU" sz="20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ru-RU" sz="20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class-fizika.narod.ru/7_moshnost.htm</a:t>
            </a:r>
            <a:endParaRPr lang="en-US" sz="2000" dirty="0">
              <a:solidFill>
                <a:srgbClr val="DD00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7"/>
            </a:endParaRP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 мощность</a:t>
            </a:r>
            <a:r>
              <a:rPr lang="ru-RU" sz="2000" dirty="0" smtClean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 </a:t>
            </a:r>
            <a:r>
              <a:rPr lang="en-US" sz="2000" dirty="0" smtClean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sz="2000" dirty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en-US" sz="2000" dirty="0" smtClean="0">
                <a:solidFill>
                  <a:srgbClr val="DD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physik.ucoz.ru/photo/5-0-251-3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281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у них общего?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43" y="1484784"/>
            <a:ext cx="308605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02" b="23260"/>
          <a:stretch/>
        </p:blipFill>
        <p:spPr bwMode="auto">
          <a:xfrm>
            <a:off x="0" y="1384350"/>
            <a:ext cx="4272056" cy="245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Первый пароход на Неве. Дмитрий Панкра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170" y="3964768"/>
            <a:ext cx="3248025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27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механическая работа?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1"/>
          <a:stretch/>
        </p:blipFill>
        <p:spPr bwMode="auto">
          <a:xfrm>
            <a:off x="3203848" y="2413573"/>
            <a:ext cx="5732011" cy="238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26876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физике работа - физическая величина, связанная с действием сил.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34586"/>
            <a:ext cx="2168740" cy="256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839079"/>
            <a:ext cx="3888432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 Виктор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Понселе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01.07.1788 – 22.12.1867</a:t>
            </a:r>
          </a:p>
        </p:txBody>
      </p:sp>
    </p:spTree>
    <p:extLst>
      <p:ext uri="{BB962C8B-B14F-4D97-AF65-F5344CB8AC3E}">
        <p14:creationId xmlns:p14="http://schemas.microsoft.com/office/powerpoint/2010/main" val="361007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совершения работы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Условное обозначение работы – А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 =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3600" dirty="0" smtClean="0">
                <a:latin typeface="Times New Roman"/>
                <a:cs typeface="Times New Roman"/>
              </a:rPr>
              <a:t>·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229544"/>
            <a:ext cx="3692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2229544"/>
            <a:ext cx="34131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491880" y="1196752"/>
            <a:ext cx="955732" cy="10327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447612" y="1196752"/>
            <a:ext cx="156454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52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работы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[A] = 1 H·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 = 1Дж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1МДж = 1000000 Дж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кДж = 1000 Дж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Когда работа не совершается?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0" t="48707" r="9902" b="31280"/>
          <a:stretch/>
        </p:blipFill>
        <p:spPr bwMode="auto">
          <a:xfrm>
            <a:off x="5436096" y="3474122"/>
            <a:ext cx="2952329" cy="138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Шестиугольник 3"/>
          <p:cNvSpPr/>
          <p:nvPr/>
        </p:nvSpPr>
        <p:spPr>
          <a:xfrm>
            <a:off x="251520" y="2866816"/>
            <a:ext cx="3312368" cy="2290376"/>
          </a:xfrm>
          <a:prstGeom prst="hexagon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= 0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9" t="73020" r="10840" b="7096"/>
          <a:stretch/>
        </p:blipFill>
        <p:spPr bwMode="auto">
          <a:xfrm>
            <a:off x="5436096" y="4941168"/>
            <a:ext cx="2952329" cy="160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3" t="25462" r="10190" b="57463"/>
          <a:stretch/>
        </p:blipFill>
        <p:spPr bwMode="auto">
          <a:xfrm>
            <a:off x="5436096" y="1700808"/>
            <a:ext cx="2952329" cy="157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>
            <a:stCxn id="4" idx="0"/>
          </p:cNvCxnSpPr>
          <p:nvPr/>
        </p:nvCxnSpPr>
        <p:spPr>
          <a:xfrm flipV="1">
            <a:off x="3563888" y="2708920"/>
            <a:ext cx="1584176" cy="13030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0"/>
          </p:cNvCxnSpPr>
          <p:nvPr/>
        </p:nvCxnSpPr>
        <p:spPr>
          <a:xfrm>
            <a:off x="3563888" y="401200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0"/>
          </p:cNvCxnSpPr>
          <p:nvPr/>
        </p:nvCxnSpPr>
        <p:spPr>
          <a:xfrm>
            <a:off x="3563888" y="4012004"/>
            <a:ext cx="1660509" cy="15052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48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может быть: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560840" cy="536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012160" y="5295860"/>
            <a:ext cx="2152467" cy="914400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= F</a:t>
            </a:r>
            <a:r>
              <a:rPr lang="en-US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·S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2470" y="5358322"/>
            <a:ext cx="2447601" cy="851938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= - F</a:t>
            </a:r>
            <a:r>
              <a:rPr lang="en-US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·S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05852" y="5439876"/>
            <a:ext cx="1440160" cy="626368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959" y="5471629"/>
            <a:ext cx="1818621" cy="646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15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работу надо совершить, чтобы разогнать тело?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62880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= </a:t>
                </a:r>
                <a:r>
                  <a:rPr lang="en-US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F·S</a:t>
                </a:r>
              </a:p>
              <a:p>
                <a:pPr marL="0" indent="0">
                  <a:buNone/>
                </a:pPr>
                <a:r>
                  <a:rPr lang="en-US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= </a:t>
                </a:r>
                <a:r>
                  <a:rPr lang="en-US" sz="4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4000" dirty="0" err="1" smtClean="0">
                    <a:latin typeface="Times New Roman"/>
                    <a:cs typeface="Times New Roman"/>
                  </a:rPr>
                  <a:t>·</a:t>
                </a:r>
                <a:r>
                  <a:rPr lang="en-US" sz="40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sz="4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4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υ</m:t>
                            </m:r>
                          </m:e>
                          <m:sup>
                            <m: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en-US" sz="3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:r>
                  <a:rPr lang="en-US" sz="3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3600" b="1" dirty="0" err="1" smtClean="0">
                    <a:latin typeface="Times New Roman"/>
                    <a:cs typeface="Times New Roman"/>
                  </a:rPr>
                  <a:t>·</a:t>
                </a:r>
                <a:r>
                  <a:rPr lang="en-US" sz="36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40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i="1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·</a:t>
                </a:r>
                <a:r>
                  <a:rPr lang="en-US" sz="40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0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40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υ</m:t>
                            </m:r>
                          </m:e>
                          <m:sup>
                            <m:r>
                              <a:rPr lang="en-US" sz="40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4000" b="1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4000" b="1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628800"/>
                <a:ext cx="8229600" cy="4525963"/>
              </a:xfrm>
              <a:blipFill rotWithShape="1">
                <a:blip r:embed="rId2"/>
                <a:stretch>
                  <a:fillRect l="-2667" t="-24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1691680" y="4774407"/>
            <a:ext cx="360040" cy="5040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627784" y="5049180"/>
            <a:ext cx="288032" cy="4680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4932040" y="3212975"/>
                <a:ext cx="3960440" cy="2070231"/>
              </a:xfrm>
              <a:prstGeom prst="rect">
                <a:avLst/>
              </a:prstGeom>
              <a:solidFill>
                <a:srgbClr val="FFFF6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𝑚</m:t>
                        </m:r>
                        <m:sSup>
                          <m:sSupPr>
                            <m:ctrlPr>
                              <a:rPr lang="en-US" sz="7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7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υ</m:t>
                            </m:r>
                          </m:e>
                          <m:sup>
                            <m:r>
                              <a:rPr lang="en-US" sz="7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sz="7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3212975"/>
                <a:ext cx="3960440" cy="2070231"/>
              </a:xfrm>
              <a:prstGeom prst="rect">
                <a:avLst/>
              </a:prstGeom>
              <a:blipFill rotWithShape="1">
                <a:blip r:embed="rId3"/>
                <a:stretch>
                  <a:fillRect l="-1223" b="-49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583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191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различных сил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42" y="1052736"/>
            <a:ext cx="2895826" cy="1684453"/>
          </a:xfrm>
          <a:solidFill>
            <a:srgbClr val="FFFF99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=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mgh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= -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mgh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3056" y="1484784"/>
            <a:ext cx="5832648" cy="76944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силы тяжести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049" y="3421267"/>
            <a:ext cx="5832648" cy="76944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силы 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упругости</a:t>
            </a:r>
            <a:endParaRPr lang="ru-RU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66054" y="2892565"/>
                <a:ext cx="2858850" cy="1809932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5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54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sz="5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5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5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54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sz="7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54" y="2892565"/>
                <a:ext cx="2858850" cy="1809932"/>
              </a:xfrm>
              <a:prstGeom prst="rect">
                <a:avLst/>
              </a:prstGeom>
              <a:blipFill rotWithShape="1">
                <a:blip r:embed="rId2"/>
                <a:stretch>
                  <a:fillRect l="-846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61685" y="4987104"/>
                <a:ext cx="2981396" cy="1489522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48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48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ru-RU" sz="4800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·</a:t>
                </a:r>
                <a:r>
                  <a:rPr lang="en-US" sz="4800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</a:t>
                </a:r>
                <a:endParaRPr lang="ru-RU" sz="4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85" y="4987104"/>
                <a:ext cx="2981396" cy="1489522"/>
              </a:xfrm>
              <a:prstGeom prst="rect">
                <a:avLst/>
              </a:prstGeom>
              <a:blipFill rotWithShape="1">
                <a:blip r:embed="rId3"/>
                <a:stretch>
                  <a:fillRect l="-7505" r="-7099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3345194" y="5445224"/>
            <a:ext cx="5612358" cy="76944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силы 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трения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0265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394</Words>
  <Application>Microsoft Office PowerPoint</Application>
  <PresentationFormat>Экран (4:3)</PresentationFormat>
  <Paragraphs>70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Механическая работа. Мощность. </vt:lpstr>
      <vt:lpstr>Что у них общего?</vt:lpstr>
      <vt:lpstr>Что такое механическая работа?</vt:lpstr>
      <vt:lpstr>Условия совершения работы</vt:lpstr>
      <vt:lpstr>Единица работы</vt:lpstr>
      <vt:lpstr>Когда работа не совершается?</vt:lpstr>
      <vt:lpstr>Работа может быть:</vt:lpstr>
      <vt:lpstr>Какую работу надо совершить, чтобы разогнать тело?</vt:lpstr>
      <vt:lpstr>Работы различных сил</vt:lpstr>
      <vt:lpstr>Экспериментальное задание</vt:lpstr>
      <vt:lpstr>Одинаковая ли совершается работа? </vt:lpstr>
      <vt:lpstr>Презентация PowerPoint</vt:lpstr>
      <vt:lpstr>Можно ли выразить мощность через силу и скорость?</vt:lpstr>
      <vt:lpstr>Задачи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Механическая работа. Мощность.</dc:title>
  <dc:creator>админ</dc:creator>
  <cp:lastModifiedBy>админ</cp:lastModifiedBy>
  <cp:revision>16</cp:revision>
  <dcterms:created xsi:type="dcterms:W3CDTF">2015-01-22T14:31:13Z</dcterms:created>
  <dcterms:modified xsi:type="dcterms:W3CDTF">2015-01-25T19:15:32Z</dcterms:modified>
</cp:coreProperties>
</file>