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5" r:id="rId2"/>
    <p:sldId id="282" r:id="rId3"/>
    <p:sldId id="283" r:id="rId4"/>
    <p:sldId id="285" r:id="rId5"/>
    <p:sldId id="287" r:id="rId6"/>
    <p:sldId id="286" r:id="rId7"/>
    <p:sldId id="289" r:id="rId8"/>
    <p:sldId id="288" r:id="rId9"/>
    <p:sldId id="293" r:id="rId10"/>
    <p:sldId id="294" r:id="rId11"/>
    <p:sldId id="296" r:id="rId12"/>
    <p:sldId id="297" r:id="rId13"/>
    <p:sldId id="298" r:id="rId14"/>
    <p:sldId id="301" r:id="rId15"/>
    <p:sldId id="302" r:id="rId16"/>
    <p:sldId id="303" r:id="rId17"/>
    <p:sldId id="300" r:id="rId18"/>
    <p:sldId id="304" r:id="rId19"/>
    <p:sldId id="306" r:id="rId20"/>
    <p:sldId id="313" r:id="rId21"/>
    <p:sldId id="311" r:id="rId22"/>
    <p:sldId id="309" r:id="rId23"/>
    <p:sldId id="314" r:id="rId24"/>
    <p:sldId id="310" r:id="rId25"/>
    <p:sldId id="312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99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24" autoAdjust="0"/>
  </p:normalViewPr>
  <p:slideViewPr>
    <p:cSldViewPr>
      <p:cViewPr varScale="1">
        <p:scale>
          <a:sx n="45" d="100"/>
          <a:sy n="45" d="100"/>
        </p:scale>
        <p:origin x="-10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54E51-1282-4370-BFBE-FE6A2D0F9718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4A49B-279F-4889-86F6-10A3662644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5771A-A3CC-47D7-860F-A301822B8B4A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1F580-A265-4676-9A87-7A0AFA689F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92DE2-EB78-4289-962D-117F87DBF6F9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8442F-DEF0-4277-AC02-3CA8EE422E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1117F-ECDD-420B-B777-DB93B267367C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60C19-60F0-4F54-A0A0-A5B9E66183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B0051-7521-419D-AEB2-1ABF6DEDBFF4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4283E-1894-4B28-A092-FF74D6D8FB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2C6C3-3072-4695-8698-21FC8A7A80BC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1F422-E40C-4F9B-B9F4-179598521B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E7897-B1E6-4392-8EB1-9B60DBA5BA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F89AC-B7F1-4179-9592-1B92EE6CD23B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B36CA-B01D-4A08-9454-142A56D3247F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1FC57-BEAA-4EF3-9CB0-9A1ABED1E2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6062F-696E-4ACE-93F1-9719B73F21D1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CC709-A5A5-4A89-A6A0-423CE440CC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3F153-C870-4C6B-9B28-9C66795F06A1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660E0-E6E4-4C7E-B67E-CEF2A2D6D8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78F27-EA04-4711-A75C-2A6C8F6DDC18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114CB-DAAD-4689-8F6C-CF947882E7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070D62AE-B09A-4583-AF18-4E486F7BAF92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547FEF7D-EA1E-445C-B349-4AD35FE10E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3" r:id="rId1"/>
    <p:sldLayoutId id="2147483677" r:id="rId2"/>
    <p:sldLayoutId id="2147483684" r:id="rId3"/>
    <p:sldLayoutId id="2147483678" r:id="rId4"/>
    <p:sldLayoutId id="2147483685" r:id="rId5"/>
    <p:sldLayoutId id="2147483679" r:id="rId6"/>
    <p:sldLayoutId id="2147483680" r:id="rId7"/>
    <p:sldLayoutId id="2147483686" r:id="rId8"/>
    <p:sldLayoutId id="2147483687" r:id="rId9"/>
    <p:sldLayoutId id="2147483681" r:id="rId10"/>
    <p:sldLayoutId id="2147483682" r:id="rId11"/>
  </p:sldLayoutIdLst>
  <p:transition>
    <p:wipe dir="d"/>
  </p:transition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hyperlink" Target="http://newzz.in.ua/uploads/posts/2010-05/1275156497_06a00b9df21cd5440f42f1dd826d46d5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motto.net.ua/img/flags/1274300098_D4EBE0E320D0EEF1F1E8E8203032.jpg" TargetMode="External"/><Relationship Id="rId5" Type="http://schemas.openxmlformats.org/officeDocument/2006/relationships/image" Target="../media/image5.jpeg"/><Relationship Id="rId4" Type="http://schemas.openxmlformats.org/officeDocument/2006/relationships/hyperlink" Target="http://filippenkovo.okis.ru/img/filippenkovo/gerb_rf.jp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www.motto.net.ua/img/flags/1274300098_D4EBE0E320D0EEF1F1E8E8203032.jpg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3111/katish1812.22/0_25ca1_6758f016_XL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filippenkovo.okis.ru/img/filippenkovo/gerb_rf.jpg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hyperlink" Target="http://www.digiseller.ru/preview/83370/p1_90407235840220.jpg" TargetMode="External"/><Relationship Id="rId7" Type="http://schemas.openxmlformats.org/officeDocument/2006/relationships/hyperlink" Target="http://www.oboznik.ru/wp-content/uploads/2009/06/pp09.jpg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42.jpeg"/><Relationship Id="rId5" Type="http://schemas.openxmlformats.org/officeDocument/2006/relationships/hyperlink" Target="http://foto.totalwars.ru/images/2009November12072529pict_1358.jpg" TargetMode="External"/><Relationship Id="rId4" Type="http://schemas.openxmlformats.org/officeDocument/2006/relationships/image" Target="../media/image41.jpeg"/><Relationship Id="rId9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hyperlink" Target="http://upload.wikimedia.org/wikipedia/commons/a/a7/Russparis.jpg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0%D0%B9%D0%BB:L'Internationale.jpg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hyperlink" Target="http://autopublication.ucoz.ru/illustr/portret_pushkina.jpeg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festival.1september.ru/files/articles/41/4168/416847/pril2.jpg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pics.livejournal.com/borovv/pic/0001db2f/s640x480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5256584" cy="2664296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smtClean="0"/>
              <a:t>Тематический  вечер</a:t>
            </a:r>
            <a:br>
              <a:rPr lang="ru-RU" sz="4000" b="1" smtClean="0"/>
            </a:br>
            <a:r>
              <a:rPr lang="ru-RU" sz="4000" b="1" smtClean="0"/>
              <a:t>«Государственные символы</a:t>
            </a:r>
            <a:br>
              <a:rPr lang="ru-RU" sz="4000" b="1" smtClean="0"/>
            </a:br>
            <a:r>
              <a:rPr lang="ru-RU" sz="4000" b="1" smtClean="0"/>
              <a:t> в истории Рос</a:t>
            </a:r>
            <a:r>
              <a:rPr lang="ru-RU" sz="4000" smtClean="0"/>
              <a:t>с</a:t>
            </a:r>
            <a:r>
              <a:rPr lang="ru-RU" sz="4000" b="1" smtClean="0"/>
              <a:t>ии»</a:t>
            </a:r>
            <a:endParaRPr lang="ru-RU" sz="4000" b="1"/>
          </a:p>
        </p:txBody>
      </p:sp>
      <p:pic>
        <p:nvPicPr>
          <p:cNvPr id="3" name="Рисунок 2" descr="http://newzz.in.ua/uploads/posts/2010-05/1275156497_06a00b9df21cd5440f42f1dd826d46d5.jpg">
            <a:hlinkClick r:id="rId2" tgtFrame="_blank"/>
          </p:cNvPr>
          <p:cNvPicPr/>
          <p:nvPr/>
        </p:nvPicPr>
        <p:blipFill>
          <a:blip r:embed="rId3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39552" y="3356992"/>
            <a:ext cx="3600400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Картинка 16 из 94940">
            <a:hlinkClick r:id="rId4" tgtFrame="_blank"/>
          </p:cNvPr>
          <p:cNvPicPr/>
          <p:nvPr/>
        </p:nvPicPr>
        <p:blipFill>
          <a:blip r:embed="rId5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012160" y="260648"/>
            <a:ext cx="2520280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Картинка 52 из 94939">
            <a:hlinkClick r:id="rId6" tgtFrame="_blank"/>
          </p:cNvPr>
          <p:cNvPicPr/>
          <p:nvPr/>
        </p:nvPicPr>
        <p:blipFill>
          <a:blip r:embed="rId7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788024" y="3429000"/>
            <a:ext cx="3744416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323528" y="1916832"/>
            <a:ext cx="4248471" cy="39991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68313" y="908050"/>
            <a:ext cx="43195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Герб РСФСР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4788024" y="1916832"/>
            <a:ext cx="4032448" cy="40324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5076825" y="981075"/>
            <a:ext cx="34559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    Герб СССР</a:t>
            </a:r>
            <a:endParaRPr lang="ru-RU" sz="3600">
              <a:latin typeface="Constantia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179512" y="980728"/>
            <a:ext cx="8748464" cy="53380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3348038" y="549275"/>
            <a:ext cx="7921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124075" y="260350"/>
            <a:ext cx="59769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Герб России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52 из 94939">
            <a:hlinkClick r:id="rId2" tgtFrame="_blank"/>
          </p:cNvPr>
          <p:cNvPicPr/>
          <p:nvPr/>
        </p:nvPicPr>
        <p:blipFill>
          <a:blip r:embed="rId3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755576" y="620688"/>
            <a:ext cx="5904656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132138" y="4941888"/>
            <a:ext cx="5435600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49263" algn="just">
              <a:defRPr/>
            </a:pP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haroni" pitchFamily="2" charset="-79"/>
              </a:rPr>
              <a:t>Взвейся в небо, флаг России гордый!</a:t>
            </a:r>
            <a:endParaRPr lang="ru-RU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  <a:p>
            <a:pPr indent="449263" algn="just" eaLnBrk="0" hangingPunct="0">
              <a:defRPr/>
            </a:pP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haroni" pitchFamily="2" charset="-79"/>
              </a:rPr>
              <a:t>В лучезарном небе вознесись!</a:t>
            </a:r>
            <a:endParaRPr lang="en-US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  <a:p>
            <a:pPr indent="449263" algn="just" eaLnBrk="0" hangingPunct="0">
              <a:defRPr/>
            </a:pPr>
            <a:r>
              <a:rPr lang="ru-RU" sz="2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haroni" pitchFamily="2" charset="-79"/>
              </a:rPr>
              <a:t>Триколором</a:t>
            </a: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haroni" pitchFamily="2" charset="-79"/>
              </a:rPr>
              <a:t> – красным, синим, белым, </a:t>
            </a:r>
            <a:endParaRPr lang="ru-RU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  <a:p>
            <a:pPr indent="449263" algn="just" eaLnBrk="0" hangingPunct="0">
              <a:defRPr/>
            </a:pP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haroni" pitchFamily="2" charset="-79"/>
              </a:rPr>
              <a:t>Гражданин России, ты гордись!</a:t>
            </a:r>
            <a:endParaRPr lang="ru-RU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836712"/>
            <a:ext cx="8568952" cy="58326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68313" y="188913"/>
            <a:ext cx="8280400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Стяги – символы княжеской власти  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323528" y="764704"/>
            <a:ext cx="8496944" cy="57606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68313" y="188913"/>
            <a:ext cx="8280400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Русские стяги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XIV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век</a:t>
            </a: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179512" y="1340768"/>
            <a:ext cx="8784976" cy="49008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 flipV="1">
            <a:off x="468313" y="476250"/>
            <a:ext cx="82804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21508" name="TextBox 4"/>
          <p:cNvSpPr txBox="1">
            <a:spLocks noChangeArrowheads="1"/>
          </p:cNvSpPr>
          <p:nvPr/>
        </p:nvSpPr>
        <p:spPr bwMode="auto">
          <a:xfrm>
            <a:off x="1979613" y="476250"/>
            <a:ext cx="547211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   Знамя Ивана</a:t>
            </a:r>
            <a:r>
              <a:rPr lang="en-US" sz="3200">
                <a:latin typeface="Times New Roman" pitchFamily="18" charset="0"/>
                <a:cs typeface="Times New Roman" pitchFamily="18" charset="0"/>
              </a:rPr>
              <a:t> IV</a:t>
            </a:r>
            <a:r>
              <a:rPr lang="ru-RU" sz="3200">
                <a:latin typeface="Times New Roman" pitchFamily="18" charset="0"/>
                <a:cs typeface="Times New Roman" pitchFamily="18" charset="0"/>
              </a:rPr>
              <a:t> Грозного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8024" y="1988840"/>
            <a:ext cx="3960440" cy="31961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683568" y="3789040"/>
            <a:ext cx="3701661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827584" y="548680"/>
            <a:ext cx="3456384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859338" y="692150"/>
            <a:ext cx="42846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22534" name="TextBox 5"/>
          <p:cNvSpPr txBox="1">
            <a:spLocks noChangeArrowheads="1"/>
          </p:cNvSpPr>
          <p:nvPr/>
        </p:nvSpPr>
        <p:spPr bwMode="auto">
          <a:xfrm>
            <a:off x="4787900" y="620713"/>
            <a:ext cx="39258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   Флаги  Петр</a:t>
            </a:r>
            <a:r>
              <a:rPr lang="ru-RU" sz="360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36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>
                <a:latin typeface="Constantia" pitchFamily="18" charset="0"/>
              </a:rPr>
              <a:t>I</a:t>
            </a:r>
            <a:endParaRPr lang="ru-RU" sz="3600">
              <a:latin typeface="Constantia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67944" y="1484784"/>
            <a:ext cx="4862293" cy="43924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39750" y="333375"/>
            <a:ext cx="828040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Флаг России 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XIX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века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</a:p>
        </p:txBody>
      </p:sp>
      <p:pic>
        <p:nvPicPr>
          <p:cNvPr id="5" name="Рисунок 4" descr="Картинка 7 из 9208">
            <a:hlinkClick r:id="rId3" tgtFrame="_blank"/>
          </p:cNvPr>
          <p:cNvPicPr/>
          <p:nvPr/>
        </p:nvPicPr>
        <p:blipFill>
          <a:blip r:embed="rId4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51520" y="980728"/>
            <a:ext cx="3816424" cy="52565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95288" y="6308725"/>
            <a:ext cx="30972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Александр </a:t>
            </a:r>
            <a:r>
              <a:rPr lang="en-US" sz="2800" b="1">
                <a:latin typeface="Times New Roman" pitchFamily="18" charset="0"/>
                <a:cs typeface="Times New Roman" pitchFamily="18" charset="0"/>
              </a:rPr>
              <a:t>II</a:t>
            </a:r>
            <a:endParaRPr lang="ru-RU" sz="28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251520" y="764704"/>
            <a:ext cx="4752528" cy="31539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39750" y="260350"/>
            <a:ext cx="374491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Флаг  РСФСР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92725" y="2565400"/>
            <a:ext cx="3024188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Флаг  СССР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pic>
        <p:nvPicPr>
          <p:cNvPr id="2" name="Picture 2" descr="http://topwar.ru/uploads/images/2013/520/jeny35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3968" y="3429000"/>
            <a:ext cx="4608512" cy="31971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email">
            <a:lum bright="-10000" contrast="10000"/>
          </a:blip>
          <a:srcRect/>
          <a:stretch>
            <a:fillRect/>
          </a:stretch>
        </p:blipFill>
        <p:spPr bwMode="auto">
          <a:xfrm>
            <a:off x="323528" y="332656"/>
            <a:ext cx="8526089" cy="60694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16 из 94940">
            <a:hlinkClick r:id="rId2" tgtFrame="_blank"/>
          </p:cNvPr>
          <p:cNvPicPr/>
          <p:nvPr/>
        </p:nvPicPr>
        <p:blipFill>
          <a:blip r:embed="rId3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67544" y="908720"/>
            <a:ext cx="3528392" cy="4608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4140200" y="1773238"/>
            <a:ext cx="5003800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Наш герб – укрепленье                            Отечества,</a:t>
            </a:r>
          </a:p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Оплот он богатства его.</a:t>
            </a:r>
          </a:p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Пусть помнит Руси человечество-</a:t>
            </a:r>
          </a:p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Святыня – дороже всего!»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2 из 107877">
            <a:hlinkClick r:id="rId3" tgtFrame="_blank"/>
          </p:cNvPr>
          <p:cNvPicPr/>
          <p:nvPr/>
        </p:nvPicPr>
        <p:blipFill>
          <a:blip r:embed="rId4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51520" y="404664"/>
            <a:ext cx="3312368" cy="4608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179388" y="5229225"/>
            <a:ext cx="31686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Петр Великий</a:t>
            </a:r>
          </a:p>
        </p:txBody>
      </p:sp>
      <p:pic>
        <p:nvPicPr>
          <p:cNvPr id="4" name="Рисунок 3" descr="Картинка 45 из 4309">
            <a:hlinkClick r:id="rId5" tgtFrame="_blank"/>
          </p:cNvPr>
          <p:cNvPicPr/>
          <p:nvPr/>
        </p:nvPicPr>
        <p:blipFill>
          <a:blip r:embed="rId6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004048" y="764704"/>
            <a:ext cx="3672408" cy="28083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Картинка 290 из 4308">
            <a:hlinkClick r:id="rId7" tgtFrame="_blank"/>
          </p:cNvPr>
          <p:cNvPicPr/>
          <p:nvPr/>
        </p:nvPicPr>
        <p:blipFill>
          <a:blip r:embed="rId8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851920" y="3717032"/>
            <a:ext cx="3456384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995738" y="188913"/>
            <a:ext cx="4608512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Преображенский полк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8139113" y="5876925"/>
            <a:ext cx="465137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8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айл:Russparis.jpg">
            <a:hlinkClick r:id="rId2"/>
          </p:cNvPr>
          <p:cNvPicPr/>
          <p:nvPr/>
        </p:nvPicPr>
        <p:blipFill>
          <a:blip r:embed="rId3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043608" y="620688"/>
            <a:ext cx="7200799" cy="4752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7651" name="TextBox 6"/>
          <p:cNvSpPr txBox="1">
            <a:spLocks noChangeArrowheads="1"/>
          </p:cNvSpPr>
          <p:nvPr/>
        </p:nvSpPr>
        <p:spPr bwMode="auto">
          <a:xfrm>
            <a:off x="1476375" y="5589588"/>
            <a:ext cx="64801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Русская армия вступает в Париж 1814г.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3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323528" y="906215"/>
            <a:ext cx="8496944" cy="57631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39750" y="188913"/>
            <a:ext cx="82804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Гимн Российской империи</a:t>
            </a:r>
            <a:r>
              <a:rPr lang="ru-RU" sz="32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pic>
        <p:nvPicPr>
          <p:cNvPr id="2" name="Рисунок 1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9750" y="5637213"/>
            <a:ext cx="50323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1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upload.wikimedia.org/wikipedia/commons/thumb/c/ce/L%27Internationale.jpg/250px-L%27Internationale.jpg">
            <a:hlinkClick r:id="rId3"/>
          </p:cNvPr>
          <p:cNvPicPr/>
          <p:nvPr/>
        </p:nvPicPr>
        <p:blipFill>
          <a:blip r:embed="rId4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644008" y="620688"/>
            <a:ext cx="3744416" cy="52565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9699" name="Прямоугольник 3"/>
          <p:cNvSpPr>
            <a:spLocks noChangeArrowheads="1"/>
          </p:cNvSpPr>
          <p:nvPr/>
        </p:nvSpPr>
        <p:spPr bwMode="auto">
          <a:xfrm>
            <a:off x="684213" y="549275"/>
            <a:ext cx="3382962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Вставай, проклятьем заклеймённый,</a:t>
            </a:r>
            <a:endParaRPr lang="ru-RU" sz="20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Голодный, угнетённый люд!</a:t>
            </a:r>
            <a:endParaRPr lang="ru-RU" sz="20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Наш разум — кратер раскалённый,</a:t>
            </a:r>
            <a:endParaRPr lang="ru-RU" sz="20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Потоки лавы мир зальют.</a:t>
            </a:r>
            <a:endParaRPr lang="ru-RU" sz="20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Сбивая прошлого оковы,</a:t>
            </a:r>
            <a:endParaRPr lang="ru-RU" sz="20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Рабы восстанут, а затем</a:t>
            </a:r>
            <a:endParaRPr lang="ru-RU" sz="20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Мир будет изменён в основе:</a:t>
            </a:r>
            <a:endParaRPr lang="ru-RU" sz="20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Теперь ничто — мы станем всем!</a:t>
            </a:r>
            <a:r>
              <a:rPr lang="ru-RU" sz="20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0" hangingPunct="0"/>
            <a:r>
              <a:rPr lang="ru-RU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Время битвы настало</a:t>
            </a:r>
            <a:endParaRPr lang="ru-RU" sz="20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Все сплотимся на бой.</a:t>
            </a:r>
            <a:endParaRPr lang="ru-RU" sz="20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Интернационале</a:t>
            </a:r>
            <a:endParaRPr lang="ru-RU" sz="20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Сольётся род людской!</a:t>
            </a:r>
            <a:endParaRPr lang="ru-RU" sz="20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95300" y="6021388"/>
            <a:ext cx="376238" cy="37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75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404664"/>
            <a:ext cx="8496944" cy="60486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4213" y="5445125"/>
            <a:ext cx="447675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2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00563" y="1125538"/>
            <a:ext cx="4392612" cy="35385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«...Клянусь честью, что ни за что на свете я не хотел бы переменить Отечество или иметь другую историю, кроме истории наших предков.»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                      А.С. Пушкин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4" name="Рисунок 3" descr="Картинка 31 из 991">
            <a:hlinkClick r:id="rId2" tgtFrame="_blank"/>
          </p:cNvPr>
          <p:cNvPicPr/>
          <p:nvPr/>
        </p:nvPicPr>
        <p:blipFill>
          <a:blip r:embed="rId3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11560" y="692696"/>
            <a:ext cx="3672407" cy="4896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lum bright="-20000" contrast="20000"/>
          </a:blip>
          <a:srcRect/>
          <a:stretch>
            <a:fillRect/>
          </a:stretch>
        </p:blipFill>
        <p:spPr bwMode="auto">
          <a:xfrm>
            <a:off x="539552" y="1052736"/>
            <a:ext cx="3783190" cy="49181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9388" y="404813"/>
            <a:ext cx="37449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>
                <a:latin typeface="Times New Roman" pitchFamily="18" charset="0"/>
                <a:cs typeface="Times New Roman" pitchFamily="18" charset="0"/>
              </a:rPr>
              <a:t>Иван </a:t>
            </a:r>
            <a:r>
              <a:rPr lang="en-US" sz="2800" b="1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2800" b="1">
                <a:latin typeface="Times New Roman" pitchFamily="18" charset="0"/>
                <a:cs typeface="Times New Roman" pitchFamily="18" charset="0"/>
              </a:rPr>
              <a:t> Васильевич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6156176" y="188640"/>
            <a:ext cx="2730765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3923928" y="2852935"/>
            <a:ext cx="2808312" cy="37766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lum bright="-10000" contrast="10000"/>
          </a:blip>
          <a:srcRect/>
          <a:stretch>
            <a:fillRect/>
          </a:stretch>
        </p:blipFill>
        <p:spPr bwMode="auto">
          <a:xfrm>
            <a:off x="539552" y="1268760"/>
            <a:ext cx="3888432" cy="51406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5436096" y="188640"/>
            <a:ext cx="3240360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4714876" y="3214686"/>
            <a:ext cx="3384376" cy="3318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39750" y="404813"/>
            <a:ext cx="40322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>
                <a:latin typeface="Times New Roman" pitchFamily="18" charset="0"/>
                <a:cs typeface="Times New Roman" pitchFamily="18" charset="0"/>
              </a:rPr>
              <a:t>Иван Васильевич</a:t>
            </a:r>
            <a:r>
              <a:rPr lang="en-US" sz="2800" b="1">
                <a:latin typeface="Times New Roman" pitchFamily="18" charset="0"/>
                <a:cs typeface="Times New Roman" pitchFamily="18" charset="0"/>
              </a:rPr>
              <a:t> I V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11188" y="404813"/>
            <a:ext cx="813752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Герб  России в годы правления     </a:t>
            </a:r>
          </a:p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           Михаила  Федоровича  Романова 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3154274" y="1844824"/>
            <a:ext cx="5874539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Картинка 9 из 1532">
            <a:hlinkClick r:id="rId3" tgtFrame="_blank"/>
          </p:cNvPr>
          <p:cNvPicPr/>
          <p:nvPr/>
        </p:nvPicPr>
        <p:blipFill>
          <a:blip r:embed="rId4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85720" y="1643050"/>
            <a:ext cx="2952328" cy="39164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4287326" y="1428736"/>
            <a:ext cx="4371007" cy="45005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850" y="188913"/>
            <a:ext cx="842486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2800" b="1">
                <a:latin typeface="Times New Roman" pitchFamily="18" charset="0"/>
                <a:cs typeface="Times New Roman" pitchFamily="18" charset="0"/>
              </a:rPr>
              <a:t>Герб России в годы правления</a:t>
            </a:r>
          </a:p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              Алексея Михайловича Романова    </a:t>
            </a:r>
          </a:p>
        </p:txBody>
      </p:sp>
      <p:pic>
        <p:nvPicPr>
          <p:cNvPr id="6" name="Рисунок 5" descr="Картинка 11 из 499">
            <a:hlinkClick r:id="rId3" tgtFrame="_blank"/>
          </p:cNvPr>
          <p:cNvPicPr/>
          <p:nvPr/>
        </p:nvPicPr>
        <p:blipFill>
          <a:blip r:embed="rId4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95536" y="1196752"/>
            <a:ext cx="3456384" cy="5040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251520" y="404664"/>
            <a:ext cx="4502966" cy="3960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68313" y="4652963"/>
            <a:ext cx="27352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>
                <a:latin typeface="Times New Roman" pitchFamily="18" charset="0"/>
                <a:cs typeface="Times New Roman" pitchFamily="18" charset="0"/>
              </a:rPr>
              <a:t>Герб   Петра</a:t>
            </a:r>
            <a:r>
              <a:rPr lang="en-US" sz="2800" b="1">
                <a:latin typeface="Times New Roman" pitchFamily="18" charset="0"/>
                <a:cs typeface="Times New Roman" pitchFamily="18" charset="0"/>
              </a:rPr>
              <a:t> I</a:t>
            </a:r>
            <a:r>
              <a:rPr lang="ru-RU" sz="2800" b="1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5292080" y="980728"/>
            <a:ext cx="3492896" cy="34928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148263" y="0"/>
            <a:ext cx="374491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 Герб</a:t>
            </a:r>
          </a:p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 Российской  империи</a:t>
            </a:r>
            <a:endParaRPr lang="ru-RU" sz="2800" b="1">
              <a:latin typeface="Constantia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3571868" y="4000504"/>
            <a:ext cx="2448272" cy="24965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00113" y="0"/>
            <a:ext cx="7488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b="1">
                <a:latin typeface="Times New Roman" pitchFamily="18" charset="0"/>
                <a:cs typeface="Times New Roman" pitchFamily="18" charset="0"/>
              </a:rPr>
              <a:t>Александр</a:t>
            </a:r>
            <a:r>
              <a:rPr lang="en-US" sz="2800" b="1">
                <a:latin typeface="Times New Roman" pitchFamily="18" charset="0"/>
                <a:cs typeface="Times New Roman" pitchFamily="18" charset="0"/>
              </a:rPr>
              <a:t>  II</a:t>
            </a:r>
            <a:r>
              <a:rPr lang="ru-RU" sz="28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800" b="1">
                <a:latin typeface="Times New Roman" pitchFamily="18" charset="0"/>
                <a:cs typeface="Times New Roman" pitchFamily="18" charset="0"/>
              </a:rPr>
              <a:t>Николай</a:t>
            </a:r>
            <a:r>
              <a:rPr lang="en-US" sz="2800" b="1">
                <a:latin typeface="Times New Roman" pitchFamily="18" charset="0"/>
                <a:cs typeface="Times New Roman" pitchFamily="18" charset="0"/>
              </a:rPr>
              <a:t> I</a:t>
            </a:r>
            <a:r>
              <a:rPr lang="ru-RU" sz="2800" b="1"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  <p:pic>
        <p:nvPicPr>
          <p:cNvPr id="5" name="Рисунок 4" descr="http://s52.radikal.ru/i136/1004/b9/e0578fdbcbe8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75856" y="3717032"/>
            <a:ext cx="2952328" cy="25850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http://i001.radikal.ru/1108/60/446652455ac2.gif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00826" y="3714752"/>
            <a:ext cx="2483768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http://grusosh.narod.ru/works/gos-sim/full_pictures/gerb7_big.gif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520" y="3717032"/>
            <a:ext cx="2808312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2339752" y="548680"/>
            <a:ext cx="4752528" cy="29829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323850" y="6308725"/>
            <a:ext cx="856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        Большой герб                               Средний герб                             Малый герб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51720" y="1124744"/>
            <a:ext cx="5184576" cy="5184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1835150" y="404813"/>
            <a:ext cx="622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Герб   Временного правительс</a:t>
            </a:r>
            <a:r>
              <a:rPr lang="ru-RU" sz="3200">
                <a:latin typeface="Constantia" pitchFamily="18" charset="0"/>
              </a:rPr>
              <a:t>тва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720</TotalTime>
  <Words>242</Words>
  <Application>Microsoft Office PowerPoint</Application>
  <PresentationFormat>Экран (4:3)</PresentationFormat>
  <Paragraphs>52</Paragraphs>
  <Slides>25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3" baseType="lpstr">
      <vt:lpstr>Constantia</vt:lpstr>
      <vt:lpstr>Arial</vt:lpstr>
      <vt:lpstr>Wingdings 2</vt:lpstr>
      <vt:lpstr>Calibri</vt:lpstr>
      <vt:lpstr>Times New Roman</vt:lpstr>
      <vt:lpstr>Aharoni</vt:lpstr>
      <vt:lpstr>Monotype Corsiva</vt:lpstr>
      <vt:lpstr>Бумажная</vt:lpstr>
      <vt:lpstr>Тематический  вечер «Государственные символы  в истории России»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науки</dc:title>
  <dc:creator>Пользователь2</dc:creator>
  <cp:lastModifiedBy>re</cp:lastModifiedBy>
  <cp:revision>82</cp:revision>
  <dcterms:created xsi:type="dcterms:W3CDTF">2012-04-18T17:03:06Z</dcterms:created>
  <dcterms:modified xsi:type="dcterms:W3CDTF">2015-06-15T19:02:47Z</dcterms:modified>
</cp:coreProperties>
</file>