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87" r:id="rId2"/>
    <p:sldId id="286" r:id="rId3"/>
    <p:sldId id="256" r:id="rId4"/>
    <p:sldId id="291" r:id="rId5"/>
    <p:sldId id="302" r:id="rId6"/>
    <p:sldId id="283" r:id="rId7"/>
    <p:sldId id="273" r:id="rId8"/>
    <p:sldId id="260" r:id="rId9"/>
    <p:sldId id="261" r:id="rId10"/>
    <p:sldId id="294" r:id="rId11"/>
    <p:sldId id="295" r:id="rId12"/>
    <p:sldId id="296" r:id="rId13"/>
    <p:sldId id="297" r:id="rId14"/>
    <p:sldId id="300" r:id="rId15"/>
    <p:sldId id="267" r:id="rId16"/>
    <p:sldId id="268" r:id="rId17"/>
    <p:sldId id="306" r:id="rId18"/>
    <p:sldId id="275" r:id="rId19"/>
    <p:sldId id="293" r:id="rId20"/>
    <p:sldId id="308" r:id="rId21"/>
    <p:sldId id="309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2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325552-0A73-46ED-8DE1-C341D667A465}" type="datetimeFigureOut">
              <a:rPr lang="ru-RU"/>
              <a:pPr>
                <a:defRPr/>
              </a:pPr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6C4F4-A26C-42C8-9A4B-F8D7B73D00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F67E10-E328-4A32-BEF8-DBD60A576E9A}" type="datetimeFigureOut">
              <a:rPr lang="ru-RU"/>
              <a:pPr>
                <a:defRPr/>
              </a:pPr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E7E2E2-A01B-43DC-A83F-325E15D771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9DEEFA-B651-440A-A393-59E8894181D6}" type="datetimeFigureOut">
              <a:rPr lang="ru-RU"/>
              <a:pPr>
                <a:defRPr/>
              </a:pPr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CAB023-CCFF-48B3-BF4F-F9707220D6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3A3234-85D3-4501-9408-C8ACC5C408ED}" type="datetimeFigureOut">
              <a:rPr lang="ru-RU"/>
              <a:pPr>
                <a:defRPr/>
              </a:pPr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97F03F-1BD5-4E90-851E-76CC8D966C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AADC40-BC84-4373-8595-5DC161CA79F6}" type="datetimeFigureOut">
              <a:rPr lang="ru-RU"/>
              <a:pPr>
                <a:defRPr/>
              </a:pPr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591FBF-2EF9-449E-AE9B-33FC8DA30A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6CAC3-3563-4890-B0F9-2D59625A949F}" type="datetimeFigureOut">
              <a:rPr lang="ru-RU"/>
              <a:pPr>
                <a:defRPr/>
              </a:pPr>
              <a:t>15.04.2015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BAB2E7-7B6D-4FE3-BDF6-7F8ED70B9F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A70BA7-9DF7-4A58-AF83-415D43A817F5}" type="datetimeFigureOut">
              <a:rPr lang="ru-RU"/>
              <a:pPr>
                <a:defRPr/>
              </a:pPr>
              <a:t>15.04.2015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353805-7D7A-4B6A-BEF0-BB0A935F53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44A978-7167-4B54-95C0-A1B375AFA24B}" type="datetimeFigureOut">
              <a:rPr lang="ru-RU"/>
              <a:pPr>
                <a:defRPr/>
              </a:pPr>
              <a:t>15.04.2015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8B3D2-BEBA-4C85-A222-0F07548B8C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8EBAFF-0977-4E6B-A44C-75BE01B1571F}" type="datetimeFigureOut">
              <a:rPr lang="ru-RU"/>
              <a:pPr>
                <a:defRPr/>
              </a:pPr>
              <a:t>15.04.2015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259BBD-DE84-48D0-B18F-54B9198700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A9B227-0E5A-4E5F-8E9F-40F607DA5FD7}" type="datetimeFigureOut">
              <a:rPr lang="ru-RU"/>
              <a:pPr>
                <a:defRPr/>
              </a:pPr>
              <a:t>15.04.2015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56225-7689-499A-8DBB-9CF0D8BDEB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DEFF5-9F50-427C-AD84-5F91F8DED700}" type="datetimeFigureOut">
              <a:rPr lang="ru-RU"/>
              <a:pPr>
                <a:defRPr/>
              </a:pPr>
              <a:t>15.04.2015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B2C063-7B79-4F0B-A996-49566010AB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DB84F73-EC7A-4391-8D26-95763BF0017A}" type="datetimeFigureOut">
              <a:rPr lang="ru-RU"/>
              <a:pPr>
                <a:defRPr/>
              </a:pPr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BEE9453-4452-468A-A522-8BE83E7CA2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72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D:\!!!Festival\_Temp\656675\&#1055;&#1088;&#1080;&#1083;&#1086;&#1078;&#1077;&#1085;&#1080;&#1077;%201\Olympische%20Wintersportarten.wmv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olimp-history.ru/node/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commons.wikimedia.org/wiki/File:Olympische_Winterspiele_1976_Innsbruck.jpg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jpeg"/><Relationship Id="rId4" Type="http://schemas.openxmlformats.org/officeDocument/2006/relationships/image" Target="../media/image1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74638"/>
            <a:ext cx="7829576" cy="51115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de-DE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de-DE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de-DE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Olympia - Sieger der Zukunft, voran!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Содержимое 4" descr="0011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214282" y="1571612"/>
            <a:ext cx="3056996" cy="4583961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00430" y="928670"/>
            <a:ext cx="5357850" cy="535785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>
              <a:buNone/>
            </a:pPr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   In unserem Lande, an jedem Ort</a:t>
            </a:r>
            <a:br>
              <a:rPr lang="de-DE" dirty="0" smtClean="0">
                <a:latin typeface="Times New Roman" pitchFamily="18" charset="0"/>
                <a:cs typeface="Times New Roman" pitchFamily="18" charset="0"/>
              </a:rPr>
            </a:br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treiben die Jungen und Mädchen Sport.</a:t>
            </a:r>
            <a:br>
              <a:rPr lang="de-DE" dirty="0" smtClean="0">
                <a:latin typeface="Times New Roman" pitchFamily="18" charset="0"/>
                <a:cs typeface="Times New Roman" pitchFamily="18" charset="0"/>
              </a:rPr>
            </a:br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Seht, wie sie mutig und zielbewusst sind!</a:t>
            </a:r>
            <a:br>
              <a:rPr lang="de-DE" dirty="0" smtClean="0">
                <a:latin typeface="Times New Roman" pitchFamily="18" charset="0"/>
                <a:cs typeface="Times New Roman" pitchFamily="18" charset="0"/>
              </a:rPr>
            </a:br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Weltmeister werden will jedes Kind.</a:t>
            </a:r>
            <a:br>
              <a:rPr lang="de-DE" dirty="0" smtClean="0">
                <a:latin typeface="Times New Roman" pitchFamily="18" charset="0"/>
                <a:cs typeface="Times New Roman" pitchFamily="18" charset="0"/>
              </a:rPr>
            </a:br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Olympia-Sieger der Zukunft, voran!</a:t>
            </a:r>
            <a:br>
              <a:rPr lang="de-DE" dirty="0" smtClean="0">
                <a:latin typeface="Times New Roman" pitchFamily="18" charset="0"/>
                <a:cs typeface="Times New Roman" pitchFamily="18" charset="0"/>
              </a:rPr>
            </a:br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Wer startet noch heute zum Sieg?</a:t>
            </a:r>
            <a:br>
              <a:rPr lang="de-DE" dirty="0" smtClean="0">
                <a:latin typeface="Times New Roman" pitchFamily="18" charset="0"/>
                <a:cs typeface="Times New Roman" pitchFamily="18" charset="0"/>
              </a:rPr>
            </a:br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Wer ist dran?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Die </a:t>
            </a:r>
            <a:r>
              <a:rPr lang="de-DE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XIV. Olympischen Winterspiele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642918"/>
            <a:ext cx="4286280" cy="200026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Die XIV. Olympischen Winterspiele wurden 1984 in Sarajevo, Jugoslawien (heute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Bosnien und Herzegowina) ausgetragen.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2844" y="3429000"/>
            <a:ext cx="36244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de-DE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Logo der Winterspiele 198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2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2786058"/>
            <a:ext cx="4143404" cy="70788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de-DE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Eröffnung -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8. Februar 1984</a:t>
            </a:r>
          </a:p>
          <a:p>
            <a:r>
              <a:rPr lang="de-DE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Schlussfeier </a:t>
            </a:r>
            <a:r>
              <a:rPr lang="de-DE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- 19. Februar 1984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628" y="5072074"/>
            <a:ext cx="38576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de-DE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Vučko trug einen roten Schal um seinen Hals und hatte ein Paar roter Ski geschultert. </a:t>
            </a:r>
            <a:endParaRPr lang="ru-RU" sz="2400" dirty="0" smtClean="0">
              <a:latin typeface="Arial" pitchFamily="34" charset="0"/>
            </a:endParaRPr>
          </a:p>
        </p:txBody>
      </p:sp>
      <p:pic>
        <p:nvPicPr>
          <p:cNvPr id="8" name="Содержимое 4" descr="1984_ew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24" y="3857628"/>
            <a:ext cx="1928826" cy="273248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000628" y="928670"/>
            <a:ext cx="3393237" cy="67710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de-DE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Maskottchen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„Vučko“ (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Wolf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lvl="0"/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6200000" flipH="1">
            <a:off x="2285984" y="4143380"/>
            <a:ext cx="4642676" cy="706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Содержимое 14" descr="600px-Flag_of_SFR_Yugoslavia.svg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143240" y="2143116"/>
            <a:ext cx="1042966" cy="521483"/>
          </a:xfrm>
          <a:prstGeom prst="rect">
            <a:avLst/>
          </a:prstGeom>
        </p:spPr>
      </p:pic>
      <p:pic>
        <p:nvPicPr>
          <p:cNvPr id="18" name="Содержимое 4" descr="0002edph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4942" y="1857364"/>
            <a:ext cx="3143272" cy="3090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/>
          <a:lstStyle/>
          <a:p>
            <a:r>
              <a:rPr lang="de-DE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Die XV. Olympischen Winterspiele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785794"/>
            <a:ext cx="4572000" cy="156966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Die XV. Olympischen Winterspiele wurden vom </a:t>
            </a:r>
          </a:p>
          <a:p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6. bis 18. Februar 1988 in Calgary, Kanada, ausgetragen.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mascot_1988_calgar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214942" y="1571612"/>
            <a:ext cx="3466546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786314" y="5214950"/>
            <a:ext cx="40719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Zwei weißen Teddybären </a:t>
            </a:r>
            <a:r>
              <a:rPr lang="de-DE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Hidy und Howdy waren 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in den nationalen Anzügen. </a:t>
            </a:r>
            <a:endParaRPr lang="de-DE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4" descr="1988W_emblem_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48" y="3214686"/>
            <a:ext cx="2500330" cy="338137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85720" y="2714620"/>
            <a:ext cx="39290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de-DE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Logo der Winterspiele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1988           </a:t>
            </a:r>
            <a:endParaRPr lang="ru-RU" sz="2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5214942" y="785794"/>
            <a:ext cx="3571900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de-DE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Maskottchen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endParaRPr kumimoji="0" lang="de-DE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de-DE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„Hidy und Howdy“ (Eisbären)</a:t>
            </a:r>
            <a:endParaRPr kumimoji="0" lang="de-DE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5400000">
            <a:off x="2786844" y="4786322"/>
            <a:ext cx="3285354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Содержимое 22" descr="800px-Flag_of_Canada.svg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714744" y="857232"/>
            <a:ext cx="974914" cy="571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229600" cy="571504"/>
          </a:xfrm>
        </p:spPr>
        <p:txBody>
          <a:bodyPr/>
          <a:lstStyle/>
          <a:p>
            <a:r>
              <a:rPr lang="de-DE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Die XVI. Olympischen Winterspiele</a:t>
            </a:r>
            <a:endParaRPr lang="ru-RU" sz="2800" dirty="0"/>
          </a:p>
        </p:txBody>
      </p:sp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214282" y="928670"/>
            <a:ext cx="4000528" cy="193899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kumimoji="0" lang="de-DE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Die </a:t>
            </a:r>
            <a:r>
              <a:rPr kumimoji="0" lang="de-DE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XVI. Olympischen Winterspiele</a:t>
            </a:r>
            <a:r>
              <a:rPr kumimoji="0" lang="de-DE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wurden vom 8. bis 23. Februar 1992 in </a:t>
            </a:r>
            <a:r>
              <a:rPr lang="de-DE" sz="24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Albertville </a:t>
            </a:r>
            <a:r>
              <a:rPr kumimoji="0" lang="de-DE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(Frankreich) ausgetragen</a:t>
            </a:r>
            <a:endParaRPr kumimoji="0" lang="de-DE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57752" y="1357298"/>
            <a:ext cx="3669594" cy="67710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de-DE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Maskottchen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„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Magique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“ (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Stern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endParaRPr lang="ru-RU" dirty="0"/>
          </a:p>
        </p:txBody>
      </p:sp>
      <p:pic>
        <p:nvPicPr>
          <p:cNvPr id="7" name="Содержимое 6" descr="mascot_199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643570" y="2214554"/>
            <a:ext cx="2500330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000628" y="4857760"/>
            <a:ext cx="378618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Das ist </a:t>
            </a:r>
            <a:r>
              <a:rPr lang="de-DE" sz="2400" dirty="0" err="1" smtClean="0">
                <a:latin typeface="Times New Roman" pitchFamily="18" charset="0"/>
                <a:cs typeface="Times New Roman" pitchFamily="18" charset="0"/>
              </a:rPr>
              <a:t>Magique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, ein menschlicher Stern. Er  ist in die Farben der nationalen Fahne Frankreichs gezeichnet.  </a:t>
            </a:r>
          </a:p>
        </p:txBody>
      </p:sp>
      <p:pic>
        <p:nvPicPr>
          <p:cNvPr id="10" name="Содержимое 4" descr="1992w_emblem_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3108" y="3429000"/>
            <a:ext cx="1986068" cy="299561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  <p:pic>
        <p:nvPicPr>
          <p:cNvPr id="11" name="Содержимое 18" descr="800px-Flag_of_France.svg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214678" y="2285992"/>
            <a:ext cx="928694" cy="500066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785786" y="2857496"/>
            <a:ext cx="43938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de-DE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Logo der Winterspiele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1992          </a:t>
            </a:r>
            <a:endParaRPr lang="ru-RU" sz="2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142852"/>
            <a:ext cx="6643734" cy="654032"/>
          </a:xfrm>
        </p:spPr>
        <p:txBody>
          <a:bodyPr/>
          <a:lstStyle/>
          <a:p>
            <a:r>
              <a:rPr lang="de-DE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Die XVII. Olympischen Winterspiele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714356"/>
            <a:ext cx="4857784" cy="156966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Die XVII. Olympischen Winterspiele wurden vom 12. </a:t>
            </a:r>
          </a:p>
          <a:p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bis 27. Februar 1994 in </a:t>
            </a:r>
            <a:r>
              <a:rPr lang="de-DE" sz="2400" dirty="0" err="1" smtClean="0">
                <a:latin typeface="Times New Roman" pitchFamily="18" charset="0"/>
                <a:cs typeface="Times New Roman" pitchFamily="18" charset="0"/>
              </a:rPr>
              <a:t>Lillehammer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 (Norwegen) ausgetragen. 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572132" y="928670"/>
            <a:ext cx="2714644" cy="70788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tabLst>
                <a:tab pos="457200" algn="l"/>
              </a:tabLst>
            </a:pPr>
            <a:r>
              <a:rPr lang="de-DE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Maskottchen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lang="de-DE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lvl="0">
              <a:tabLst>
                <a:tab pos="457200" algn="l"/>
              </a:tabLst>
            </a:pPr>
            <a:r>
              <a:rPr lang="de-DE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„</a:t>
            </a:r>
            <a:r>
              <a:rPr lang="de-DE" sz="20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Haakon</a:t>
            </a:r>
            <a:r>
              <a:rPr lang="de-DE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und Kristin“ </a:t>
            </a:r>
            <a:endParaRPr lang="ru-RU" sz="2000" dirty="0"/>
          </a:p>
        </p:txBody>
      </p:sp>
      <p:pic>
        <p:nvPicPr>
          <p:cNvPr id="6" name="Содержимое 4" descr="W1994-M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86380" y="2071678"/>
            <a:ext cx="3391045" cy="328614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429092" y="5429264"/>
            <a:ext cx="450062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457200" algn="l"/>
              </a:tabLst>
            </a:pPr>
            <a:r>
              <a:rPr lang="de-DE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„</a:t>
            </a:r>
            <a:r>
              <a:rPr lang="de-DE" sz="24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Haakon</a:t>
            </a:r>
            <a:r>
              <a:rPr lang="de-DE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und Kristin“ waren </a:t>
            </a:r>
          </a:p>
          <a:p>
            <a:pPr>
              <a:tabLst>
                <a:tab pos="457200" algn="l"/>
              </a:tabLst>
            </a:pPr>
            <a:r>
              <a:rPr lang="de-DE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zwei norwegische Königskinder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de-DE" sz="2400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>
              <a:tabLst>
                <a:tab pos="457200" algn="l"/>
              </a:tabLst>
            </a:pP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in traditioneller</a:t>
            </a:r>
            <a:r>
              <a:rPr lang="de-DE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Wikingertracht</a:t>
            </a:r>
            <a:r>
              <a:rPr lang="de-DE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de-DE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Содержимое 4" descr="800px-Flag_of_Norway.svg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143372" y="785795"/>
            <a:ext cx="906430" cy="571504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285721" y="2500306"/>
            <a:ext cx="37147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de-DE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Logo der Winterspiele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1994          </a:t>
            </a:r>
            <a:endParaRPr lang="ru-RU" sz="2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Содержимое 4" descr="lillehammer-1994-emblem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8662" y="3000372"/>
            <a:ext cx="2500330" cy="3562970"/>
          </a:xfrm>
          <a:prstGeom prst="rect">
            <a:avLst/>
          </a:prstGeom>
        </p:spPr>
      </p:pic>
      <p:cxnSp>
        <p:nvCxnSpPr>
          <p:cNvPr id="17" name="Прямая соединительная линия 16"/>
          <p:cNvCxnSpPr/>
          <p:nvPr/>
        </p:nvCxnSpPr>
        <p:spPr>
          <a:xfrm rot="5400000">
            <a:off x="2964645" y="4250537"/>
            <a:ext cx="264320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42" y="274638"/>
            <a:ext cx="6286544" cy="654032"/>
          </a:xfrm>
        </p:spPr>
        <p:txBody>
          <a:bodyPr/>
          <a:lstStyle/>
          <a:p>
            <a:r>
              <a:rPr lang="de-DE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Die XVIII. Olympischen Winterspiele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357686" y="857232"/>
            <a:ext cx="4572000" cy="70788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lvl="0"/>
            <a:r>
              <a:rPr lang="de-DE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Maskottchen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lang="de-DE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lvl="0"/>
            <a:r>
              <a:rPr lang="de-DE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„Sukki, </a:t>
            </a:r>
            <a:r>
              <a:rPr lang="de-DE" sz="20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Nokki</a:t>
            </a:r>
            <a:r>
              <a:rPr lang="de-DE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de-DE" sz="20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Lekki</a:t>
            </a:r>
            <a:r>
              <a:rPr lang="de-DE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und </a:t>
            </a:r>
            <a:r>
              <a:rPr lang="de-DE" sz="20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Tsukki</a:t>
            </a:r>
            <a:r>
              <a:rPr lang="de-DE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 (Eulen)</a:t>
            </a:r>
            <a:endParaRPr lang="de-DE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4" descr="W1998-M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857752" y="1714488"/>
            <a:ext cx="3690964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3929026" y="4286256"/>
            <a:ext cx="5214974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Das Maskottchen in Nagano wurde wieder abstrakter. </a:t>
            </a:r>
            <a:r>
              <a:rPr lang="de-DE" sz="24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Sukki</a:t>
            </a:r>
            <a:r>
              <a:rPr lang="de-DE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de-DE" sz="24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Nokki</a:t>
            </a:r>
            <a:r>
              <a:rPr lang="de-DE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de-DE" sz="24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Lekki</a:t>
            </a:r>
            <a:r>
              <a:rPr lang="de-DE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und </a:t>
            </a:r>
            <a:r>
              <a:rPr lang="de-DE" sz="24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Tsukki</a:t>
            </a:r>
            <a:r>
              <a:rPr lang="de-DE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waren in Wirklichkeit die vier Schneeeulen und symbolisierten die "Weisheit" und die vier Jahreszeiten.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85720" y="928670"/>
            <a:ext cx="3857652" cy="193899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Die XVIII. Olympischen Winterspiele wurden </a:t>
            </a:r>
            <a:r>
              <a:rPr lang="de-DE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vom 7. bis 22. Februar 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1998 in Nagano, Japan, ausgetragen. 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Содержимое 20" descr="800px-Flag_of_Japan.svg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2643174" y="2071678"/>
            <a:ext cx="1242978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214282" y="3071810"/>
            <a:ext cx="38576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de-DE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Logo der Winterspiele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1998          </a:t>
            </a:r>
            <a:endParaRPr lang="ru-RU" sz="2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Содержимое 8" descr="346px-Olympische_Spiele_Nagano_1998.svg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928662" y="3571876"/>
            <a:ext cx="2364776" cy="300039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  <p:sp>
        <p:nvSpPr>
          <p:cNvPr id="16" name="Прямоугольник 15"/>
          <p:cNvSpPr/>
          <p:nvPr/>
        </p:nvSpPr>
        <p:spPr>
          <a:xfrm>
            <a:off x="3786182" y="6211669"/>
            <a:ext cx="51435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Первые слоги каждого имени, сложенные вместе, образуют слово «совята» по-японски.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/>
          <a:lstStyle/>
          <a:p>
            <a:r>
              <a:rPr lang="de-DE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Die XIX. Olympischen  Winterspiele</a:t>
            </a:r>
            <a:endParaRPr lang="ru-RU" sz="2800" dirty="0"/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5286380" y="714356"/>
            <a:ext cx="3571900" cy="132343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>
              <a:tabLst>
                <a:tab pos="457200" algn="l"/>
              </a:tabLst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Maskottchen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lvl="0">
              <a:tabLst>
                <a:tab pos="457200" algn="l"/>
              </a:tabLst>
            </a:pPr>
            <a:r>
              <a:rPr kumimoji="0" lang="de-DE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„Powder“ (Schneeschuhhase), „</a:t>
            </a:r>
            <a:r>
              <a:rPr kumimoji="0" lang="de-DE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Copper</a:t>
            </a:r>
            <a:r>
              <a:rPr kumimoji="0" lang="de-DE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 (Kojote) und „</a:t>
            </a:r>
            <a:r>
              <a:rPr kumimoji="0" lang="de-DE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Coal</a:t>
            </a:r>
            <a:r>
              <a:rPr kumimoji="0" lang="de-DE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 (Amerikanischer Schwarzbär)</a:t>
            </a:r>
            <a:endParaRPr kumimoji="0" lang="de-DE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Содержимое 17" descr="W2002-L.gif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57224" y="3357562"/>
            <a:ext cx="2435012" cy="3000396"/>
          </a:xfrm>
        </p:spPr>
      </p:pic>
      <p:sp>
        <p:nvSpPr>
          <p:cNvPr id="17" name="Прямоугольник 16"/>
          <p:cNvSpPr/>
          <p:nvPr/>
        </p:nvSpPr>
        <p:spPr>
          <a:xfrm>
            <a:off x="357158" y="2928934"/>
            <a:ext cx="37147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de-DE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Logo der Winterspiele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2002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endParaRPr lang="ru-RU" sz="2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57158" y="857232"/>
            <a:ext cx="4429156" cy="193899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Die XIX. Olympischen Winterspiele wurden </a:t>
            </a:r>
            <a:r>
              <a:rPr lang="de-DE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vom 8. bis 24. Februar 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2002 in Salt Lake City, USA, ausgetragen.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Содержимое 16" descr="800px-Flag_of_the_United_States_(Pantone).svg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3500430" y="2071678"/>
            <a:ext cx="1114404" cy="586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Прямоугольник 19"/>
          <p:cNvSpPr/>
          <p:nvPr/>
        </p:nvSpPr>
        <p:spPr>
          <a:xfrm>
            <a:off x="3786182" y="5429264"/>
            <a:ext cx="50006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Powder                                  schneller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de-DE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de-DE" sz="2400" dirty="0" err="1" smtClean="0">
                <a:latin typeface="Times New Roman" pitchFamily="18" charset="0"/>
                <a:cs typeface="Times New Roman" pitchFamily="18" charset="0"/>
              </a:rPr>
              <a:t>Copper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          steht  für           höher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400" dirty="0" err="1" smtClean="0">
                <a:latin typeface="Times New Roman" pitchFamily="18" charset="0"/>
                <a:cs typeface="Times New Roman" pitchFamily="18" charset="0"/>
              </a:rPr>
              <a:t>Coal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                                       stärker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714744" y="4143380"/>
            <a:ext cx="51435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just"/>
            <a:r>
              <a:rPr lang="de-DE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Diese Tiere sollten das olympische Motto </a:t>
            </a:r>
            <a:r>
              <a:rPr lang="de-DE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Citius</a:t>
            </a:r>
            <a:r>
              <a:rPr lang="de-DE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altius, </a:t>
            </a:r>
            <a:r>
              <a:rPr lang="de-DE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fortius</a:t>
            </a:r>
            <a:r>
              <a:rPr lang="de-DE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(schneller, höher, stärker) symbolisieren</a:t>
            </a:r>
            <a:r>
              <a:rPr lang="de-DE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de-DE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" name="Содержимое 6" descr="W2002-M-1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357818" y="2143116"/>
            <a:ext cx="3429024" cy="2085258"/>
          </a:xfrm>
          <a:prstGeom prst="rect">
            <a:avLst/>
          </a:prstGeom>
        </p:spPr>
      </p:pic>
      <p:cxnSp>
        <p:nvCxnSpPr>
          <p:cNvPr id="24" name="Прямая со стрелкой 23"/>
          <p:cNvCxnSpPr/>
          <p:nvPr/>
        </p:nvCxnSpPr>
        <p:spPr>
          <a:xfrm flipV="1">
            <a:off x="6786578" y="5715016"/>
            <a:ext cx="500066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6786578" y="6143644"/>
            <a:ext cx="642942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6786578" y="6072206"/>
            <a:ext cx="64294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4857752" y="5715016"/>
            <a:ext cx="857256" cy="1428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flipV="1">
            <a:off x="4714876" y="6215082"/>
            <a:ext cx="1071570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4857752" y="6072206"/>
            <a:ext cx="64294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1750211" y="5107781"/>
            <a:ext cx="3429000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3643306" y="3929066"/>
            <a:ext cx="135732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4714876" y="5429264"/>
            <a:ext cx="35719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/>
          <a:lstStyle/>
          <a:p>
            <a:r>
              <a:rPr lang="de-DE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Die XX. Olympischen Winterspiele</a:t>
            </a:r>
            <a:endParaRPr lang="ru-RU" sz="2800" dirty="0"/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5000628" y="1000108"/>
            <a:ext cx="3643306" cy="10156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>
              <a:tabLst>
                <a:tab pos="457200" algn="l"/>
              </a:tabLst>
            </a:pPr>
            <a:r>
              <a:rPr lang="de-DE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Maskottchen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lvl="0">
              <a:tabLst>
                <a:tab pos="457200" algn="l"/>
              </a:tabLst>
            </a:pPr>
            <a:r>
              <a:rPr kumimoji="0" lang="de-DE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„Neve“ (Schneeball) und </a:t>
            </a:r>
            <a:r>
              <a:rPr kumimoji="0" lang="de-DE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Gliz</a:t>
            </a:r>
            <a:r>
              <a:rPr kumimoji="0" lang="de-DE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(Eisblock)</a:t>
            </a:r>
            <a:endParaRPr kumimoji="0" lang="de-DE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500562" y="4572008"/>
            <a:ext cx="42862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Neve, ein weiblicher Schneeball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r>
              <a:rPr lang="de-DE" sz="2400" dirty="0" err="1" smtClean="0">
                <a:latin typeface="Times New Roman" pitchFamily="18" charset="0"/>
                <a:cs typeface="Times New Roman" pitchFamily="18" charset="0"/>
              </a:rPr>
              <a:t>Gliz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, ein männlicher Eisblock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Содержимое 19" descr="W2006-L.gif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85786" y="3214686"/>
            <a:ext cx="2483374" cy="3161526"/>
          </a:xfrm>
        </p:spPr>
      </p:pic>
      <p:sp>
        <p:nvSpPr>
          <p:cNvPr id="16" name="Прямоугольник 15"/>
          <p:cNvSpPr/>
          <p:nvPr/>
        </p:nvSpPr>
        <p:spPr>
          <a:xfrm>
            <a:off x="357158" y="2786058"/>
            <a:ext cx="43169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de-DE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Logo der Winterspiele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2006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endParaRPr lang="ru-RU" sz="2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57158" y="1000108"/>
            <a:ext cx="4286280" cy="156966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Die 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XX.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Olympischen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Winterspiele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wurden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vom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10.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bis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26.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Februar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2006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Turin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ausgetragen.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Содержимое 6" descr="800px-Flag_of_Italy.svg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3643306" y="1857364"/>
            <a:ext cx="928694" cy="618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Содержимое 4" descr="eb0a26868e64082e5a03c3246f054fab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5214942" y="2285992"/>
            <a:ext cx="3257544" cy="2035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de-DE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Die XXI. Olympischen Winterspiele</a:t>
            </a:r>
            <a:endParaRPr lang="ru-RU" sz="28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86314" y="1643051"/>
            <a:ext cx="4038600" cy="500066"/>
          </a:xfrm>
        </p:spPr>
        <p:txBody>
          <a:bodyPr/>
          <a:lstStyle/>
          <a:p>
            <a:pPr>
              <a:buNone/>
            </a:pPr>
            <a:r>
              <a:rPr lang="de-DE" dirty="0" smtClean="0"/>
              <a:t/>
            </a:r>
            <a:br>
              <a:rPr lang="de-DE" dirty="0" smtClean="0"/>
            </a:br>
            <a:endParaRPr lang="de-DE" dirty="0" smtClean="0"/>
          </a:p>
          <a:p>
            <a:pPr>
              <a:buNone/>
            </a:pPr>
            <a:r>
              <a:rPr lang="de-DE" dirty="0" smtClean="0"/>
              <a:t/>
            </a:r>
            <a:br>
              <a:rPr lang="de-DE" dirty="0" smtClean="0"/>
            </a:br>
            <a:endParaRPr lang="ru-RU" dirty="0"/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1571612"/>
            <a:ext cx="3771429" cy="2647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4857752" y="857232"/>
            <a:ext cx="4071934" cy="70788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de-DE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Maskottchen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de-DE" sz="2000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/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„</a:t>
            </a:r>
            <a:r>
              <a:rPr lang="de-DE" sz="2000" dirty="0" err="1" smtClean="0">
                <a:latin typeface="Times New Roman" pitchFamily="18" charset="0"/>
                <a:cs typeface="Times New Roman" pitchFamily="18" charset="0"/>
              </a:rPr>
              <a:t>Miga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, Quatchi, Sumi “ (Fabelwesen)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Содержимое 21" descr="w2010-l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214282" y="2857496"/>
            <a:ext cx="2071702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357158" y="2428868"/>
            <a:ext cx="43169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de-DE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Logo der Winterspiele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2010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endParaRPr lang="ru-RU" sz="2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85720" y="785794"/>
            <a:ext cx="4429156" cy="156966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Die XXI. Olympischen Winterspiele wurden vom </a:t>
            </a:r>
          </a:p>
          <a:p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12. bis 28. Februar 2010 </a:t>
            </a:r>
          </a:p>
          <a:p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in Vancouver ausgetragen. 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Содержимое 22" descr="800px-Flag_of_Canada.svg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643306" y="1571612"/>
            <a:ext cx="974914" cy="571504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3000364" y="4286257"/>
            <a:ext cx="5643570" cy="107721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</a:t>
            </a:r>
            <a:r>
              <a:rPr lang="de-DE" sz="20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ein Fabelwesen mit den Flügeln eines </a:t>
            </a:r>
            <a:r>
              <a:rPr lang="de-DE" sz="2000" dirty="0" smtClean="0">
                <a:solidFill>
                  <a:srgbClr val="0B008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Donnervogels</a:t>
            </a:r>
            <a:r>
              <a:rPr lang="de-DE" sz="20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und den Beinen eines </a:t>
            </a:r>
            <a:r>
              <a:rPr lang="de-DE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Schwarzbären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- </a:t>
            </a:r>
            <a:r>
              <a:rPr lang="ru-RU" sz="24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тица-гром.</a:t>
            </a:r>
            <a:endParaRPr lang="ru-RU" sz="2400" i="1" dirty="0" smtClean="0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857356" y="5715016"/>
            <a:ext cx="7000924" cy="830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ein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mythischer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Seebär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teils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</a:t>
            </a:r>
            <a:r>
              <a:rPr lang="de-DE" sz="2400" dirty="0" smtClean="0">
                <a:solidFill>
                  <a:srgbClr val="0B008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Orca</a:t>
            </a:r>
            <a:r>
              <a:rPr lang="ru-RU" sz="2400" dirty="0" smtClean="0">
                <a:solidFill>
                  <a:srgbClr val="0B008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(</a:t>
            </a:r>
            <a:r>
              <a:rPr lang="ru-RU" sz="2400" dirty="0" err="1" smtClean="0">
                <a:solidFill>
                  <a:srgbClr val="0B008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косатка</a:t>
            </a:r>
            <a:r>
              <a:rPr lang="ru-RU" sz="2400" dirty="0" smtClean="0">
                <a:solidFill>
                  <a:srgbClr val="0B008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r>
              <a:rPr lang="de-DE" sz="2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teils </a:t>
            </a:r>
            <a:r>
              <a:rPr lang="de-DE" sz="2400" dirty="0" smtClean="0">
                <a:solidFill>
                  <a:srgbClr val="0B008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Kermodebär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</a:t>
            </a:r>
            <a:r>
              <a:rPr lang="ru-RU" sz="2400" dirty="0" err="1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кермодский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медведь - </a:t>
            </a:r>
            <a:r>
              <a:rPr lang="ru-RU" sz="2400" i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морской медведь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2399642" y="3244334"/>
            <a:ext cx="2734851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</a:t>
            </a:r>
            <a:r>
              <a:rPr lang="de-DE" sz="2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ein </a:t>
            </a:r>
            <a:r>
              <a:rPr lang="de-DE" sz="2400" dirty="0" smtClean="0">
                <a:solidFill>
                  <a:srgbClr val="0B008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Bigfoot</a:t>
            </a:r>
            <a:r>
              <a:rPr lang="de-DE" sz="2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</a:t>
            </a:r>
          </a:p>
          <a:p>
            <a:r>
              <a:rPr lang="ru-RU" sz="2400" i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(снежный человек)</a:t>
            </a:r>
            <a:r>
              <a:rPr lang="ru-RU" sz="24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</p:txBody>
      </p:sp>
      <p:cxnSp>
        <p:nvCxnSpPr>
          <p:cNvPr id="24" name="Прямая со стрелкой 23"/>
          <p:cNvCxnSpPr/>
          <p:nvPr/>
        </p:nvCxnSpPr>
        <p:spPr>
          <a:xfrm rot="5400000">
            <a:off x="6107917" y="4036223"/>
            <a:ext cx="2000264" cy="17859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rot="10800000" flipV="1">
            <a:off x="4572000" y="2214554"/>
            <a:ext cx="2000264" cy="12858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rot="5400000">
            <a:off x="4714876" y="4429132"/>
            <a:ext cx="1428760" cy="1428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de-DE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de-DE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de-DE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Die XXII. Olympischen Winterspiele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8" name="Содержимое 8" descr="800px-Stamps_of_Russia_2012_No_1559-61_Mascots_2014_Winter_Olympics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5000628" y="1571612"/>
            <a:ext cx="3987237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5357818" y="785794"/>
            <a:ext cx="3143272" cy="70788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buNone/>
            </a:pPr>
            <a:r>
              <a:rPr lang="de-DE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Maskottchen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de-DE" sz="2000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Eisbär, Leopard und Hase</a:t>
            </a:r>
            <a:endParaRPr lang="ru-RU" sz="2000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28596" y="714356"/>
            <a:ext cx="4500594" cy="156966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de-DE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Die XXII. Olympischen Winterspiele wurden vom 7. bis 23. Februar 2014 in der russischen Stadt </a:t>
            </a:r>
            <a:r>
              <a:rPr lang="de-DE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Sotschi</a:t>
            </a:r>
            <a:r>
              <a:rPr lang="de-DE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stattgefunden.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4" descr="800px-Flag_of_Russia.svg.png"/>
          <p:cNvPicPr>
            <a:picLocks noGrp="1" noChangeAspect="1"/>
          </p:cNvPicPr>
          <p:nvPr>
            <p:ph sz="half" idx="1"/>
          </p:nvPr>
        </p:nvPicPr>
        <p:blipFill>
          <a:blip r:embed="rId3" cstate="email"/>
          <a:stretch>
            <a:fillRect/>
          </a:stretch>
        </p:blipFill>
        <p:spPr>
          <a:xfrm>
            <a:off x="3929058" y="1857364"/>
            <a:ext cx="900090" cy="599685"/>
          </a:xfrm>
        </p:spPr>
      </p:pic>
      <p:sp>
        <p:nvSpPr>
          <p:cNvPr id="9" name="Прямоугольник 8"/>
          <p:cNvSpPr/>
          <p:nvPr/>
        </p:nvSpPr>
        <p:spPr>
          <a:xfrm>
            <a:off x="3000364" y="4286256"/>
            <a:ext cx="5786446" cy="120032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de-DE" sz="2400" dirty="0" smtClean="0">
                <a:solidFill>
                  <a:srgbClr val="0070C0"/>
                </a:solidFill>
                <a:latin typeface="Times New Roman" pitchFamily="18" charset="0"/>
                <a:ea typeface="Arial" pitchFamily="34" charset="0"/>
                <a:cs typeface="Times New Roman" pitchFamily="18" charset="0"/>
              </a:rPr>
              <a:t>Das Publikum im russischen TV-Sender Perwy kanal wählte gleich drei Tiere als offizielle Maskottchen : 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000364" y="5643578"/>
            <a:ext cx="5715040" cy="101566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indent="449263" algn="just"/>
            <a:r>
              <a:rPr lang="de-DE" sz="2000" dirty="0" smtClean="0">
                <a:solidFill>
                  <a:srgbClr val="0070C0"/>
                </a:solidFill>
                <a:latin typeface="Times New Roman" pitchFamily="18" charset="0"/>
                <a:ea typeface="Arial" pitchFamily="34" charset="0"/>
                <a:cs typeface="Times New Roman" pitchFamily="18" charset="0"/>
              </a:rPr>
              <a:t>der Leopard                        28%</a:t>
            </a:r>
          </a:p>
          <a:p>
            <a:pPr lvl="0" indent="449263" algn="just"/>
            <a:r>
              <a:rPr lang="de-DE" sz="2000" dirty="0" smtClean="0">
                <a:solidFill>
                  <a:srgbClr val="0070C0"/>
                </a:solidFill>
                <a:latin typeface="Times New Roman" pitchFamily="18" charset="0"/>
                <a:ea typeface="Arial" pitchFamily="34" charset="0"/>
                <a:cs typeface="Times New Roman" pitchFamily="18" charset="0"/>
              </a:rPr>
              <a:t>der Eisbär       bekam         18%      der Stimmen</a:t>
            </a:r>
          </a:p>
          <a:p>
            <a:pPr lvl="0" indent="449263" algn="just"/>
            <a:r>
              <a:rPr lang="de-DE" sz="2000" dirty="0" smtClean="0">
                <a:solidFill>
                  <a:srgbClr val="0070C0"/>
                </a:solidFill>
                <a:latin typeface="Times New Roman" pitchFamily="18" charset="0"/>
                <a:ea typeface="Arial" pitchFamily="34" charset="0"/>
                <a:cs typeface="Times New Roman" pitchFamily="18" charset="0"/>
              </a:rPr>
              <a:t>der Hase                             16%</a:t>
            </a:r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4786314" y="5857892"/>
            <a:ext cx="500066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4643438" y="6215082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V="1">
            <a:off x="4714876" y="6357958"/>
            <a:ext cx="642942" cy="1428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V="1">
            <a:off x="5857884" y="5929330"/>
            <a:ext cx="214314" cy="1428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5857884" y="6215082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5857884" y="6286520"/>
            <a:ext cx="285752" cy="21590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Правая фигурная скобка 34"/>
          <p:cNvSpPr/>
          <p:nvPr/>
        </p:nvSpPr>
        <p:spPr>
          <a:xfrm>
            <a:off x="6858016" y="5786454"/>
            <a:ext cx="142876" cy="78581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642910" y="2500306"/>
            <a:ext cx="37013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Logo der Winterspiele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2014</a:t>
            </a:r>
            <a:endParaRPr lang="ru-RU" sz="2400" dirty="0"/>
          </a:p>
        </p:txBody>
      </p:sp>
      <p:pic>
        <p:nvPicPr>
          <p:cNvPr id="41" name="Содержимое 10" descr="12sochi.jpg"/>
          <p:cNvPicPr>
            <a:picLocks noGrp="1" noChangeAspect="1"/>
          </p:cNvPicPr>
          <p:nvPr>
            <p:ph sz="half" idx="1"/>
          </p:nvPr>
        </p:nvPicPr>
        <p:blipFill>
          <a:blip r:embed="rId4" cstate="email"/>
          <a:stretch>
            <a:fillRect/>
          </a:stretch>
        </p:blipFill>
        <p:spPr>
          <a:xfrm>
            <a:off x="357158" y="3000372"/>
            <a:ext cx="2214578" cy="3631432"/>
          </a:xfrm>
        </p:spPr>
      </p:pic>
      <p:pic>
        <p:nvPicPr>
          <p:cNvPr id="45" name="Содержимое 6" descr="logo-sochi.jpg"/>
          <p:cNvPicPr>
            <a:picLocks noGrp="1" noChangeAspect="1"/>
          </p:cNvPicPr>
          <p:nvPr>
            <p:ph sz="half" idx="1"/>
          </p:nvPr>
        </p:nvPicPr>
        <p:blipFill>
          <a:blip r:embed="rId5" cstate="email"/>
          <a:stretch>
            <a:fillRect/>
          </a:stretch>
        </p:blipFill>
        <p:spPr>
          <a:xfrm>
            <a:off x="3000364" y="2928934"/>
            <a:ext cx="1643074" cy="123230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/>
          <a:lstStyle/>
          <a:p>
            <a:r>
              <a:rPr lang="de-DE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Die XXIII. Olympischen Winterspiele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1000108"/>
            <a:ext cx="4929222" cy="193899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Die XXIII. Olympischen Winterspiele  sollen vom 9. bis 25. Februar 2018 in der südkoreanischen Stadt </a:t>
            </a:r>
          </a:p>
          <a:p>
            <a:r>
              <a:rPr lang="de-DE" sz="2400" dirty="0" err="1" smtClean="0">
                <a:latin typeface="Times New Roman" pitchFamily="18" charset="0"/>
                <a:cs typeface="Times New Roman" pitchFamily="18" charset="0"/>
              </a:rPr>
              <a:t>Pyeongchang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 stattfinden.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2844" y="3143248"/>
            <a:ext cx="50760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de-DE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Offizielles Logo der Winterspiele 2018</a:t>
            </a:r>
            <a:endParaRPr lang="ru-RU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8" descr="200px-PyeongChang_2018_Winter_Olympics.sv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14" y="3643314"/>
            <a:ext cx="2571768" cy="257176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928662" y="6143644"/>
            <a:ext cx="290957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Пхёнчхан, Южная Корея</a:t>
            </a:r>
            <a:endParaRPr lang="ru-RU" sz="2000" dirty="0"/>
          </a:p>
        </p:txBody>
      </p:sp>
      <p:pic>
        <p:nvPicPr>
          <p:cNvPr id="7" name="Содержимое 4" descr="118306990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429256" y="1000108"/>
            <a:ext cx="3256088" cy="4525963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572000" y="5534561"/>
            <a:ext cx="435771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Der IOC-Präsident Jacques Rogge verkündete Pyeongchang als  Austragungsort der Olympischen Winterspiele 2018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rot="5400000">
            <a:off x="3036877" y="5178437"/>
            <a:ext cx="292895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Содержимое 6" descr="800px-Flag_of_South_Korea.svg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929057" y="2000240"/>
            <a:ext cx="1072239" cy="714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ctrTitle"/>
          </p:nvPr>
        </p:nvSpPr>
        <p:spPr>
          <a:xfrm>
            <a:off x="1285852" y="2130425"/>
            <a:ext cx="7534620" cy="1470025"/>
          </a:xfrm>
        </p:spPr>
        <p:txBody>
          <a:bodyPr/>
          <a:lstStyle/>
          <a:p>
            <a:r>
              <a:rPr lang="de-DE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Olympische</a:t>
            </a:r>
            <a:br>
              <a:rPr lang="de-DE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fr-FR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13, 1, 19, 11, 15, 20, 20, 3, 8, 5, 14.</a:t>
            </a:r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229600" cy="439718"/>
          </a:xfrm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Знаете ли вы что</a:t>
            </a:r>
            <a:r>
              <a:rPr lang="ru-RU" dirty="0" smtClean="0"/>
              <a:t>…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785794"/>
            <a:ext cx="8786874" cy="575542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Жители Кыштыма приняли участие в торжественном «путешествии» огня сочинской Олимпиады по регионам России.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От Кыштыма эту почетную миссию доверили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Шагрудину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Раджабову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, директору детско-юношеской спортивной школы единоборств «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Инхело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» и марафонцу Алексею Юдину. По словам начальника управления по физической культуре, спорту и туризму администрации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Кыштымского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городского округа Сергея Белова,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кыштымцы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еще и везли олимпийский огонь по территории Челябинской области по Южно-Уральской железной дороге. Эта миссия была доверена каратистам – призеру чемпионата Европы Тимуру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Мажитову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и чемпионке России, участнице чемпионата мира Валентине Китаевой во главе со старшим тренером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кыштымской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детской спортивной школы «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Инхело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» Оксаной Суровцевой.</a:t>
            </a:r>
          </a:p>
          <a:p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За 123 дня эстафета прошла  по 83 регионам России и 2900 городам, а ее протяженность составила 65 000 км. Увидеть огонь смогли порядка 130 миллионов жителей России.</a:t>
            </a:r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Марафонец – Алексей Юдин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Documents and Settings\Администратор\Рабочий стол\alt талисманы\777 талисманы\Юдин getIma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071546"/>
            <a:ext cx="7500990" cy="56257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ctrTitle"/>
          </p:nvPr>
        </p:nvSpPr>
        <p:spPr>
          <a:xfrm>
            <a:off x="1547664" y="2130425"/>
            <a:ext cx="7272808" cy="1470025"/>
          </a:xfrm>
        </p:spPr>
        <p:txBody>
          <a:bodyPr/>
          <a:lstStyle/>
          <a:p>
            <a:r>
              <a:rPr lang="de-DE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Olympische Maskottchen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14290"/>
            <a:ext cx="7429552" cy="654032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de-DE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Was bezeichnet das Wort </a:t>
            </a:r>
            <a:r>
              <a:rPr lang="de-DE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„Maskottchen“?</a:t>
            </a:r>
            <a:endParaRPr lang="ru-RU" sz="32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643306" y="1000108"/>
            <a:ext cx="4972056" cy="4525963"/>
          </a:xfrm>
        </p:spPr>
        <p:txBody>
          <a:bodyPr/>
          <a:lstStyle/>
          <a:p>
            <a:pPr>
              <a:buNone/>
            </a:pPr>
            <a:r>
              <a:rPr lang="de-DE" sz="2000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Maskottchen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  - kleine Figur (z. B. Tier, Püppchen), selten auch Lebewesen, die bzw. das Glück bringen soll (ein Maskottchen haben). Synonyme  zu Maskottchen - Amulett, Glücksbringer, Talisman; Fetisch        </a:t>
            </a:r>
            <a:r>
              <a:rPr lang="de-DE" sz="20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Duden,  Wörterbuch</a:t>
            </a:r>
            <a:endParaRPr lang="ru-RU" sz="20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dudgwdds2012.pn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14282" y="928670"/>
            <a:ext cx="3162629" cy="4637286"/>
          </a:xfrm>
        </p:spPr>
      </p:pic>
      <p:sp>
        <p:nvSpPr>
          <p:cNvPr id="8" name="Прямоугольник 7"/>
          <p:cNvSpPr/>
          <p:nvPr/>
        </p:nvSpPr>
        <p:spPr>
          <a:xfrm>
            <a:off x="3714744" y="3071810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buNone/>
            </a:pPr>
            <a:r>
              <a:rPr lang="de-DE" sz="2000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Maskottchen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 — Amulett; Fetisch; Talisman; Glücksbringer, kleiner Gegenstand, der Glück bringen soll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de-DE" sz="20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Universal-Lexikon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643306" y="4429132"/>
            <a:ext cx="521497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de-DE" sz="2000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Olympisches Maskottchen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 — Seit den Winterspielen 1968 in Grenoble gibt es zu Promotionszwecken ein offizielles olympisches Maskottchen, üblicherweise eine heimische</a:t>
            </a:r>
            <a:endParaRPr lang="de-DE" sz="2000" i="1" u="sng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5720" y="5786454"/>
            <a:ext cx="84296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Tierart der Austragungsregion, seltener auch eine menschliche Figur, die das kulturelle Erbe repräsentiert                                                 </a:t>
            </a:r>
            <a:r>
              <a:rPr lang="de-DE" sz="20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Deutsch, Wikipedia</a:t>
            </a:r>
            <a:r>
              <a:rPr lang="de-DE" sz="2000" i="1" dirty="0" smtClean="0">
                <a:latin typeface="Times New Roman" pitchFamily="18" charset="0"/>
                <a:cs typeface="Times New Roman" pitchFamily="18" charset="0"/>
              </a:rPr>
              <a:t>                                         </a:t>
            </a:r>
            <a:endParaRPr lang="de-DE" sz="2000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42976" y="214290"/>
            <a:ext cx="6429420" cy="107721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de-DE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Sportarten bei den Winterspielen… </a:t>
            </a:r>
          </a:p>
          <a:p>
            <a:pPr algn="ctr"/>
            <a:r>
              <a:rPr lang="de-DE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Wie heißen sie auf  Deutsch?</a:t>
            </a:r>
            <a:endParaRPr lang="ru-RU" sz="3200" dirty="0"/>
          </a:p>
        </p:txBody>
      </p:sp>
      <p:pic>
        <p:nvPicPr>
          <p:cNvPr id="5" name="Olympische Wintersportarten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785786" y="1214422"/>
            <a:ext cx="7286676" cy="54650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25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1760" y="332656"/>
            <a:ext cx="52756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Die X. Olympischen Winterspiele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1071546"/>
            <a:ext cx="4176464" cy="156966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Die </a:t>
            </a:r>
            <a:r>
              <a:rPr lang="de-DE" sz="2400" b="1" dirty="0" smtClean="0">
                <a:latin typeface="Times New Roman" pitchFamily="18" charset="0"/>
                <a:cs typeface="Times New Roman" pitchFamily="18" charset="0"/>
              </a:rPr>
              <a:t>X. Olympischen Winterspiele 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 fanden vom </a:t>
            </a:r>
          </a:p>
          <a:p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6. bis 18. Februar 1968 in Grenoble (Frankreich) statt.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3212976"/>
            <a:ext cx="36244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de-DE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Logo der Winterspiele 1968</a:t>
            </a:r>
            <a:endParaRPr lang="ru-RU" sz="2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3861048"/>
            <a:ext cx="2157859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Содержимое 4" descr="777160px-Maskottchen_schus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215074" y="2357430"/>
            <a:ext cx="2016224" cy="2457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5214942" y="4869160"/>
            <a:ext cx="374954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Die Figur zeigt einen stilisierten Skifahrer im blauen Skianzug. Eine große rote Kugel bildete dessen Kopf.</a:t>
            </a:r>
            <a:endParaRPr lang="ru-RU" sz="2400" dirty="0"/>
          </a:p>
        </p:txBody>
      </p:sp>
      <p:sp>
        <p:nvSpPr>
          <p:cNvPr id="13" name="Двойная стрелка вверх/вниз 12"/>
          <p:cNvSpPr/>
          <p:nvPr/>
        </p:nvSpPr>
        <p:spPr>
          <a:xfrm>
            <a:off x="5000628" y="1000108"/>
            <a:ext cx="45719" cy="5500726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286380" y="1000108"/>
            <a:ext cx="3714744" cy="101566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de-DE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Maskottchen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de-DE" sz="2000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1"/>
            <a:r>
              <a:rPr lang="de-DE" sz="2000" b="1" dirty="0" smtClean="0">
                <a:latin typeface="Times New Roman" pitchFamily="18" charset="0"/>
                <a:cs typeface="Times New Roman" pitchFamily="18" charset="0"/>
              </a:rPr>
              <a:t>Schuss, 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ein stilisierter Skiläufer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Содержимое 18" descr="800px-Flag_of_France.svg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857620" y="1142984"/>
            <a:ext cx="928694" cy="5000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/>
          <a:lstStyle/>
          <a:p>
            <a:r>
              <a:rPr lang="de-DE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Die XI. Olympischen Winterspiele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/>
          </a:p>
        </p:txBody>
      </p:sp>
      <p:pic>
        <p:nvPicPr>
          <p:cNvPr id="5" name="Содержимое 4" descr="67px-Sapporo1972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7072330" y="1142984"/>
            <a:ext cx="1578508" cy="4664845"/>
          </a:xfrm>
        </p:spPr>
      </p:pic>
      <p:sp>
        <p:nvSpPr>
          <p:cNvPr id="7" name="Прямоугольник 6"/>
          <p:cNvSpPr/>
          <p:nvPr/>
        </p:nvSpPr>
        <p:spPr>
          <a:xfrm>
            <a:off x="2143108" y="2643182"/>
            <a:ext cx="4572000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de-DE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Olympischen Winterspiele 1972 in Sapporo (Japan) hatten keine Maskottchen.</a:t>
            </a:r>
            <a:endParaRPr lang="ru-RU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3571876"/>
            <a:ext cx="657229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Интересные факты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репетиции церемонии открытия XI зимних Олимпийских игр в Саппоро один из зрителей обратил внимание членов организационного комитета на то, что на флаге, внесённом на стадион, неправильно расположены олимпийские кольца. Как известно, порядок расположения колец узаконен Олимпийской хартией: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голубое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жёлтое, чёрное, зелёное, красное. И вот тут-то выяснилось, что флаг с "ошибкой" вывешивался на всех зимних Играх начиная с 1952 года. И никто ничего не замечал.</a:t>
            </a:r>
            <a:r>
              <a:rPr lang="de-DE" dirty="0" smtClean="0">
                <a:latin typeface="Times New Roman" pitchFamily="18" charset="0"/>
                <a:cs typeface="Times New Roman" pitchFamily="18" charset="0"/>
                <a:hlinkClick r:id="rId3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857884" y="6215082"/>
            <a:ext cx="28627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http://olimp-history.ru/node/</a:t>
            </a:r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00034" y="857232"/>
            <a:ext cx="4143404" cy="156966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Die XI. Olympischen Winterspiele  wurden </a:t>
            </a:r>
            <a:r>
              <a:rPr lang="de-DE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vom </a:t>
            </a:r>
          </a:p>
          <a:p>
            <a:pPr lvl="0"/>
            <a:r>
              <a:rPr lang="de-DE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bis 13. Februar 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1972  in Sapporo, Japan, ausgetragen. </a:t>
            </a:r>
          </a:p>
        </p:txBody>
      </p:sp>
      <p:pic>
        <p:nvPicPr>
          <p:cNvPr id="15" name="Содержимое 20" descr="800px-Flag_of_Japan.svg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3786182" y="928670"/>
            <a:ext cx="828652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5"/>
          <p:cNvSpPr/>
          <p:nvPr/>
        </p:nvSpPr>
        <p:spPr>
          <a:xfrm>
            <a:off x="6093613" y="642918"/>
            <a:ext cx="3050387" cy="40011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None/>
            </a:pPr>
            <a:r>
              <a:rPr lang="de-DE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Logo der Winterspiele 1972</a:t>
            </a:r>
            <a:endParaRPr lang="ru-RU" sz="20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de-DE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de-DE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de-DE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Die XII. Olympischen Winterspiele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5" name="Содержимое 4" descr="Olympische Winterspiele 1976 Innsbruck.jpg">
            <a:hlinkClick r:id="rId2"/>
          </p:cNvPr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714488"/>
            <a:ext cx="1928826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4" descr="img-olymp-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6858016" y="2000240"/>
            <a:ext cx="2000264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 descr="186px-Innsbruck197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1142976" y="3714752"/>
            <a:ext cx="2571768" cy="2765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357158" y="928670"/>
            <a:ext cx="4000528" cy="193899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Die </a:t>
            </a:r>
            <a:r>
              <a:rPr kumimoji="0" lang="de-DE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XII. Olympischen Winterspiele</a:t>
            </a:r>
            <a:r>
              <a:rPr kumimoji="0" lang="de-DE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wurden vom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bis 15. Februar 1976 in </a:t>
            </a:r>
            <a:r>
              <a:rPr kumimoji="0" lang="de-DE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Innsbruck</a:t>
            </a:r>
            <a:r>
              <a:rPr kumimoji="0" lang="de-DE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 </a:t>
            </a:r>
            <a:r>
              <a:rPr kumimoji="0" lang="de-DE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Österreich</a:t>
            </a:r>
            <a:r>
              <a:rPr kumimoji="0" lang="de-DE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ausgetragen. </a:t>
            </a:r>
            <a:endParaRPr kumimoji="0" lang="de-DE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85786" y="3000372"/>
            <a:ext cx="36244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de-DE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Logo der Winterspiele 1976</a:t>
            </a:r>
            <a:endParaRPr lang="ru-RU" sz="2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Двойная стрелка вверх/вниз 11"/>
          <p:cNvSpPr/>
          <p:nvPr/>
        </p:nvSpPr>
        <p:spPr>
          <a:xfrm>
            <a:off x="4500562" y="1071546"/>
            <a:ext cx="45719" cy="5357850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929190" y="4643446"/>
            <a:ext cx="3857652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Der Schneemann hatte einen roten Hut und eine Karotte als Nase und repräsentierte die Spiele der Einfachheit.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0" y="3000372"/>
            <a:ext cx="435768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5214942" y="928670"/>
            <a:ext cx="3507692" cy="67710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de-DE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Maskottchen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ein 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Schneemann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de-DE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Содержимое 8" descr="20px-Flag_of_Austria.svg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3357554" y="2214554"/>
            <a:ext cx="856038" cy="55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/>
          <a:lstStyle/>
          <a:p>
            <a:r>
              <a:rPr lang="de-DE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Die XIII. Olympischen  Winterspiele</a:t>
            </a:r>
            <a:endParaRPr lang="ru-RU" sz="2800" dirty="0"/>
          </a:p>
        </p:txBody>
      </p:sp>
      <p:pic>
        <p:nvPicPr>
          <p:cNvPr id="10" name="Содержимое 9" descr="W1980-M.gif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6286512" y="1928802"/>
            <a:ext cx="2614631" cy="2143140"/>
          </a:xfrm>
        </p:spPr>
      </p:pic>
      <p:sp>
        <p:nvSpPr>
          <p:cNvPr id="6" name="Прямоугольник 5"/>
          <p:cNvSpPr/>
          <p:nvPr/>
        </p:nvSpPr>
        <p:spPr>
          <a:xfrm>
            <a:off x="285720" y="785794"/>
            <a:ext cx="4714908" cy="156966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Die XIII. Olympischen Winterspiele wurden vom </a:t>
            </a:r>
          </a:p>
          <a:p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13. bis 24. Februar 1980 in Lake </a:t>
            </a:r>
            <a:r>
              <a:rPr lang="de-DE" sz="2400" dirty="0" err="1" smtClean="0">
                <a:latin typeface="Times New Roman" pitchFamily="18" charset="0"/>
                <a:cs typeface="Times New Roman" pitchFamily="18" charset="0"/>
              </a:rPr>
              <a:t>Placid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, USA, ausgetragen.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214942" y="785794"/>
            <a:ext cx="3643370" cy="70788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de-DE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Maskottchen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„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Roni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the Raccoon“ (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Waschbär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Содержимое 16" descr="800px-Flag_of_the_United_States_(Pantone).svg.png"/>
          <p:cNvPicPr>
            <a:picLocks noGrp="1" noChangeAspect="1"/>
          </p:cNvPicPr>
          <p:nvPr>
            <p:ph sz="half" idx="1"/>
          </p:nvPr>
        </p:nvPicPr>
        <p:blipFill>
          <a:blip r:embed="rId3" cstate="email"/>
          <a:stretch>
            <a:fillRect/>
          </a:stretch>
        </p:blipFill>
        <p:spPr>
          <a:xfrm>
            <a:off x="3786182" y="928670"/>
            <a:ext cx="1114404" cy="586455"/>
          </a:xfrm>
        </p:spPr>
      </p:pic>
      <p:pic>
        <p:nvPicPr>
          <p:cNvPr id="16" name="Содержимое 10" descr="W1980-L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714348" y="3929066"/>
            <a:ext cx="1928826" cy="2598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рямоугольник 16"/>
          <p:cNvSpPr/>
          <p:nvPr/>
        </p:nvSpPr>
        <p:spPr>
          <a:xfrm>
            <a:off x="285720" y="3071810"/>
            <a:ext cx="300890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de-DE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Logo der Winterspiele </a:t>
            </a:r>
          </a:p>
          <a:p>
            <a:pPr>
              <a:buNone/>
            </a:pPr>
            <a:r>
              <a:rPr lang="de-DE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198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ru-RU" sz="2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rot="5400000">
            <a:off x="2643174" y="5214950"/>
            <a:ext cx="257176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4000496" y="4357694"/>
            <a:ext cx="514350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Roni</a:t>
            </a:r>
            <a:r>
              <a:rPr kumimoji="0" lang="de-DE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wurde</a:t>
            </a:r>
            <a:r>
              <a:rPr kumimoji="0" lang="de-DE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de-DE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als Skiläufer stilisiert. Sein Gesicht erinnerte an Mütze und Schneebrille der Athleten. Der Waschbär </a:t>
            </a:r>
            <a:r>
              <a:rPr kumimoji="0" lang="de-DE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Roni</a:t>
            </a:r>
            <a:r>
              <a:rPr kumimoji="0" lang="de-DE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war das erste Tiermaskottchen der Winterolympiaden.</a:t>
            </a:r>
          </a:p>
        </p:txBody>
      </p:sp>
      <p:pic>
        <p:nvPicPr>
          <p:cNvPr id="23" name="Содержимое 4" descr="rocky-war-das-lebendige-maskottchen-der-spiele-in-lake-placid-foto-imago-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3500430" y="2428868"/>
            <a:ext cx="2786082" cy="1588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Прямоугольник 23"/>
          <p:cNvSpPr/>
          <p:nvPr/>
        </p:nvSpPr>
        <p:spPr>
          <a:xfrm>
            <a:off x="2928926" y="2500306"/>
            <a:ext cx="1051891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de-DE" sz="2400" dirty="0" err="1" smtClean="0">
                <a:latin typeface="Times New Roman" pitchFamily="18" charset="0"/>
                <a:cs typeface="Times New Roman" pitchFamily="18" charset="0"/>
              </a:rPr>
              <a:t>Rocky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8215338" y="1714488"/>
            <a:ext cx="782587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de-DE" sz="2400" dirty="0" err="1" smtClean="0">
                <a:latin typeface="Times New Roman" pitchFamily="18" charset="0"/>
                <a:cs typeface="Times New Roman" pitchFamily="18" charset="0"/>
              </a:rPr>
              <a:t>Roni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олубой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голубой</Template>
  <TotalTime>2033</TotalTime>
  <Words>828</Words>
  <Application>Microsoft Office PowerPoint</Application>
  <PresentationFormat>Экран (4:3)</PresentationFormat>
  <Paragraphs>127</Paragraphs>
  <Slides>21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голубой</vt:lpstr>
      <vt:lpstr> Olympia - Sieger der Zukunft, voran! </vt:lpstr>
      <vt:lpstr>Olympische  13, 1, 19, 11, 15, 20, 20, 3, 8, 5, 14.  </vt:lpstr>
      <vt:lpstr>Olympische Maskottchen </vt:lpstr>
      <vt:lpstr>Was bezeichnet das Wort „Maskottchen“?</vt:lpstr>
      <vt:lpstr>Слайд 5</vt:lpstr>
      <vt:lpstr>Слайд 6</vt:lpstr>
      <vt:lpstr>Die XI. Olympischen Winterspiele </vt:lpstr>
      <vt:lpstr> Die XII. Olympischen Winterspiele </vt:lpstr>
      <vt:lpstr>Die XIII. Olympischen  Winterspiele</vt:lpstr>
      <vt:lpstr> Die XIV. Olympischen Winterspiele </vt:lpstr>
      <vt:lpstr>Die XV. Olympischen Winterspiele</vt:lpstr>
      <vt:lpstr>Die XVI. Olympischen Winterspiele</vt:lpstr>
      <vt:lpstr>Die XVII. Olympischen Winterspiele</vt:lpstr>
      <vt:lpstr>Die XVIII. Olympischen Winterspiele</vt:lpstr>
      <vt:lpstr>Die XIX. Olympischen  Winterspiele</vt:lpstr>
      <vt:lpstr>Die XX. Olympischen Winterspiele</vt:lpstr>
      <vt:lpstr>Die XXI. Olympischen Winterspiele</vt:lpstr>
      <vt:lpstr> Die XXII. Olympischen Winterspiele </vt:lpstr>
      <vt:lpstr>Die XXIII. Olympischen Winterspiele</vt:lpstr>
      <vt:lpstr>Знаете ли вы что…</vt:lpstr>
      <vt:lpstr>Марафонец – Алексей Юдин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Tata</cp:lastModifiedBy>
  <cp:revision>252</cp:revision>
  <dcterms:created xsi:type="dcterms:W3CDTF">2014-01-09T15:24:09Z</dcterms:created>
  <dcterms:modified xsi:type="dcterms:W3CDTF">2015-04-15T13:53:43Z</dcterms:modified>
</cp:coreProperties>
</file>