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0" r:id="rId3"/>
    <p:sldId id="269" r:id="rId4"/>
    <p:sldId id="268" r:id="rId5"/>
    <p:sldId id="281" r:id="rId6"/>
    <p:sldId id="282" r:id="rId7"/>
    <p:sldId id="285" r:id="rId8"/>
    <p:sldId id="284" r:id="rId9"/>
    <p:sldId id="283" r:id="rId10"/>
    <p:sldId id="287" r:id="rId11"/>
    <p:sldId id="261" r:id="rId12"/>
    <p:sldId id="263" r:id="rId13"/>
    <p:sldId id="279" r:id="rId14"/>
    <p:sldId id="280" r:id="rId15"/>
    <p:sldId id="264" r:id="rId16"/>
    <p:sldId id="265" r:id="rId17"/>
    <p:sldId id="266" r:id="rId18"/>
    <p:sldId id="267" r:id="rId19"/>
    <p:sldId id="271" r:id="rId20"/>
    <p:sldId id="272" r:id="rId21"/>
    <p:sldId id="274" r:id="rId22"/>
    <p:sldId id="275" r:id="rId23"/>
    <p:sldId id="278" r:id="rId24"/>
    <p:sldId id="290" r:id="rId25"/>
    <p:sldId id="291" r:id="rId26"/>
    <p:sldId id="29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8B874-57BF-4734-82D3-EC78AFAD7E78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3C3D3-0BA5-41F3-AFAD-4AC22BB07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3461-CA1A-4247-BBC5-36583B5D5C20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DA1EC-3765-47CD-BC4B-E535885B8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AF88-212F-4171-A811-0FDCF6D61130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6C7C2-ABF3-460A-A72F-5E9810055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5EF2E-544E-45C7-93EC-81774CF445BF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BB90-99CE-4C89-8560-CC51FD2FE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06461-35D7-4248-9B19-534ADC56097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12079-44E0-4B7E-8891-B057B0DF0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BA905-46CA-417D-8745-B67BB9FBAF4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2CB7-E38F-4524-9968-70247D940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8C5AD-7752-4F31-B57D-540430CAB5E9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5A152-9AC8-4032-A774-9B4E58C15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4666-0DDF-41DF-A5B1-2583FC603551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C914C-D89E-4196-AC3C-9D50EC0FC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7E19C-FC99-4013-8490-AF2D7F7EA308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065C0-90FE-4843-B3D7-36F2F1D89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B1A85-4CFF-4C69-B931-DD6F62353E2E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F09A-F72E-4E8C-B1E6-CDC80B1B8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21D89-D6C7-4F8E-B516-EFC19BD8FCC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7EB23-3B34-4302-920D-5B597B6CD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96D45A-0431-48B2-AA18-A45F1C49E320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46BB3F-5374-4F45-9219-A6DC76E6C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8.png"/><Relationship Id="rId7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28.pn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hitalnya.ru/" TargetMode="External"/><Relationship Id="rId13" Type="http://schemas.openxmlformats.org/officeDocument/2006/relationships/hyperlink" Target="http://mycliparts.ru/clips/12857.html" TargetMode="External"/><Relationship Id="rId3" Type="http://schemas.openxmlformats.org/officeDocument/2006/relationships/hyperlink" Target="http://www.numama.ru/zagadki-dlja-malenkih-detei/zagadki-o-zhivoi-prirode/zagadki-pro-komara.html" TargetMode="External"/><Relationship Id="rId7" Type="http://schemas.openxmlformats.org/officeDocument/2006/relationships/hyperlink" Target="http://www.mnogo-otvetov.ru/prochie/zachem-zhivotnym-nuzhny-usy/" TargetMode="External"/><Relationship Id="rId12" Type="http://schemas.openxmlformats.org/officeDocument/2006/relationships/hyperlink" Target="http://www.niceimage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umama.ru/zagadki-dlja-malenkih-detei/zagadki-o-zhivoi-prirode/zagadki-pro-bozhyu-korovku.html" TargetMode="External"/><Relationship Id="rId11" Type="http://schemas.openxmlformats.org/officeDocument/2006/relationships/hyperlink" Target="http://yandex.ru/clck/jsredir?from=yandex.ru%3Bimages%2Fsearch%3Bimages%3B%3B&amp;text=&amp;etext=825.PxvBMeaL0LJr5UZymrB6CTFS__8dLcXBlE_Ly4lwzrc.68db15c5578aa260b50ccd07c9b702dc0a23b7f3&amp;uuid=&amp;state=tid_Wvm4RM28ca_MiO4Ne9osTPtpHS9wicjEF5X7fRziVPIHCd9FyQ&amp;data=UlNrNmk5WktYejR0eWJFYk1Ldmtxck1JUUYwM0sxcElaM1NFWmJOeDVlVEZUWTkwb2J4NjR2YjFIUzRXUlc4d1VVZThvMEszdHpiUjk4LTd0YVFmWHBZR2d1ZzFDVUd2S0ppVS1xdlYzWXl4LUdrTUNWcjlPZkN6RlIzb0s5QVA&amp;b64e=2&amp;sign=fef7ee9b31a14c0507183c1ced50c32b&amp;keyno=0&amp;l10n=ru" TargetMode="External"/><Relationship Id="rId5" Type="http://schemas.openxmlformats.org/officeDocument/2006/relationships/hyperlink" Target="http://www.numama.ru/" TargetMode="External"/><Relationship Id="rId10" Type="http://schemas.openxmlformats.org/officeDocument/2006/relationships/hyperlink" Target="http://nsportal.ru/nachalnaya-shkola/okruzhayushchii-mir/2013/11/22/razrabotka-uroka-okruzhayushchiy-mir-2-klass-tema" TargetMode="External"/><Relationship Id="rId4" Type="http://schemas.openxmlformats.org/officeDocument/2006/relationships/hyperlink" Target="http://dev-pg11.srv43.ru/news/view/187371" TargetMode="External"/><Relationship Id="rId9" Type="http://schemas.openxmlformats.org/officeDocument/2006/relationships/hyperlink" Target="http://www.zooclub.ru/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nyaski.ru/pages/shmel-letit-risunok" TargetMode="External"/><Relationship Id="rId13" Type="http://schemas.openxmlformats.org/officeDocument/2006/relationships/hyperlink" Target="http://www.liveinternet.ru/" TargetMode="External"/><Relationship Id="rId18" Type="http://schemas.openxmlformats.org/officeDocument/2006/relationships/hyperlink" Target="http://www.zapartoj.my1.ru/" TargetMode="External"/><Relationship Id="rId3" Type="http://schemas.openxmlformats.org/officeDocument/2006/relationships/hyperlink" Target="http://kira-scrap.ru/news/?page18" TargetMode="External"/><Relationship Id="rId7" Type="http://schemas.openxmlformats.org/officeDocument/2006/relationships/hyperlink" Target="http://klophlop.ru/articles/v-ofise/izbavlyaemsya-ot-cvetochnoj-moshki.html" TargetMode="External"/><Relationship Id="rId12" Type="http://schemas.openxmlformats.org/officeDocument/2006/relationships/hyperlink" Target="https://yandex.ru/search/?text=otvety.org%2Fzhivotnye%2F&amp;lr=10942&amp;clid=1955454" TargetMode="External"/><Relationship Id="rId17" Type="http://schemas.openxmlformats.org/officeDocument/2006/relationships/hyperlink" Target="http://www.otvety.org/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nyaski.ru/" TargetMode="External"/><Relationship Id="rId20" Type="http://schemas.openxmlformats.org/officeDocument/2006/relationships/hyperlink" Target="http://www.energo-onlin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astpic.ru/view/57/2013/1024/54016a40b6a1e85a049f960675c09b53.jpeg.html" TargetMode="External"/><Relationship Id="rId11" Type="http://schemas.openxmlformats.org/officeDocument/2006/relationships/hyperlink" Target="http://www.e5.ru/product/altacto-sreative-mir-nasekomyih-pn151pm-54-detali_10126885/" TargetMode="External"/><Relationship Id="rId5" Type="http://schemas.openxmlformats.org/officeDocument/2006/relationships/hyperlink" Target="http://pinme.ru/pin/4f678e90c004701a5e00001c/" TargetMode="External"/><Relationship Id="rId15" Type="http://schemas.openxmlformats.org/officeDocument/2006/relationships/hyperlink" Target="http://www.proshkolu.ru/" TargetMode="External"/><Relationship Id="rId10" Type="http://schemas.openxmlformats.org/officeDocument/2006/relationships/hyperlink" Target="http://mama-papa.net/paint3/paint4096.html" TargetMode="External"/><Relationship Id="rId19" Type="http://schemas.openxmlformats.org/officeDocument/2006/relationships/hyperlink" Target="http://www.mookna.ru/" TargetMode="External"/><Relationship Id="rId4" Type="http://schemas.openxmlformats.org/officeDocument/2006/relationships/hyperlink" Target="http://art4mi.ru/tag/risunok/page/11/" TargetMode="External"/><Relationship Id="rId9" Type="http://schemas.openxmlformats.org/officeDocument/2006/relationships/hyperlink" Target="http://novostitechnologiy.blogspot.co.il/2011_11_01_archive.html" TargetMode="External"/><Relationship Id="rId14" Type="http://schemas.openxmlformats.org/officeDocument/2006/relationships/hyperlink" Target="http://www.mimi-gallery.com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asta-pronto.ru/" TargetMode="External"/><Relationship Id="rId13" Type="http://schemas.openxmlformats.org/officeDocument/2006/relationships/hyperlink" Target="http://www.vejmut.ru.swtest.ru/" TargetMode="External"/><Relationship Id="rId18" Type="http://schemas.openxmlformats.org/officeDocument/2006/relationships/hyperlink" Target="http://www.pmpprepcourse.com/" TargetMode="External"/><Relationship Id="rId3" Type="http://schemas.openxmlformats.org/officeDocument/2006/relationships/hyperlink" Target="http://www.art4mi.ru/" TargetMode="External"/><Relationship Id="rId7" Type="http://schemas.openxmlformats.org/officeDocument/2006/relationships/hyperlink" Target="http://www.clubs.ya.ru/" TargetMode="External"/><Relationship Id="rId12" Type="http://schemas.openxmlformats.org/officeDocument/2006/relationships/hyperlink" Target="http://www.grunttut.ru/" TargetMode="External"/><Relationship Id="rId17" Type="http://schemas.openxmlformats.org/officeDocument/2006/relationships/hyperlink" Target="http://www.fotki.yandex.ru/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garden-pictures.inxpi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zooclub.ru/" TargetMode="External"/><Relationship Id="rId11" Type="http://schemas.openxmlformats.org/officeDocument/2006/relationships/hyperlink" Target="http://www.superlab21.weeblu.com/" TargetMode="External"/><Relationship Id="rId5" Type="http://schemas.openxmlformats.org/officeDocument/2006/relationships/hyperlink" Target="http://www.archivepaul.weebly.com/" TargetMode="External"/><Relationship Id="rId15" Type="http://schemas.openxmlformats.org/officeDocument/2006/relationships/hyperlink" Target="http://www.plants-pictures.nanopics.ru/" TargetMode="External"/><Relationship Id="rId10" Type="http://schemas.openxmlformats.org/officeDocument/2006/relationships/hyperlink" Target="http://www.rus-img.com/" TargetMode="External"/><Relationship Id="rId19" Type="http://schemas.openxmlformats.org/officeDocument/2006/relationships/hyperlink" Target="http://www.pchela.org/" TargetMode="External"/><Relationship Id="rId4" Type="http://schemas.openxmlformats.org/officeDocument/2006/relationships/hyperlink" Target="http://www.odonata.su/" TargetMode="External"/><Relationship Id="rId9" Type="http://schemas.openxmlformats.org/officeDocument/2006/relationships/hyperlink" Target="http://www.likeforyou.ru/" TargetMode="External"/><Relationship Id="rId14" Type="http://schemas.openxmlformats.org/officeDocument/2006/relationships/hyperlink" Target="http://www.nyaski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esktop\&#1053;&#1072;&#1089;&#1077;&#1082;&#1086;&#1084;&#1099;&#1077;\&#1055;&#1088;&#1077;&#1079;&#1077;&#1085;&#1090;&#1072;&#1094;&#1080;&#1103;%20&#1050;&#1090;&#1086;%20&#1090;&#1072;&#1082;&#1080;&#1077;%20&#1085;&#1072;&#1089;&#1077;&#1082;&#1086;&#1084;&#1099;&#1077;\&#1047;&#1074;&#1091;&#1082;&#1080;%20&#1087;&#1095;&#1105;&#1083;.mp3" TargetMode="External"/><Relationship Id="rId6" Type="http://schemas.openxmlformats.org/officeDocument/2006/relationships/image" Target="../media/image16.gif"/><Relationship Id="rId11" Type="http://schemas.openxmlformats.org/officeDocument/2006/relationships/image" Target="../media/image21.png"/><Relationship Id="rId5" Type="http://schemas.openxmlformats.org/officeDocument/2006/relationships/image" Target="../media/image15.gif"/><Relationship Id="rId10" Type="http://schemas.openxmlformats.org/officeDocument/2006/relationships/image" Target="../media/image20.gif"/><Relationship Id="rId4" Type="http://schemas.openxmlformats.org/officeDocument/2006/relationships/image" Target="../media/image14.gif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file:///C:\Users\&#1051;&#1072;&#1088;&#1080;&#1089;&#1072;\Desktop\&#1053;&#1072;&#1089;&#1077;&#1082;&#1086;&#1084;&#1099;&#1077;\&#1055;&#1088;&#1077;&#1079;&#1077;&#1085;&#1090;&#1072;&#1094;&#1080;&#1103;%20&#1050;&#1090;&#1086;%20&#1090;&#1072;&#1082;&#1080;&#1077;%20&#1085;&#1072;&#1089;&#1077;&#1082;&#1086;&#1084;&#1099;&#1077;\&#1055;&#1095;&#1105;&#1083;&#1082;&#1080;.mp3" TargetMode="External"/><Relationship Id="rId1" Type="http://schemas.openxmlformats.org/officeDocument/2006/relationships/audio" Target="file:///C:\Users\&#1051;&#1072;&#1088;&#1080;&#1089;&#1072;\Desktop\&#1053;&#1072;&#1089;&#1077;&#1082;&#1086;&#1084;&#1099;&#1077;\&#1055;&#1088;&#1077;&#1079;&#1077;&#1085;&#1090;&#1072;&#1094;&#1080;&#1103;%20&#1050;&#1090;&#1086;%20&#1090;&#1072;&#1082;&#1080;&#1077;%20&#1085;&#1072;&#1089;&#1077;&#1082;&#1086;&#1084;&#1099;&#1077;\&#1042;&#1099;&#1093;&#1086;&#1076;%20&#1052;&#1091;&#1088;&#1072;&#1074;&#1100;&#1080;&#1096;&#1082;&#1080;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8496944" cy="2246769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НАЧАЛЬНАЯ ШКОЛА</a:t>
            </a:r>
          </a:p>
          <a:p>
            <a:pPr algn="ctr">
              <a:defRPr/>
            </a:pPr>
            <a:r>
              <a:rPr lang="ru-RU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ОКРУЖАЮЩИЙ МИР</a:t>
            </a:r>
          </a:p>
          <a:p>
            <a:pPr algn="ctr">
              <a:defRPr/>
            </a:pPr>
            <a:r>
              <a:rPr lang="ru-RU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1 КЛАСС</a:t>
            </a:r>
          </a:p>
          <a:p>
            <a:pPr algn="ctr">
              <a:defRPr/>
            </a:pPr>
            <a:r>
              <a:rPr lang="ru-RU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ТЕМА: «КТО ТАКИЕ НАСЕКОМЫЕ?»</a:t>
            </a:r>
          </a:p>
        </p:txBody>
      </p:sp>
      <p:pic>
        <p:nvPicPr>
          <p:cNvPr id="39939" name="Picture 3" descr="C:\Users\Лариса\Downloads\13366877.pn-151-pm--1-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433" y="3083283"/>
            <a:ext cx="4313184" cy="27637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879271" y="3701156"/>
            <a:ext cx="4248472" cy="1528043"/>
          </a:xfrm>
          <a:prstGeom prst="rect">
            <a:avLst/>
          </a:prstGeom>
        </p:spPr>
        <p:txBody>
          <a:bodyPr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АВТОР-СОСТАВИТЕЛЬ – </a:t>
            </a:r>
          </a:p>
          <a:p>
            <a:pPr algn="ctr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</a:rPr>
              <a:t> МАРКЕВИЧ Л.Ю.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06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Лариса\Downloads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6188" y="2420938"/>
            <a:ext cx="4203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:\Users\Лариса\Downloads\106244091_0_81388_d0ce9d30_orig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7354191">
            <a:off x="-9525" y="1663701"/>
            <a:ext cx="26955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331640" y="188640"/>
            <a:ext cx="7200800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ОПРЕДЕЛЕНИЕ ПРИЗНАКОВ НАСЕКОМЫХ</a:t>
            </a:r>
          </a:p>
        </p:txBody>
      </p:sp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C:\Users\Лариса\Downloads\muha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73850" y="1700213"/>
            <a:ext cx="2455863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28575"/>
            <a:ext cx="88566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ПЕРВАЯ ГИПОТЕЗА: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«НАСЕКОМЫЕ – ЭТО ТЕ, КТО ИМЕЮТ КРЫЛЬЯ»</a:t>
            </a:r>
          </a:p>
        </p:txBody>
      </p:sp>
      <p:pic>
        <p:nvPicPr>
          <p:cNvPr id="17412" name="Picture 4" descr="C:\Users\Лариса\Downloads\0_d3d3_d526fe5d_X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052513"/>
            <a:ext cx="2473325" cy="1795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7413" name="Picture 5" descr="C:\Users\Лариса\Downloads\1-755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425" y="1052513"/>
            <a:ext cx="2876550" cy="1795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8" y="2951163"/>
            <a:ext cx="287178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latin typeface="Times New Roman" pitchFamily="18" charset="0"/>
              </a:rPr>
              <a:t>ЛЕТУЧАЯ РЫБА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49713" y="2951163"/>
            <a:ext cx="138588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latin typeface="Times New Roman" pitchFamily="18" charset="0"/>
              </a:rPr>
              <a:t>СОКОЛ</a:t>
            </a:r>
          </a:p>
        </p:txBody>
      </p:sp>
      <p:pic>
        <p:nvPicPr>
          <p:cNvPr id="17414" name="Picture 6" descr="C:\Users\Лариса\Downloads\letuchiidrakon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052513"/>
            <a:ext cx="2776537" cy="1795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61050" y="2940050"/>
            <a:ext cx="31972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latin typeface="Times New Roman" pitchFamily="18" charset="0"/>
              </a:rPr>
              <a:t>ЛЕТАЮЩАЯ ЯЩЕРИЦА</a:t>
            </a:r>
          </a:p>
        </p:txBody>
      </p:sp>
      <p:pic>
        <p:nvPicPr>
          <p:cNvPr id="17415" name="Picture 7" descr="C:\Users\Лариса\Downloads\i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02015"/>
            <a:ext cx="3734445" cy="25793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23063" y="5060950"/>
            <a:ext cx="17907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latin typeface="Times New Roman" pitchFamily="18" charset="0"/>
              </a:rPr>
              <a:t>БАБОЧКА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260350"/>
            <a:ext cx="84248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ВТОРАЯ ГИПОТЕЗА: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«НАСЕКОМЫЕ – ЭТО ТЕ, КТО ИМЕЮТ УСИКИ»</a:t>
            </a:r>
          </a:p>
        </p:txBody>
      </p:sp>
      <p:pic>
        <p:nvPicPr>
          <p:cNvPr id="6" name="Picture 3" descr="C:\Users\Лариса\Downloads\2090429lc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6797" y="4575522"/>
            <a:ext cx="3418214" cy="21427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7" name="Picture 2" descr="C:\Users\Лариса\Downloads\907077b968d948fe28a5bea17e695f8a_i-14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52941"/>
            <a:ext cx="2641476" cy="19811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8" name="Picture 4" descr="C:\Users\Лариса\Downloads\prew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7654" y="1421546"/>
            <a:ext cx="2803525" cy="19811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9" name="Picture 5" descr="C:\Users\Лариса\Downloads\pticy-inc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251" y="1309311"/>
            <a:ext cx="2366745" cy="2327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113" y="3740150"/>
            <a:ext cx="302577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КРАЧКА – ИНКА  - УСАТАЯ ПТИЧКА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73838" y="5272088"/>
            <a:ext cx="1670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ТЮЛЕНЬ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62038" y="3500438"/>
            <a:ext cx="116363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СОМ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88125" y="3589338"/>
            <a:ext cx="18002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КОШКА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234950"/>
            <a:ext cx="8569325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ТРЕТЬЯ ГИПОТЕЗА: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«НАСЕКОМЫЕ – ЭТО ТЕ, ЧЬЁ ТЕЛО СОСТОИТ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ИЗ ТРЁХ ЧАСТЕЙ: ГОЛОВЫ, ГРУДИ И БРЮШКА»</a:t>
            </a:r>
          </a:p>
        </p:txBody>
      </p:sp>
      <p:pic>
        <p:nvPicPr>
          <p:cNvPr id="7" name="Picture 4" descr="C:\Users\Лариса\Downloads\P.clarkii-orange-Us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6167" y="1481189"/>
            <a:ext cx="3600202" cy="2444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8" name="Picture 5" descr="C:\Users\Лариса\Downloads\bunlari_biliyor_muydunuz_2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1773" y="1481188"/>
            <a:ext cx="3675062" cy="2444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63788" y="3925888"/>
            <a:ext cx="86518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РАК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00800" y="3925888"/>
            <a:ext cx="18002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latin typeface="Times New Roman" pitchFamily="18" charset="0"/>
              </a:rPr>
              <a:t>ПАУК</a:t>
            </a:r>
          </a:p>
        </p:txBody>
      </p:sp>
      <p:pic>
        <p:nvPicPr>
          <p:cNvPr id="13318" name="Picture 6" descr="C:\Users\Лариса\Downloads\5229e6bfd642b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654" y="4368838"/>
            <a:ext cx="4057650" cy="2143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19925" y="5300663"/>
            <a:ext cx="21240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КРЕВЕТКА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0488" y="185738"/>
            <a:ext cx="89630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ЧЕТВЁРТАЯ ГИПОТЕЗА: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«НАСЕКОМЫЕ – ЭТО ТЕ, КТО ИМЕЕТ ТРИ ПАРЫ НОГ»</a:t>
            </a:r>
          </a:p>
        </p:txBody>
      </p:sp>
      <p:pic>
        <p:nvPicPr>
          <p:cNvPr id="14340" name="Picture 4" descr="C:\Users\Лариса\Downloads\96f744a2f94032ff40920f1c342079ac_X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96006"/>
            <a:ext cx="2739810" cy="2075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4341" name="Picture 5" descr="C:\Users\Лариса\Downloads\627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665" y="1096006"/>
            <a:ext cx="2742669" cy="2042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4342" name="Picture 6" descr="C:\Users\Лариса\Downloads\article_1309_635b33b669c8986af5044da169de6eee130988486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4549"/>
            <a:ext cx="2952750" cy="2165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15368" name="Прямоугольник 2"/>
          <p:cNvSpPr>
            <a:spLocks noChangeArrowheads="1"/>
          </p:cNvSpPr>
          <p:nvPr/>
        </p:nvSpPr>
        <p:spPr bwMode="auto">
          <a:xfrm>
            <a:off x="2498725" y="3244850"/>
            <a:ext cx="185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pic>
        <p:nvPicPr>
          <p:cNvPr id="14343" name="Picture 7" descr="C:\Users\Лариса\Downloads\Naydennyiy-v-YUgo-Vostochnoy-Aziit-issledovatel-Pit-Vukusich-Pete-Vuku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96006"/>
            <a:ext cx="2691070" cy="2075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4344" name="Picture 8" descr="C:\Users\Лариса\Downloads\Yak_podolati_smugastogo_shkidnika_133915193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2952328" cy="21687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488" y="3244850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БОЖЬЯ КОРОВКА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08400" y="3244850"/>
            <a:ext cx="2235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МУРАВЕЙ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00850" y="3244850"/>
            <a:ext cx="2016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ШМЕЛЬ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00213" y="6224588"/>
            <a:ext cx="3789362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КОЛОРАДСКИЙ ЖУК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72225" y="6224588"/>
            <a:ext cx="15843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МОШКА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6024" y="908720"/>
            <a:ext cx="4572000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Он по комнате кружит.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Зло пищит, зудит, жужжит.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Сел тихонько мне на лоб.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Я его с размаху - шлёп!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Увернулся он от драки.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Вновь готовится к атаке.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Превращает ночь в кошмар,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Этот маленький 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pic>
        <p:nvPicPr>
          <p:cNvPr id="8197" name="Picture 5" descr="C:\Users\Лариса\Downloads\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817563"/>
            <a:ext cx="4079875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C:\Users\Лариса\Downloads\img-20140426110721-94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7792" y="4253769"/>
            <a:ext cx="4078589" cy="24080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4470879"/>
            <a:ext cx="2232248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КОМАР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56438" y="6200775"/>
            <a:ext cx="20875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500" b="1" i="1">
                <a:solidFill>
                  <a:srgbClr val="002060"/>
                </a:solidFill>
                <a:latin typeface="Times New Roman" pitchFamily="18" charset="0"/>
              </a:rPr>
              <a:t>г. Усинск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88462"/>
            <a:ext cx="4572000" cy="39395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лугах и на опушке,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Средь травы зеленой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Маскируется искусно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Длинноус веселый!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Стрекотание его,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Часто режет уши,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Никому не верит он -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Хочешь, нет? А слушай!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Ноги - длинные по плечи,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Ну! Узнали? Он ... </a:t>
            </a:r>
          </a:p>
        </p:txBody>
      </p:sp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71608" y="4508500"/>
            <a:ext cx="273630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КУЗНЕЧИК</a:t>
            </a:r>
          </a:p>
        </p:txBody>
      </p:sp>
      <p:pic>
        <p:nvPicPr>
          <p:cNvPr id="17421" name="Picture 5" descr="C:\Users\Лариса\Downloads\39874175_115963_7d34ec4c8fcf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501650"/>
            <a:ext cx="7056437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80728"/>
            <a:ext cx="5328592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Кто чуть свет уже в полёте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От цветка и до цветка -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Вся в пыльце, весь день в работе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жужжит наверняка!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Кто нам дарит мёд душистый: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Майский, липовый, лучистый,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Чтоб простуда не взяла?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Больно жалит кто? </a:t>
            </a:r>
          </a:p>
        </p:txBody>
      </p:sp>
      <p:pic>
        <p:nvPicPr>
          <p:cNvPr id="18442" name="Picture 7" descr="C:\Users\Лариса\Downloads\106244091_0_81388_d0ce9d30_orig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1157288"/>
            <a:ext cx="40322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52120" y="4725144"/>
            <a:ext cx="1944216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ПЧЕЛА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96752"/>
            <a:ext cx="5400600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 мычит коровка та, 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Нет рогов, копыт, хвоста,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Молока нам не дает,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 листочками живет.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чёрных точках красный плащ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Носит жук. Растеньям - страж.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 вредной тлёй воюет ловко 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Эта   ... </a:t>
            </a:r>
          </a:p>
        </p:txBody>
      </p:sp>
      <p:pic>
        <p:nvPicPr>
          <p:cNvPr id="19466" name="Picture 4" descr="C:\Users\Лариса\Downloads\icon.512x512-7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3714411">
            <a:off x="4668838" y="947738"/>
            <a:ext cx="4217987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24053" y="5157192"/>
            <a:ext cx="4608512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БОЖЬЯ КОРОВКА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980728"/>
            <a:ext cx="4572000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Всем она надоедает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по комнатам летает,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Пристаёт и вновь резвится,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Ей спокойно не сидится.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Всё летает и жужжит,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стекле окна сидит,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Позолоченное брюхо,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Догадались? Это - ...</a:t>
            </a:r>
          </a:p>
        </p:txBody>
      </p:sp>
      <p:pic>
        <p:nvPicPr>
          <p:cNvPr id="20490" name="Picture 4" descr="C:\Users\Лариса\Downloads\muha-600x58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5978607">
            <a:off x="5099844" y="772319"/>
            <a:ext cx="343376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084168" y="4679681"/>
            <a:ext cx="1728192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МУХА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520" y="188640"/>
            <a:ext cx="8784976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1. Как правильно назвать лист хвойного дерева?</a:t>
            </a:r>
          </a:p>
        </p:txBody>
      </p:sp>
      <p:pic>
        <p:nvPicPr>
          <p:cNvPr id="3079" name="Picture 4" descr="C:\Users\Лариса\Downloads\DcsxVBc2ah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4349" y="2152174"/>
            <a:ext cx="3356953" cy="3293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609746" y="1410489"/>
            <a:ext cx="4824536" cy="3655417"/>
          </a:xfrm>
          <a:prstGeom prst="wedgeRectCallout">
            <a:avLst>
              <a:gd name="adj1" fmla="val -29037"/>
              <a:gd name="adj2" fmla="val 58766"/>
            </a:avLst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55650" y="1501775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55650" y="2684463"/>
            <a:ext cx="1079500" cy="105251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755650" y="3887788"/>
            <a:ext cx="1079500" cy="10525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38375" y="1655763"/>
            <a:ext cx="3298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КОЛЮЧКА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319338" y="2884488"/>
            <a:ext cx="2395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ИГОЛКА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346325" y="4060825"/>
            <a:ext cx="2836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ХВОИНКА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3" grpId="0" animBg="1"/>
      <p:bldP spid="4" grpId="0"/>
      <p:bldP spid="5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99592" y="186211"/>
            <a:ext cx="7776864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НАСЕКОМОЕ»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052736"/>
            <a:ext cx="4572000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Наблюдаю я полёт -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Надо мною вертолёт.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Кто же ты? А ну, постой.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Длинный хвостик голубой,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Крылья, будто в паутинке, 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Очень тоненькие льдинки.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огромные глаза.</a:t>
            </a:r>
            <a:b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Кто же это?</a:t>
            </a:r>
          </a:p>
        </p:txBody>
      </p:sp>
      <p:pic>
        <p:nvPicPr>
          <p:cNvPr id="21514" name="Picture 3" descr="C:\Users\Лариса\Downloads\big-_CEA02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1209675"/>
            <a:ext cx="3810000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0" y="4797152"/>
            <a:ext cx="3168352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СТРЕКОЗА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88" y="-11113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04863" y="188913"/>
            <a:ext cx="7559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САМОСТОЯТЕЛЬНАЯ РАБОТА В ПАРАХ </a:t>
            </a:r>
          </a:p>
          <a:p>
            <a:pPr algn="ctr"/>
            <a:r>
              <a:rPr lang="ru-RU" altLang="ru-RU" sz="2500" b="1">
                <a:solidFill>
                  <a:srgbClr val="C00000"/>
                </a:solidFill>
                <a:latin typeface="Times New Roman" pitchFamily="18" charset="0"/>
              </a:rPr>
              <a:t>«КТО НЕ ЯВЛЯЕТСЯ НАСЕКОМЫМ?»</a:t>
            </a:r>
          </a:p>
        </p:txBody>
      </p:sp>
      <p:pic>
        <p:nvPicPr>
          <p:cNvPr id="11" name="Рисунок 10" descr="C:\Users\Лариса\Downloads\regal-pest-control-pests-library-cockroaches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692" y="1093408"/>
            <a:ext cx="2540324" cy="2027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Лариса\Downloads\osa_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93408"/>
            <a:ext cx="2479682" cy="2063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Лариса\Downloads\animals-1243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0385" y="1093408"/>
            <a:ext cx="1972095" cy="2063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Лариса\Downloads\812lobster.jpe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424" y="3483189"/>
            <a:ext cx="2586430" cy="2265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Лариса\Downloads\13866431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8742" y="3529786"/>
            <a:ext cx="3016203" cy="2206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C:\Users\Лариса\Downloads\Scorpion-Venom-Can-It-Really-Cure-What-Ails-You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3158" y="3531572"/>
            <a:ext cx="2529322" cy="2207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Лариса\Downloads\19192_53eb5352585807ca0bd87e6952d3a164.jpg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706" y="1093408"/>
            <a:ext cx="2208549" cy="2027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7975" y="2994025"/>
            <a:ext cx="1933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СТРЕКОЗА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1750" y="2970213"/>
            <a:ext cx="195738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ТАРАКАН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19713" y="2941638"/>
            <a:ext cx="9953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ОСА</a:t>
            </a:r>
          </a:p>
        </p:txBody>
      </p:sp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1588" y="4699000"/>
            <a:ext cx="220980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242175" y="2941638"/>
            <a:ext cx="1651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ПАУК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43075" y="5737225"/>
            <a:ext cx="8651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РАК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67188" y="5737225"/>
            <a:ext cx="23034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БАБОЧКА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32588" y="5748338"/>
            <a:ext cx="216058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>
                <a:solidFill>
                  <a:srgbClr val="002060"/>
                </a:solidFill>
                <a:latin typeface="Times New Roman" pitchFamily="18" charset="0"/>
              </a:rPr>
              <a:t>СКОРПИОН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17" grpId="0"/>
      <p:bldP spid="18" grpId="0"/>
      <p:bldP spid="18" grpId="1"/>
      <p:bldP spid="19" grpId="0"/>
      <p:bldP spid="19" grpId="1"/>
      <p:bldP spid="20" grpId="0"/>
      <p:bldP spid="21" grpId="0"/>
      <p:bldP spid="2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132196" y="186211"/>
            <a:ext cx="6912768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ЧТО ОБОЗНАЧАЮТ УСЛОВНЫЕ ЗНАКИ?</a:t>
            </a:r>
          </a:p>
        </p:txBody>
      </p:sp>
      <p:pic>
        <p:nvPicPr>
          <p:cNvPr id="22532" name="Picture 4" descr="H:\Отсканировано 10.10.2015 19-25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7745" y="503024"/>
            <a:ext cx="3598549" cy="3919031"/>
          </a:xfrm>
          <a:prstGeom prst="ellipse">
            <a:avLst/>
          </a:prstGeom>
          <a:ln w="190500" cap="rnd">
            <a:solidFill>
              <a:schemeClr val="accent1">
                <a:lumMod val="20000"/>
                <a:lumOff val="8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H:\Отсканировано 10.10.2015 19-29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8225" y="663265"/>
            <a:ext cx="3955095" cy="3845236"/>
          </a:xfrm>
          <a:prstGeom prst="ellipse">
            <a:avLst/>
          </a:prstGeom>
          <a:ln w="190500" cap="rnd">
            <a:solidFill>
              <a:schemeClr val="accent1">
                <a:lumMod val="20000"/>
                <a:lumOff val="8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C:\Users\Лариса\Downloads\17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3068" y="3068960"/>
            <a:ext cx="3960440" cy="3649340"/>
          </a:xfrm>
          <a:prstGeom prst="ellipse">
            <a:avLst/>
          </a:prstGeom>
          <a:ln w="190500" cap="rnd">
            <a:solidFill>
              <a:schemeClr val="accent1">
                <a:lumMod val="20000"/>
                <a:lumOff val="8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419475" y="3860800"/>
            <a:ext cx="2089150" cy="2184400"/>
          </a:xfrm>
          <a:prstGeom prst="line">
            <a:avLst/>
          </a:prstGeom>
          <a:ln w="152400">
            <a:solidFill>
              <a:srgbClr val="FF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276600" y="3860800"/>
            <a:ext cx="2232025" cy="2016125"/>
          </a:xfrm>
          <a:prstGeom prst="line">
            <a:avLst/>
          </a:prstGeom>
          <a:ln w="152400">
            <a:solidFill>
              <a:srgbClr val="FF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6" name="Picture 8" descr="C:\Users\Лариса\Downloads\kostenlos_Grashupfer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38550" y="5613400"/>
            <a:ext cx="1379538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085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27250" y="188640"/>
            <a:ext cx="5253062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ОЦЕНКА ДОСТИЖЕНИЙ</a:t>
            </a:r>
          </a:p>
        </p:txBody>
      </p:sp>
      <p:sp>
        <p:nvSpPr>
          <p:cNvPr id="3" name="Стрелка вправо 2"/>
          <p:cNvSpPr/>
          <p:nvPr/>
        </p:nvSpPr>
        <p:spPr>
          <a:xfrm rot="20965178">
            <a:off x="2133600" y="898525"/>
            <a:ext cx="5319713" cy="207645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971641">
            <a:off x="1995488" y="3825875"/>
            <a:ext cx="5129212" cy="1584325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2127250" y="2349500"/>
            <a:ext cx="5254625" cy="194310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5606" name="Picture 6" descr="C:\Users\Лариса\Downloads\kak-sdelat-kollazh-uroki-dlya-fotoshopa-osen4a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0188" y="4616450"/>
            <a:ext cx="2439987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C:\Users\Лариса\Downloads\img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15925" y="908050"/>
            <a:ext cx="30416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 rot="967599">
            <a:off x="2220913" y="4329113"/>
            <a:ext cx="49053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</a:rPr>
              <a:t>НУЖНА ПОМОЩЬ, НИЧЕГО НЕ ПОНЯЛ НА УРОКЕ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4413" y="2813050"/>
            <a:ext cx="49831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</a:rPr>
              <a:t>НЕ ВСЕ ЗАДАНИЯ БЫЛИ ПОНЯТНЫ НА УРОКЕ, НО ГЛАВНЫЙ ПРИЗНАК НАСЕКОМЫХ ЗНАЮ</a:t>
            </a:r>
          </a:p>
        </p:txBody>
      </p:sp>
      <p:pic>
        <p:nvPicPr>
          <p:cNvPr id="25605" name="Picture 5" descr="C:\Users\Лариса\Downloads\5688609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16738" y="2813050"/>
            <a:ext cx="22161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Users\Лариса\Downloads\sl004.sm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43725" y="896938"/>
            <a:ext cx="22161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-627754">
            <a:off x="2227263" y="1487488"/>
            <a:ext cx="50546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</a:rPr>
              <a:t>СПРАВИЛСЯ СО ВСЕМИ ЗАДАНИЯМИ НА УРОКЕ, ЗНАЮ ГЛАВНЫЙ ПРИЗНАК НАСЕКОМЫХ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0" grpId="0" animBg="1"/>
      <p:bldP spid="6" grpId="0"/>
      <p:bldP spid="7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35596" y="234693"/>
            <a:ext cx="7272808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ИСПОЛЬЗУЕМЫЕ МАТЕРИАЛЫ ИНТЕРНЕТ: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93117"/>
            <a:ext cx="8640960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u="sng" dirty="0">
                <a:hlinkClick r:id="rId3"/>
              </a:rPr>
              <a:t>1.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www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numama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ru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zagadki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dlja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malenkih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detei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zagadki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o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zhivoi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prirode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zagadki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pro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komara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4"/>
              </a:rPr>
              <a:t>2. http://dev-pg11.srv43.ru/news/view/187371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5"/>
              </a:rPr>
              <a:t>3. http://www.numama.ru/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6"/>
              </a:rPr>
              <a:t>4. http://www.numama.ru/zagadki-dlja-malenkih-detei/zagadki-o-zhivoi-prirode/zagadki-pro-bozhyu-korovku.html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7"/>
              </a:rPr>
              <a:t>5. http://www.mnogo-otvetov.ru/prochie/zachem-zhivotnym-nuzhny-usy/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8"/>
              </a:rPr>
              <a:t>6. </a:t>
            </a:r>
            <a:r>
              <a:rPr lang="en-US" u="sng" dirty="0">
                <a:hlinkClick r:id="rId8"/>
              </a:rPr>
              <a:t>http://www.chitalnya.ru/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9"/>
              </a:rPr>
              <a:t>7. http://www.zooclub.ru/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0"/>
              </a:rPr>
              <a:t>8. http://nsportal.ru/nachalnaya-shkola/okruzhayushchii-mir/2013/11/22/razrabotka-uroka-okruzhayushchiy-mir-2-klass-tema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1"/>
              </a:rPr>
              <a:t>9.http://yandex.ru/clck/jsredir?from=yandex.ru%3Bimages%2Fsearch%3Bimages%3B%3B&amp;text=&amp;etext=825.PxvBMeaL0LJr5UZymrB6CTFS__8dLcXBlE_Ly4lwzrc.68db15c5578aa260b50ccd07c9b702dc0a23b7f3&amp;uuid=&amp;state=tid_Wvm4RM28ca_MiO4Ne9osTPtpHS9wicjEF5X7fRziVPIHCd9FyQ&amp;data=UlNrNmk5WktYejR0eWJFYk1Ldmtxck1JUUYwM0sxcElaM1NFWmJOeDVlVEZUWTkwb2J4NjR2YjFIUzRXUlc4d1VVZThvMEszdHpiUjk4LTd0YVFmWHBZR2d1ZzFDVUd2S0ppVS1xdlYzWXl4LUdrTUNWcjlPZkN6RlIzb0s5QVA&amp;b64e=2&amp;sign=fef7ee9b31a14c0507183c1ced50c32b&amp;keyno=0&amp;l10n=ru</a:t>
            </a:r>
            <a:endParaRPr lang="ru-RU" dirty="0"/>
          </a:p>
          <a:p>
            <a:pPr>
              <a:defRPr/>
            </a:pPr>
            <a:r>
              <a:rPr lang="ru-RU" dirty="0">
                <a:hlinkClick r:id="rId12"/>
              </a:rPr>
              <a:t>10. </a:t>
            </a:r>
            <a:r>
              <a:rPr lang="en-US" u="sng" dirty="0">
                <a:hlinkClick r:id="rId12"/>
              </a:rPr>
              <a:t>http://</a:t>
            </a:r>
            <a:r>
              <a:rPr lang="ru-RU" u="sng" dirty="0">
                <a:hlinkClick r:id="rId12"/>
              </a:rPr>
              <a:t>www.niceimage.ru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3"/>
              </a:rPr>
              <a:t>11. http://mycliparts.ru/clips/12857.html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7524" y="404664"/>
            <a:ext cx="8568952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u="sng" dirty="0">
                <a:hlinkClick r:id="rId3"/>
              </a:rPr>
              <a:t>12. http://kira-scrap.ru/news/?page18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4"/>
              </a:rPr>
              <a:t>13. http://art4mi.ru/tag/risunok/page/11/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5"/>
              </a:rPr>
              <a:t>14. http://pinme.ru/pin/4f678e90c004701a5e00001c/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6"/>
              </a:rPr>
              <a:t>15.http://fastpic.ru/</a:t>
            </a:r>
            <a:r>
              <a:rPr lang="ru-RU" u="sng" dirty="0" err="1">
                <a:hlinkClick r:id="rId6"/>
              </a:rPr>
              <a:t>view</a:t>
            </a:r>
            <a:r>
              <a:rPr lang="ru-RU" u="sng" dirty="0">
                <a:hlinkClick r:id="rId6"/>
              </a:rPr>
              <a:t>/57/2013/1024/54016a40b6a1e85a049f960675c09b53.jpeg.</a:t>
            </a:r>
          </a:p>
          <a:p>
            <a:pPr>
              <a:defRPr/>
            </a:pPr>
            <a:r>
              <a:rPr lang="ru-RU" u="sng" dirty="0" err="1">
                <a:hlinkClick r:id="rId6"/>
              </a:rPr>
              <a:t>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7"/>
              </a:rPr>
              <a:t>16. http://klophlop.ru/articles/v-ofise/izbavlyaemsya-ot-cvetochnoj-moshki.html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8"/>
              </a:rPr>
              <a:t>17. http://nyaski.ru/pages/shmel-letit-risunok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9"/>
              </a:rPr>
              <a:t>18. http://novostitechnologiy.blogspot.co.il/2011_11_01_archive.html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0"/>
              </a:rPr>
              <a:t>19. http://mama-papa.net/paint3/paint4096.html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1"/>
              </a:rPr>
              <a:t>20. http://www.e5.ru/product/altacto-sreative-mir-nasekomyih-pn151pm-54-detali_10126885/</a:t>
            </a:r>
            <a:endParaRPr lang="ru-RU" dirty="0"/>
          </a:p>
          <a:p>
            <a:pPr>
              <a:defRPr/>
            </a:pPr>
            <a:r>
              <a:rPr lang="ru-RU" u="sng" dirty="0">
                <a:hlinkClick r:id="rId12"/>
              </a:rPr>
              <a:t>21. https://yandex.ru/search/?text=otvety.org%2Fzhivotnye%2F&amp;lr=10942&amp;clid=1955454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3"/>
              </a:rPr>
              <a:t>22. </a:t>
            </a:r>
            <a:r>
              <a:rPr lang="en-US" u="sng" dirty="0">
                <a:hlinkClick r:id="rId13"/>
              </a:rPr>
              <a:t>http://www.liveinternet.ru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4"/>
              </a:rPr>
              <a:t>23. </a:t>
            </a:r>
            <a:r>
              <a:rPr lang="en-US" u="sng" dirty="0">
                <a:hlinkClick r:id="rId14"/>
              </a:rPr>
              <a:t>http</a:t>
            </a:r>
            <a:r>
              <a:rPr lang="ru-RU" u="sng" dirty="0">
                <a:hlinkClick r:id="rId14"/>
              </a:rPr>
              <a:t>://</a:t>
            </a:r>
            <a:r>
              <a:rPr lang="en-US" u="sng" dirty="0">
                <a:hlinkClick r:id="rId14"/>
              </a:rPr>
              <a:t>www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 err="1">
                <a:hlinkClick r:id="rId14"/>
              </a:rPr>
              <a:t>mimi</a:t>
            </a:r>
            <a:r>
              <a:rPr lang="ru-RU" u="sng" dirty="0">
                <a:hlinkClick r:id="rId14"/>
              </a:rPr>
              <a:t>-</a:t>
            </a:r>
            <a:r>
              <a:rPr lang="en-US" u="sng" dirty="0">
                <a:hlinkClick r:id="rId14"/>
              </a:rPr>
              <a:t>gallery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>
                <a:hlinkClick r:id="rId14"/>
              </a:rPr>
              <a:t>com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5"/>
              </a:rPr>
              <a:t>24. </a:t>
            </a:r>
            <a:r>
              <a:rPr lang="en-US" u="sng" dirty="0">
                <a:hlinkClick r:id="rId15"/>
              </a:rPr>
              <a:t>http://www.proshkolu.ru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6"/>
              </a:rPr>
              <a:t>25. </a:t>
            </a:r>
            <a:r>
              <a:rPr lang="en-US" u="sng" dirty="0">
                <a:hlinkClick r:id="rId16"/>
              </a:rPr>
              <a:t>http://www.nyaski.ru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7"/>
              </a:rPr>
              <a:t>26. </a:t>
            </a:r>
            <a:r>
              <a:rPr lang="en-US" u="sng" dirty="0">
                <a:hlinkClick r:id="rId17"/>
              </a:rPr>
              <a:t>http://www.otvety.org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8"/>
              </a:rPr>
              <a:t>27. </a:t>
            </a:r>
            <a:r>
              <a:rPr lang="en-US" u="sng" dirty="0">
                <a:hlinkClick r:id="rId18"/>
              </a:rPr>
              <a:t>http://www.zapartoj.my1.ru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9"/>
              </a:rPr>
              <a:t>28. </a:t>
            </a:r>
            <a:r>
              <a:rPr lang="en-US" u="sng" dirty="0">
                <a:hlinkClick r:id="rId19"/>
              </a:rPr>
              <a:t>http://www.mookna.ru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20"/>
              </a:rPr>
              <a:t>29. </a:t>
            </a:r>
            <a:r>
              <a:rPr lang="en-US" u="sng" dirty="0">
                <a:hlinkClick r:id="rId20"/>
              </a:rPr>
              <a:t>http://www.energo-online.ru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827584" y="889844"/>
            <a:ext cx="7560840" cy="5078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u="sng" dirty="0">
                <a:hlinkClick r:id="rId3"/>
              </a:rPr>
              <a:t>30. </a:t>
            </a:r>
            <a:r>
              <a:rPr lang="en-US" u="sng" dirty="0">
                <a:hlinkClick r:id="rId3"/>
              </a:rPr>
              <a:t>http://www.art4mi.ru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4"/>
              </a:rPr>
              <a:t>31. </a:t>
            </a:r>
            <a:r>
              <a:rPr lang="en-US" u="sng" dirty="0">
                <a:hlinkClick r:id="rId4"/>
              </a:rPr>
              <a:t>http://www.odonata.su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5"/>
              </a:rPr>
              <a:t>32. </a:t>
            </a:r>
            <a:r>
              <a:rPr lang="en-US" u="sng" dirty="0">
                <a:hlinkClick r:id="rId5"/>
              </a:rPr>
              <a:t>http://www.archivepaul.weebly.com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6"/>
              </a:rPr>
              <a:t>33. </a:t>
            </a:r>
            <a:r>
              <a:rPr lang="en-US" u="sng" dirty="0">
                <a:hlinkClick r:id="rId6"/>
              </a:rPr>
              <a:t>http://www.zooclub.ru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7"/>
              </a:rPr>
              <a:t>34. </a:t>
            </a:r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>
                <a:hlinkClick r:id="rId7"/>
              </a:rPr>
              <a:t>www</a:t>
            </a:r>
            <a:r>
              <a:rPr lang="ru-RU" u="sng" dirty="0">
                <a:hlinkClick r:id="rId7"/>
              </a:rPr>
              <a:t>.</a:t>
            </a:r>
            <a:r>
              <a:rPr lang="en-US" u="sng" dirty="0">
                <a:hlinkClick r:id="rId7"/>
              </a:rPr>
              <a:t>clubs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ya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8"/>
              </a:rPr>
              <a:t>35. </a:t>
            </a:r>
            <a:r>
              <a:rPr lang="en-US" u="sng" dirty="0">
                <a:hlinkClick r:id="rId8"/>
              </a:rPr>
              <a:t>http://www.hasta-pronto.ru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9"/>
              </a:rPr>
              <a:t>36. </a:t>
            </a:r>
            <a:r>
              <a:rPr lang="en-US" u="sng" dirty="0">
                <a:hlinkClick r:id="rId9"/>
              </a:rPr>
              <a:t>http://www.likeforyou.ru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0"/>
              </a:rPr>
              <a:t>37. </a:t>
            </a:r>
            <a:r>
              <a:rPr lang="en-US" u="sng" dirty="0">
                <a:hlinkClick r:id="rId10"/>
              </a:rPr>
              <a:t>http://www.rus-img.com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1"/>
              </a:rPr>
              <a:t>38. </a:t>
            </a:r>
            <a:r>
              <a:rPr lang="en-US" u="sng" dirty="0">
                <a:hlinkClick r:id="rId11"/>
              </a:rPr>
              <a:t>http://www.superlab21.weeblu.com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2"/>
              </a:rPr>
              <a:t>39. </a:t>
            </a:r>
            <a:r>
              <a:rPr lang="en-US" u="sng" dirty="0">
                <a:hlinkClick r:id="rId12"/>
              </a:rPr>
              <a:t>http://www.grunttut.ru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3"/>
              </a:rPr>
              <a:t>40. </a:t>
            </a:r>
            <a:r>
              <a:rPr lang="en-US" u="sng" dirty="0">
                <a:hlinkClick r:id="rId13"/>
              </a:rPr>
              <a:t>http</a:t>
            </a:r>
            <a:r>
              <a:rPr lang="ru-RU" u="sng" dirty="0">
                <a:hlinkClick r:id="rId13"/>
              </a:rPr>
              <a:t>://</a:t>
            </a:r>
            <a:r>
              <a:rPr lang="en-US" u="sng" dirty="0">
                <a:hlinkClick r:id="rId13"/>
              </a:rPr>
              <a:t>www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vejmut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ru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swtest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4"/>
              </a:rPr>
              <a:t>41. </a:t>
            </a:r>
            <a:r>
              <a:rPr lang="en-US" u="sng" dirty="0">
                <a:hlinkClick r:id="rId14"/>
              </a:rPr>
              <a:t>http://www.nyaski.ru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5"/>
              </a:rPr>
              <a:t>42. </a:t>
            </a:r>
            <a:r>
              <a:rPr lang="en-US" u="sng" dirty="0">
                <a:hlinkClick r:id="rId15"/>
              </a:rPr>
              <a:t>http</a:t>
            </a:r>
            <a:r>
              <a:rPr lang="ru-RU" u="sng" dirty="0">
                <a:hlinkClick r:id="rId15"/>
              </a:rPr>
              <a:t>://</a:t>
            </a:r>
            <a:r>
              <a:rPr lang="en-US" u="sng" dirty="0">
                <a:hlinkClick r:id="rId15"/>
              </a:rPr>
              <a:t>www</a:t>
            </a:r>
            <a:r>
              <a:rPr lang="ru-RU" u="sng" dirty="0">
                <a:hlinkClick r:id="rId15"/>
              </a:rPr>
              <a:t>.</a:t>
            </a:r>
            <a:r>
              <a:rPr lang="en-US" u="sng" dirty="0">
                <a:hlinkClick r:id="rId15"/>
              </a:rPr>
              <a:t>plants</a:t>
            </a:r>
            <a:r>
              <a:rPr lang="ru-RU" u="sng" dirty="0">
                <a:hlinkClick r:id="rId15"/>
              </a:rPr>
              <a:t>-</a:t>
            </a:r>
            <a:r>
              <a:rPr lang="en-US" u="sng" dirty="0">
                <a:hlinkClick r:id="rId15"/>
              </a:rPr>
              <a:t>pictures</a:t>
            </a:r>
            <a:r>
              <a:rPr lang="ru-RU" u="sng" dirty="0">
                <a:hlinkClick r:id="rId15"/>
              </a:rPr>
              <a:t>.</a:t>
            </a:r>
            <a:r>
              <a:rPr lang="en-US" u="sng" dirty="0" err="1">
                <a:hlinkClick r:id="rId15"/>
              </a:rPr>
              <a:t>nanopics</a:t>
            </a:r>
            <a:r>
              <a:rPr lang="ru-RU" u="sng" dirty="0">
                <a:hlinkClick r:id="rId15"/>
              </a:rPr>
              <a:t>.</a:t>
            </a:r>
            <a:r>
              <a:rPr lang="en-US" u="sng" dirty="0" err="1">
                <a:hlinkClick r:id="rId15"/>
              </a:rPr>
              <a:t>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6"/>
              </a:rPr>
              <a:t>43. </a:t>
            </a:r>
            <a:r>
              <a:rPr lang="en-US" u="sng" dirty="0">
                <a:hlinkClick r:id="rId16"/>
              </a:rPr>
              <a:t>http</a:t>
            </a:r>
            <a:r>
              <a:rPr lang="ru-RU" u="sng" dirty="0">
                <a:hlinkClick r:id="rId16"/>
              </a:rPr>
              <a:t>://</a:t>
            </a:r>
            <a:r>
              <a:rPr lang="en-US" u="sng" dirty="0">
                <a:hlinkClick r:id="rId16"/>
              </a:rPr>
              <a:t>www</a:t>
            </a:r>
            <a:r>
              <a:rPr lang="ru-RU" u="sng" dirty="0">
                <a:hlinkClick r:id="rId16"/>
              </a:rPr>
              <a:t>.</a:t>
            </a:r>
            <a:r>
              <a:rPr lang="en-US" u="sng" dirty="0">
                <a:hlinkClick r:id="rId16"/>
              </a:rPr>
              <a:t>garden</a:t>
            </a:r>
            <a:r>
              <a:rPr lang="ru-RU" u="sng" dirty="0">
                <a:hlinkClick r:id="rId16"/>
              </a:rPr>
              <a:t>-</a:t>
            </a:r>
            <a:r>
              <a:rPr lang="en-US" u="sng" dirty="0">
                <a:hlinkClick r:id="rId16"/>
              </a:rPr>
              <a:t>pictures</a:t>
            </a:r>
            <a:r>
              <a:rPr lang="ru-RU" u="sng" dirty="0">
                <a:hlinkClick r:id="rId16"/>
              </a:rPr>
              <a:t>.</a:t>
            </a:r>
            <a:r>
              <a:rPr lang="en-US" u="sng" dirty="0" err="1">
                <a:hlinkClick r:id="rId16"/>
              </a:rPr>
              <a:t>inxpix</a:t>
            </a:r>
            <a:r>
              <a:rPr lang="ru-RU" u="sng" dirty="0">
                <a:hlinkClick r:id="rId16"/>
              </a:rPr>
              <a:t>.</a:t>
            </a:r>
            <a:r>
              <a:rPr lang="en-US" u="sng" dirty="0" err="1">
                <a:hlinkClick r:id="rId16"/>
              </a:rPr>
              <a:t>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7"/>
              </a:rPr>
              <a:t>44. </a:t>
            </a:r>
            <a:r>
              <a:rPr lang="en-US" u="sng" dirty="0">
                <a:hlinkClick r:id="rId17"/>
              </a:rPr>
              <a:t>http://www.fotki.yandex.ru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8"/>
              </a:rPr>
              <a:t>45. </a:t>
            </a:r>
            <a:r>
              <a:rPr lang="en-US" u="sng" dirty="0">
                <a:hlinkClick r:id="rId18"/>
              </a:rPr>
              <a:t>http://www.pmpprepcourse.com</a:t>
            </a:r>
            <a:endParaRPr lang="ru-RU" u="sng" dirty="0"/>
          </a:p>
          <a:p>
            <a:pPr>
              <a:defRPr/>
            </a:pPr>
            <a:r>
              <a:rPr lang="ru-RU" dirty="0">
                <a:hlinkClick r:id="rId19"/>
              </a:rPr>
              <a:t>46. </a:t>
            </a:r>
            <a:r>
              <a:rPr lang="en-US" u="sng" dirty="0">
                <a:hlinkClick r:id="rId19"/>
              </a:rPr>
              <a:t>http</a:t>
            </a:r>
            <a:r>
              <a:rPr lang="ru-RU" u="sng" dirty="0">
                <a:hlinkClick r:id="rId19"/>
              </a:rPr>
              <a:t>://</a:t>
            </a:r>
            <a:r>
              <a:rPr lang="en-US" u="sng" dirty="0">
                <a:hlinkClick r:id="rId19"/>
              </a:rPr>
              <a:t>www</a:t>
            </a:r>
            <a:r>
              <a:rPr lang="ru-RU" u="sng" dirty="0">
                <a:hlinkClick r:id="rId19"/>
              </a:rPr>
              <a:t>.</a:t>
            </a:r>
            <a:r>
              <a:rPr lang="en-US" u="sng" dirty="0" err="1">
                <a:hlinkClick r:id="rId19"/>
              </a:rPr>
              <a:t>pchela</a:t>
            </a:r>
            <a:r>
              <a:rPr lang="ru-RU" u="sng" dirty="0">
                <a:hlinkClick r:id="rId19"/>
              </a:rPr>
              <a:t>.</a:t>
            </a:r>
            <a:r>
              <a:rPr lang="en-US" u="sng" dirty="0">
                <a:hlinkClick r:id="rId19"/>
              </a:rPr>
              <a:t>org</a:t>
            </a:r>
            <a:r>
              <a:rPr lang="en-US" dirty="0"/>
              <a:t> </a:t>
            </a:r>
            <a:r>
              <a:rPr lang="ru-RU" dirty="0"/>
              <a:t>и т.д..</a:t>
            </a:r>
          </a:p>
          <a:p>
            <a:pPr>
              <a:defRPr/>
            </a:pP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ая выноска 2"/>
          <p:cNvSpPr/>
          <p:nvPr/>
        </p:nvSpPr>
        <p:spPr>
          <a:xfrm>
            <a:off x="510310" y="1286253"/>
            <a:ext cx="5789882" cy="3726993"/>
          </a:xfrm>
          <a:prstGeom prst="wedgeRectCallout">
            <a:avLst>
              <a:gd name="adj1" fmla="val -30351"/>
              <a:gd name="adj2" fmla="val 60303"/>
            </a:avLst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9512" y="116632"/>
            <a:ext cx="8712968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2. Какое из хвойных деревьев сбрасывает листья на зиму?</a:t>
            </a:r>
          </a:p>
        </p:txBody>
      </p:sp>
      <p:sp>
        <p:nvSpPr>
          <p:cNvPr id="4" name="Овал 3"/>
          <p:cNvSpPr/>
          <p:nvPr/>
        </p:nvSpPr>
        <p:spPr>
          <a:xfrm>
            <a:off x="688975" y="1441450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75" y="2624138"/>
            <a:ext cx="1079500" cy="105251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3263" y="3843338"/>
            <a:ext cx="1079500" cy="10525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9" name="TextBox 6"/>
          <p:cNvSpPr txBox="1">
            <a:spLocks noChangeArrowheads="1"/>
          </p:cNvSpPr>
          <p:nvPr/>
        </p:nvSpPr>
        <p:spPr bwMode="auto">
          <a:xfrm>
            <a:off x="2051050" y="1614488"/>
            <a:ext cx="2160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СОСНА</a:t>
            </a:r>
          </a:p>
        </p:txBody>
      </p:sp>
      <p:sp>
        <p:nvSpPr>
          <p:cNvPr id="4110" name="TextBox 7"/>
          <p:cNvSpPr txBox="1">
            <a:spLocks noChangeArrowheads="1"/>
          </p:cNvSpPr>
          <p:nvPr/>
        </p:nvSpPr>
        <p:spPr bwMode="auto">
          <a:xfrm>
            <a:off x="1954213" y="2795588"/>
            <a:ext cx="4516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ЛИСТВЕННИЦА</a:t>
            </a:r>
          </a:p>
        </p:txBody>
      </p:sp>
      <p:sp>
        <p:nvSpPr>
          <p:cNvPr id="4111" name="TextBox 8"/>
          <p:cNvSpPr txBox="1">
            <a:spLocks noChangeArrowheads="1"/>
          </p:cNvSpPr>
          <p:nvPr/>
        </p:nvSpPr>
        <p:spPr bwMode="auto">
          <a:xfrm>
            <a:off x="2051050" y="4016375"/>
            <a:ext cx="2592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КЕДР</a:t>
            </a:r>
          </a:p>
        </p:txBody>
      </p:sp>
      <p:pic>
        <p:nvPicPr>
          <p:cNvPr id="12" name="Picture 10" descr="C:\Users\Лариса\Downloads\77941327_4216969_67716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733" y="4926209"/>
            <a:ext cx="1368264" cy="1824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Лариса\Downloads\114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7438" y="1326522"/>
            <a:ext cx="1415924" cy="18230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Лариса\Downloads\Сосна33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2487" y="3216375"/>
            <a:ext cx="2170757" cy="16280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109" grpId="0"/>
      <p:bldP spid="4110" grpId="0"/>
      <p:bldP spid="41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ая выноска 7"/>
          <p:cNvSpPr/>
          <p:nvPr/>
        </p:nvSpPr>
        <p:spPr>
          <a:xfrm>
            <a:off x="611560" y="1314812"/>
            <a:ext cx="5789882" cy="3726993"/>
          </a:xfrm>
          <a:prstGeom prst="wedgeRectCallout">
            <a:avLst>
              <a:gd name="adj1" fmla="val -30351"/>
              <a:gd name="adj2" fmla="val 60303"/>
            </a:avLst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alt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16632"/>
            <a:ext cx="8712968" cy="6309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3. Какое дерево не является хвойным?</a:t>
            </a:r>
          </a:p>
        </p:txBody>
      </p:sp>
      <p:sp>
        <p:nvSpPr>
          <p:cNvPr id="4" name="Овал 3"/>
          <p:cNvSpPr/>
          <p:nvPr/>
        </p:nvSpPr>
        <p:spPr>
          <a:xfrm>
            <a:off x="755650" y="1501775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55650" y="2652713"/>
            <a:ext cx="1079500" cy="105251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5650" y="3852863"/>
            <a:ext cx="1079500" cy="10525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9613" y="1674813"/>
            <a:ext cx="43211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ЛИСТВЕННИЦА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2824163"/>
            <a:ext cx="3744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ЧЕРЁМУХА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85963" y="4025900"/>
            <a:ext cx="388937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ЕЛЬ</a:t>
            </a:r>
          </a:p>
        </p:txBody>
      </p:sp>
      <p:pic>
        <p:nvPicPr>
          <p:cNvPr id="5127" name="Picture 7" descr="C:\Users\Лариса\Downloads\0_3ecd7_c0bf375_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6732" y="2922244"/>
            <a:ext cx="1992759" cy="1861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Лариса\Downloads\339-365-thickbox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5458" y="834799"/>
            <a:ext cx="1615308" cy="203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Лариса\Downloads\77941327_4216969_67716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900" y="4844443"/>
            <a:ext cx="1494866" cy="1993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/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116632"/>
            <a:ext cx="8712968" cy="6309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4. Какое дерево не является лиственным?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539552" y="1234813"/>
            <a:ext cx="5789882" cy="3726993"/>
          </a:xfrm>
          <a:prstGeom prst="wedgeRectCallout">
            <a:avLst>
              <a:gd name="adj1" fmla="val -30351"/>
              <a:gd name="adj2" fmla="val 60303"/>
            </a:avLst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alt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55650" y="1501775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57238" y="2600325"/>
            <a:ext cx="1079500" cy="10525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5650" y="3852863"/>
            <a:ext cx="1079500" cy="10525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09800" y="1628775"/>
            <a:ext cx="3298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КЕДР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09800" y="2852738"/>
            <a:ext cx="3298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БЕРЁЗА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09800" y="4025900"/>
            <a:ext cx="33845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ОСИНА</a:t>
            </a:r>
          </a:p>
        </p:txBody>
      </p:sp>
      <p:pic>
        <p:nvPicPr>
          <p:cNvPr id="12" name="Picture 16" descr="C:\Users\Лариса\Downloads\114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9631" y="821109"/>
            <a:ext cx="1415924" cy="18230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Лариса\Downloads\122813789_4003916_20150523_13090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1400" y="2725668"/>
            <a:ext cx="1987999" cy="2007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Лариса\Downloads\99983562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9232" y="4836191"/>
            <a:ext cx="1368152" cy="18821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/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116632"/>
            <a:ext cx="8712968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5. Это высокое хвойное дерево. У него длинные острые хвоинки?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539552" y="1286183"/>
            <a:ext cx="5789882" cy="3726993"/>
          </a:xfrm>
          <a:prstGeom prst="wedgeRectCallout">
            <a:avLst>
              <a:gd name="adj1" fmla="val -30351"/>
              <a:gd name="adj2" fmla="val 60303"/>
            </a:avLst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alt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55650" y="1501775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55650" y="2624138"/>
            <a:ext cx="1079500" cy="105251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5650" y="3852863"/>
            <a:ext cx="1079500" cy="10525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22463" y="1674813"/>
            <a:ext cx="32258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СОСНА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44675" y="2795588"/>
            <a:ext cx="4492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ЛИСТВЕННИЦА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22463" y="4025900"/>
            <a:ext cx="302418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>
                <a:solidFill>
                  <a:srgbClr val="002060"/>
                </a:solidFill>
                <a:latin typeface="Times New Roman" pitchFamily="18" charset="0"/>
              </a:rPr>
              <a:t>ЕЛЬ</a:t>
            </a:r>
          </a:p>
        </p:txBody>
      </p:sp>
      <p:pic>
        <p:nvPicPr>
          <p:cNvPr id="12" name="Picture 10" descr="C:\Users\Лариса\Downloads\77941327_4216969_67716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900" y="4844443"/>
            <a:ext cx="1494866" cy="1993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C:\Users\Лариса\Downloads\Сосна33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329" y="3162105"/>
            <a:ext cx="2170757" cy="16280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Лариса\Downloads\339-365-thickbox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899" y="1272758"/>
            <a:ext cx="1489619" cy="187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/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627784" y="116632"/>
            <a:ext cx="3384376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ОТВЕТЫ</a:t>
            </a:r>
          </a:p>
        </p:txBody>
      </p:sp>
      <p:sp>
        <p:nvSpPr>
          <p:cNvPr id="5" name="Овал 4"/>
          <p:cNvSpPr/>
          <p:nvPr/>
        </p:nvSpPr>
        <p:spPr>
          <a:xfrm>
            <a:off x="1104900" y="981075"/>
            <a:ext cx="1079500" cy="10525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11413" y="981075"/>
            <a:ext cx="1079500" cy="10525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79838" y="981075"/>
            <a:ext cx="1079500" cy="10525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372225" y="981075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76825" y="1009650"/>
            <a:ext cx="1079500" cy="10525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11560" y="2115200"/>
            <a:ext cx="8064896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КРИТЕРИИ ОЦЕНИВАНИЯ ТЕСТА: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1050" y="3068638"/>
            <a:ext cx="604996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500" b="1">
                <a:solidFill>
                  <a:srgbClr val="002060"/>
                </a:solidFill>
                <a:latin typeface="Times New Roman" pitchFamily="18" charset="0"/>
              </a:rPr>
              <a:t>НЕТ ОШИБОК -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33600" y="4392613"/>
            <a:ext cx="396081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500" b="1">
                <a:solidFill>
                  <a:srgbClr val="002060"/>
                </a:solidFill>
                <a:latin typeface="Times New Roman" pitchFamily="18" charset="0"/>
              </a:rPr>
              <a:t>1 – 2 ОШИБКИ -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28838" y="5611813"/>
            <a:ext cx="540067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500" b="1">
                <a:solidFill>
                  <a:srgbClr val="002060"/>
                </a:solidFill>
                <a:latin typeface="Times New Roman" pitchFamily="18" charset="0"/>
              </a:rPr>
              <a:t>3 ОШИБКИ И БОЛЕЕ - </a:t>
            </a:r>
          </a:p>
        </p:txBody>
      </p:sp>
      <p:sp>
        <p:nvSpPr>
          <p:cNvPr id="16" name="Овал 15"/>
          <p:cNvSpPr/>
          <p:nvPr/>
        </p:nvSpPr>
        <p:spPr>
          <a:xfrm>
            <a:off x="5759450" y="4224338"/>
            <a:ext cx="1258888" cy="1220787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235825" y="5335588"/>
            <a:ext cx="1211263" cy="1184275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59450" y="2863850"/>
            <a:ext cx="1258888" cy="122078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48375" y="3168650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516688" y="3213100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022975" y="4492625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516688" y="4508500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527925" y="5613400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993063" y="5616575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Дуга 24"/>
          <p:cNvSpPr/>
          <p:nvPr/>
        </p:nvSpPr>
        <p:spPr>
          <a:xfrm rot="8229572">
            <a:off x="5895975" y="2951163"/>
            <a:ext cx="987425" cy="955675"/>
          </a:xfrm>
          <a:prstGeom prst="arc">
            <a:avLst>
              <a:gd name="adj1" fmla="val 15123574"/>
              <a:gd name="adj2" fmla="val 851507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029325" y="5022850"/>
            <a:ext cx="6858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 rot="19017609">
            <a:off x="7348538" y="6084888"/>
            <a:ext cx="985837" cy="955675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4" grpId="0"/>
      <p:bldP spid="11" grpId="0"/>
      <p:bldP spid="1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Лариса\Downloads\0_70147_ea6b4bf1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C:\Users\Лариса\Downloads\2256694-632e63d04fd27890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817881">
            <a:off x="82550" y="1554163"/>
            <a:ext cx="1544637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C:\Users\Лариса\Downloads\98624669_0_85bd6_7d2a2cb5_S.jpg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334814">
            <a:off x="3736976" y="2717800"/>
            <a:ext cx="2112962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C:\Users\Лариса\Downloads\13654822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6902983">
            <a:off x="6841331" y="1858169"/>
            <a:ext cx="2827338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C:\Users\Лариса\Downloads\14395776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7022245">
            <a:off x="5779294" y="3675857"/>
            <a:ext cx="1836737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C:\Users\Лариса\Downloads\libellule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00150" y="3749675"/>
            <a:ext cx="1858963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 descr="C:\Users\Лариса\Downloads\bee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2183313">
            <a:off x="6022975" y="1944688"/>
            <a:ext cx="15049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 descr="C:\Users\Лариса\Downloads\pchelka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3299113">
            <a:off x="2193131" y="2132807"/>
            <a:ext cx="1233487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вуки пчё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49275" y="5695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3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wnloads\pre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324118"/>
            <a:ext cx="8706752" cy="3323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Трудится с утра до ночи,</a:t>
            </a:r>
          </a:p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Строит дом высокий очень.</a:t>
            </a:r>
          </a:p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Муравейник – тёплый дом,</a:t>
            </a:r>
          </a:p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Миллионы комнат в нём.</a:t>
            </a:r>
          </a:p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Строит кто? Скажи скорей!</a:t>
            </a:r>
          </a:p>
          <a:p>
            <a:pPr>
              <a:defRPr/>
            </a:pPr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 крошка - … .</a:t>
            </a:r>
          </a:p>
        </p:txBody>
      </p:sp>
      <p:pic>
        <p:nvPicPr>
          <p:cNvPr id="17411" name="Picture 3" descr="C:\Users\Лариса\Downloads\836185_html_71eedf3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92375" y="2636838"/>
            <a:ext cx="43688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:\Users\Лариса\Downloads\1499421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6325" y="398463"/>
            <a:ext cx="2595563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ыход Муравьи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51500" y="4759325"/>
            <a:ext cx="19446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чёл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19925" y="4041775"/>
            <a:ext cx="14097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15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35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672</Words>
  <Application>Microsoft Office PowerPoint</Application>
  <PresentationFormat>Экран (4:3)</PresentationFormat>
  <Paragraphs>146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re</cp:lastModifiedBy>
  <cp:revision>72</cp:revision>
  <dcterms:created xsi:type="dcterms:W3CDTF">2015-09-19T18:41:19Z</dcterms:created>
  <dcterms:modified xsi:type="dcterms:W3CDTF">2016-01-28T16:50:13Z</dcterms:modified>
</cp:coreProperties>
</file>