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804" r:id="rId2"/>
  </p:sldMasterIdLst>
  <p:sldIdLst>
    <p:sldId id="300" r:id="rId3"/>
    <p:sldId id="299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73" r:id="rId16"/>
    <p:sldId id="269" r:id="rId17"/>
    <p:sldId id="274" r:id="rId18"/>
    <p:sldId id="270" r:id="rId19"/>
    <p:sldId id="277" r:id="rId20"/>
    <p:sldId id="271" r:id="rId21"/>
    <p:sldId id="275" r:id="rId22"/>
    <p:sldId id="272" r:id="rId23"/>
    <p:sldId id="276" r:id="rId24"/>
    <p:sldId id="278" r:id="rId25"/>
    <p:sldId id="286" r:id="rId26"/>
    <p:sldId id="279" r:id="rId27"/>
    <p:sldId id="287" r:id="rId28"/>
    <p:sldId id="285" r:id="rId29"/>
    <p:sldId id="288" r:id="rId30"/>
    <p:sldId id="284" r:id="rId31"/>
    <p:sldId id="289" r:id="rId32"/>
    <p:sldId id="283" r:id="rId33"/>
    <p:sldId id="290" r:id="rId34"/>
    <p:sldId id="282" r:id="rId35"/>
    <p:sldId id="291" r:id="rId36"/>
    <p:sldId id="280" r:id="rId37"/>
    <p:sldId id="292" r:id="rId38"/>
    <p:sldId id="281" r:id="rId39"/>
    <p:sldId id="293" r:id="rId40"/>
    <p:sldId id="294" r:id="rId41"/>
    <p:sldId id="295" r:id="rId42"/>
    <p:sldId id="296" r:id="rId43"/>
    <p:sldId id="297" r:id="rId44"/>
    <p:sldId id="301" r:id="rId45"/>
    <p:sldId id="302" r:id="rId46"/>
    <p:sldId id="303" r:id="rId4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00CC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D7B26C5-4107-4FEC-AEDC-1716B250A1EF}" styleName="Светлый стиль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slide" Target="slides/slide3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presProps" Target="presProps.xml"/><Relationship Id="rId8" Type="http://schemas.openxmlformats.org/officeDocument/2006/relationships/slide" Target="slides/slide6.xml"/><Relationship Id="rId51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24.01.2015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Овал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Прямоугольник 13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24.01.2015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Овал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Овал 10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24.01.2015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Содержимое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Содержимое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Прямоугольник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1" name="Прямоугольник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2" name="Прямоугольник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24.01.2015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endParaRPr lang="ru-RU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Содержимое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6" name="Содержимое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Овал 24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Овал 26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Заголовок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24.01.2015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24.01.2015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Прямоугольник 18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3" name="Прямоугольник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Содержимое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Овал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Овал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Прямоугольник 20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Прямая соединительная линия 20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Прямоугольник 19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Овал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2" name="Прямоугольник 21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24.01.2015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Овал 14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24.01.2015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24.01.2015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24.01.2015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24.01.2015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24.01.2015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Овал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5" r:id="rId1"/>
    <p:sldLayoutId id="2147483806" r:id="rId2"/>
    <p:sldLayoutId id="2147483807" r:id="rId3"/>
    <p:sldLayoutId id="2147483808" r:id="rId4"/>
    <p:sldLayoutId id="2147483809" r:id="rId5"/>
    <p:sldLayoutId id="2147483810" r:id="rId6"/>
    <p:sldLayoutId id="2147483811" r:id="rId7"/>
    <p:sldLayoutId id="2147483812" r:id="rId8"/>
    <p:sldLayoutId id="2147483813" r:id="rId9"/>
    <p:sldLayoutId id="2147483814" r:id="rId10"/>
    <p:sldLayoutId id="2147483815" r:id="rId11"/>
  </p:sldLayoutIdLst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eg"/><Relationship Id="rId4" Type="http://schemas.openxmlformats.org/officeDocument/2006/relationships/slide" Target="slide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1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1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18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slide" Target="slide20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15.xml"/><Relationship Id="rId13" Type="http://schemas.openxmlformats.org/officeDocument/2006/relationships/slide" Target="slide25.xml"/><Relationship Id="rId18" Type="http://schemas.openxmlformats.org/officeDocument/2006/relationships/slide" Target="slide33.xml"/><Relationship Id="rId3" Type="http://schemas.openxmlformats.org/officeDocument/2006/relationships/slide" Target="slide5.xml"/><Relationship Id="rId21" Type="http://schemas.openxmlformats.org/officeDocument/2006/relationships/slide" Target="slide39.xml"/><Relationship Id="rId7" Type="http://schemas.openxmlformats.org/officeDocument/2006/relationships/slide" Target="slide11.xml"/><Relationship Id="rId12" Type="http://schemas.openxmlformats.org/officeDocument/2006/relationships/slide" Target="slide23.xml"/><Relationship Id="rId17" Type="http://schemas.openxmlformats.org/officeDocument/2006/relationships/slide" Target="slide31.xml"/><Relationship Id="rId2" Type="http://schemas.openxmlformats.org/officeDocument/2006/relationships/slide" Target="slide3.xml"/><Relationship Id="rId16" Type="http://schemas.openxmlformats.org/officeDocument/2006/relationships/slide" Target="slide41.xml"/><Relationship Id="rId20" Type="http://schemas.openxmlformats.org/officeDocument/2006/relationships/slide" Target="slide37.xml"/><Relationship Id="rId1" Type="http://schemas.openxmlformats.org/officeDocument/2006/relationships/slideLayout" Target="../slideLayouts/slideLayout2.xml"/><Relationship Id="rId6" Type="http://schemas.openxmlformats.org/officeDocument/2006/relationships/slide" Target="slide13.xml"/><Relationship Id="rId11" Type="http://schemas.openxmlformats.org/officeDocument/2006/relationships/slide" Target="slide21.xml"/><Relationship Id="rId5" Type="http://schemas.openxmlformats.org/officeDocument/2006/relationships/slide" Target="slide9.xml"/><Relationship Id="rId15" Type="http://schemas.openxmlformats.org/officeDocument/2006/relationships/slide" Target="slide29.xml"/><Relationship Id="rId10" Type="http://schemas.openxmlformats.org/officeDocument/2006/relationships/slide" Target="slide19.xml"/><Relationship Id="rId19" Type="http://schemas.openxmlformats.org/officeDocument/2006/relationships/slide" Target="slide35.xml"/><Relationship Id="rId4" Type="http://schemas.openxmlformats.org/officeDocument/2006/relationships/slide" Target="slide7.xml"/><Relationship Id="rId9" Type="http://schemas.openxmlformats.org/officeDocument/2006/relationships/slide" Target="slide17.xml"/><Relationship Id="rId14" Type="http://schemas.openxmlformats.org/officeDocument/2006/relationships/slide" Target="slide27.xml"/><Relationship Id="rId22" Type="http://schemas.openxmlformats.org/officeDocument/2006/relationships/slide" Target="slide4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jpeg"/><Relationship Id="rId4" Type="http://schemas.openxmlformats.org/officeDocument/2006/relationships/slide" Target="slide2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2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gif"/><Relationship Id="rId4" Type="http://schemas.openxmlformats.org/officeDocument/2006/relationships/slide" Target="slide2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gif"/><Relationship Id="rId4" Type="http://schemas.openxmlformats.org/officeDocument/2006/relationships/slide" Target="slide28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gif"/><Relationship Id="rId4" Type="http://schemas.openxmlformats.org/officeDocument/2006/relationships/slide" Target="slide30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4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slide" Target="slide3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openxmlformats.org/officeDocument/2006/relationships/slide" Target="slide34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5" Type="http://schemas.openxmlformats.org/officeDocument/2006/relationships/image" Target="file:///C:\Program%20Files\Physicon\Open%20Physics%202.5%20part%201\content\chapter3\section\paragraph8\images\3-8-2.gif" TargetMode="External"/><Relationship Id="rId4" Type="http://schemas.openxmlformats.org/officeDocument/2006/relationships/image" Target="../media/image13.gif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png"/><Relationship Id="rId4" Type="http://schemas.openxmlformats.org/officeDocument/2006/relationships/slide" Target="slide36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38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40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jpeg"/><Relationship Id="rId4" Type="http://schemas.openxmlformats.org/officeDocument/2006/relationships/slide" Target="slide4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hyperlink" Target="&#1089;&#1077;&#1084;&#1080;&#1085;&#1072;&#1088;/&#1091;&#1088;&#1086;&#1082;/&#1060;&#1080;&#1079;&#1082;&#1091;&#1083;&#1100;&#1090;&#1084;&#1080;&#1085;&#1091;&#1090;&#1082;&#1072;.ppt" TargetMode="Externa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jpeg"/><Relationship Id="rId4" Type="http://schemas.openxmlformats.org/officeDocument/2006/relationships/slide" Target="slide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endParaRPr lang="ru-RU" sz="5400" smtClean="0">
              <a:solidFill>
                <a:srgbClr val="6600CC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5400" smtClean="0">
                <a:solidFill>
                  <a:srgbClr val="6600CC"/>
                </a:solidFill>
                <a:latin typeface="Times New Roman" pitchFamily="18" charset="0"/>
                <a:cs typeface="Times New Roman" pitchFamily="18" charset="0"/>
              </a:rPr>
              <a:t>Урок </a:t>
            </a:r>
            <a:r>
              <a:rPr lang="ru-RU" sz="5400" dirty="0" smtClean="0">
                <a:solidFill>
                  <a:srgbClr val="6600CC"/>
                </a:solidFill>
                <a:latin typeface="Times New Roman" pitchFamily="18" charset="0"/>
                <a:cs typeface="Times New Roman" pitchFamily="18" charset="0"/>
              </a:rPr>
              <a:t>физики в 10 классе</a:t>
            </a:r>
            <a:endParaRPr lang="ru-RU" sz="5400" dirty="0">
              <a:solidFill>
                <a:srgbClr val="6600CC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rgbClr val="00B0F0"/>
          </a:solidFill>
        </p:spPr>
        <p:txBody>
          <a:bodyPr/>
          <a:lstStyle/>
          <a:p>
            <a:r>
              <a:rPr lang="ru-RU" b="1" dirty="0" smtClean="0">
                <a:solidFill>
                  <a:srgbClr val="7030A0"/>
                </a:solidFill>
              </a:rPr>
              <a:t>ОТВЕТ  4</a:t>
            </a:r>
            <a:endParaRPr lang="ru-RU" b="1" dirty="0">
              <a:solidFill>
                <a:srgbClr val="7030A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556792"/>
            <a:ext cx="8229600" cy="4525963"/>
          </a:xfrm>
          <a:blipFill>
            <a:blip r:embed="rId2" cstate="print"/>
            <a:tile tx="0" ty="0" sx="100000" sy="100000" flip="none" algn="tl"/>
          </a:blipFill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4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</a:t>
            </a:r>
          </a:p>
          <a:p>
            <a:pPr algn="ctr">
              <a:buNone/>
            </a:pPr>
            <a:endParaRPr lang="ru-RU" sz="48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4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АА</a:t>
            </a:r>
            <a:endParaRPr lang="ru-RU" sz="48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571868" y="5286388"/>
            <a:ext cx="1410771" cy="584775"/>
          </a:xfrm>
          <a:prstGeom prst="rect">
            <a:avLst/>
          </a:prstGeom>
          <a:solidFill>
            <a:srgbClr val="92D050"/>
          </a:solidFill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  <a:hlinkClick r:id="rId3" action="ppaction://hlinksldjump"/>
              </a:rPr>
              <a:t>НАЗАД</a:t>
            </a:r>
            <a:endParaRPr lang="ru-RU" sz="3200" b="1" dirty="0">
              <a:solidFill>
                <a:srgbClr val="FF0000"/>
              </a:solidFill>
            </a:endParaRPr>
          </a:p>
        </p:txBody>
      </p:sp>
      <p:pic>
        <p:nvPicPr>
          <p:cNvPr id="7" name="Рисунок 6" descr="Рисунок 1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63688" y="2780928"/>
            <a:ext cx="5904656" cy="2030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rgbClr val="7030A0"/>
          </a:solidFill>
        </p:spPr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ВОПРОС   5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blipFill>
            <a:blip r:embed="rId2" cstate="print"/>
            <a:tile tx="0" ty="0" sx="100000" sy="100000" flip="none" algn="tl"/>
          </a:blipFill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2800" dirty="0" smtClean="0">
                <a:latin typeface="Monotype Corsiva" pitchFamily="66" charset="0"/>
              </a:rPr>
              <a:t> </a:t>
            </a:r>
            <a:r>
              <a:rPr lang="ru-RU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Какой из приведенных ниже графиков соответствует процессу изотермического расширения? </a:t>
            </a:r>
          </a:p>
          <a:p>
            <a:pPr algn="ctr">
              <a:buNone/>
            </a:pPr>
            <a:endParaRPr lang="ru-RU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ru-RU" sz="5400" dirty="0">
              <a:latin typeface="Monotype Corsiva" pitchFamily="66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785918" y="5143512"/>
            <a:ext cx="1410771" cy="584775"/>
          </a:xfrm>
          <a:prstGeom prst="rect">
            <a:avLst/>
          </a:prstGeom>
          <a:solidFill>
            <a:srgbClr val="92D050"/>
          </a:solidFill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  <a:hlinkClick r:id="rId3" action="ppaction://hlinksldjump"/>
              </a:rPr>
              <a:t>НАЗАД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643570" y="5143512"/>
            <a:ext cx="1524776" cy="584775"/>
          </a:xfrm>
          <a:prstGeom prst="rect">
            <a:avLst/>
          </a:prstGeom>
          <a:solidFill>
            <a:srgbClr val="00B0F0"/>
          </a:solidFill>
        </p:spPr>
        <p:txBody>
          <a:bodyPr wrap="none" rtlCol="0">
            <a:spAutoFit/>
          </a:bodyPr>
          <a:lstStyle/>
          <a:p>
            <a:r>
              <a:rPr lang="ru-RU" sz="3200" b="1" i="1" dirty="0" smtClean="0">
                <a:solidFill>
                  <a:srgbClr val="7030A0"/>
                </a:solidFill>
                <a:hlinkClick r:id="rId4" action="ppaction://hlinksldjump"/>
              </a:rPr>
              <a:t>Ответ</a:t>
            </a:r>
            <a:endParaRPr lang="ru-RU" sz="3200" b="1" i="1" dirty="0">
              <a:solidFill>
                <a:srgbClr val="7030A0"/>
              </a:solidFill>
            </a:endParaRPr>
          </a:p>
        </p:txBody>
      </p:sp>
      <p:pic>
        <p:nvPicPr>
          <p:cNvPr id="6" name="Рисунок 5" descr="Рисунок 3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123728" y="3068960"/>
            <a:ext cx="5472608" cy="17810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rgbClr val="00B0F0"/>
          </a:solidFill>
        </p:spPr>
        <p:txBody>
          <a:bodyPr/>
          <a:lstStyle/>
          <a:p>
            <a:r>
              <a:rPr lang="ru-RU" b="1" dirty="0" smtClean="0">
                <a:solidFill>
                  <a:srgbClr val="7030A0"/>
                </a:solidFill>
              </a:rPr>
              <a:t>ОТВЕТ  5</a:t>
            </a:r>
            <a:endParaRPr lang="ru-RU" b="1" dirty="0">
              <a:solidFill>
                <a:srgbClr val="7030A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39341"/>
            <a:ext cx="8229600" cy="4525963"/>
          </a:xfrm>
          <a:blipFill>
            <a:blip r:embed="rId2" cstate="print"/>
            <a:tile tx="0" ty="0" sx="100000" sy="100000" flip="none" algn="tl"/>
          </a:blipFill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4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</a:t>
            </a:r>
            <a:endParaRPr lang="ru-RU" sz="44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571868" y="5286388"/>
            <a:ext cx="1410771" cy="584775"/>
          </a:xfrm>
          <a:prstGeom prst="rect">
            <a:avLst/>
          </a:prstGeom>
          <a:solidFill>
            <a:srgbClr val="92D050"/>
          </a:solidFill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  <a:hlinkClick r:id="rId3" action="ppaction://hlinksldjump"/>
              </a:rPr>
              <a:t>НАЗАД</a:t>
            </a:r>
            <a:endParaRPr lang="ru-RU" sz="3200" b="1" dirty="0">
              <a:solidFill>
                <a:srgbClr val="FF0000"/>
              </a:solidFill>
            </a:endParaRPr>
          </a:p>
        </p:txBody>
      </p:sp>
      <p:pic>
        <p:nvPicPr>
          <p:cNvPr id="6" name="Рисунок 5" descr="Рисунок 3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051720" y="2790507"/>
            <a:ext cx="5184576" cy="17906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rgbClr val="7030A0"/>
          </a:solidFill>
        </p:spPr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ВОПРОС   6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blipFill>
            <a:blip r:embed="rId2" cstate="print"/>
            <a:tile tx="0" ty="0" sx="100000" sy="100000" flip="none" algn="tl"/>
          </a:blipFill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5400" dirty="0" smtClean="0">
                <a:latin typeface="Monotype Corsiva" pitchFamily="66" charset="0"/>
              </a:rPr>
              <a:t> </a:t>
            </a:r>
          </a:p>
          <a:p>
            <a:pPr algn="ctr">
              <a:buNone/>
            </a:pPr>
            <a:r>
              <a:rPr lang="ru-RU" sz="4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При каком условии газ </a:t>
            </a:r>
          </a:p>
          <a:p>
            <a:pPr algn="ctr">
              <a:buNone/>
            </a:pPr>
            <a:r>
              <a:rPr lang="ru-RU" sz="4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совершает работу?  </a:t>
            </a:r>
          </a:p>
          <a:p>
            <a:pPr algn="ctr">
              <a:buNone/>
            </a:pPr>
            <a:endParaRPr lang="ru-RU" sz="5400" dirty="0">
              <a:latin typeface="Monotype Corsiva" pitchFamily="66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785918" y="5143512"/>
            <a:ext cx="1410771" cy="584775"/>
          </a:xfrm>
          <a:prstGeom prst="rect">
            <a:avLst/>
          </a:prstGeom>
          <a:solidFill>
            <a:srgbClr val="92D050"/>
          </a:solidFill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  <a:hlinkClick r:id="rId3" action="ppaction://hlinksldjump"/>
              </a:rPr>
              <a:t>НАЗАД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643570" y="5143512"/>
            <a:ext cx="1524776" cy="584775"/>
          </a:xfrm>
          <a:prstGeom prst="rect">
            <a:avLst/>
          </a:prstGeom>
          <a:solidFill>
            <a:srgbClr val="00B0F0"/>
          </a:solidFill>
        </p:spPr>
        <p:txBody>
          <a:bodyPr wrap="none" rtlCol="0">
            <a:spAutoFit/>
          </a:bodyPr>
          <a:lstStyle/>
          <a:p>
            <a:r>
              <a:rPr lang="ru-RU" sz="3200" b="1" i="1" dirty="0" smtClean="0">
                <a:solidFill>
                  <a:srgbClr val="7030A0"/>
                </a:solidFill>
                <a:hlinkClick r:id="rId4" action="ppaction://hlinksldjump"/>
              </a:rPr>
              <a:t>Ответ</a:t>
            </a:r>
            <a:endParaRPr lang="ru-RU" sz="3200" b="1" i="1" dirty="0">
              <a:solidFill>
                <a:srgbClr val="7030A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rgbClr val="00B0F0"/>
          </a:solidFill>
        </p:spPr>
        <p:txBody>
          <a:bodyPr/>
          <a:lstStyle/>
          <a:p>
            <a:r>
              <a:rPr lang="ru-RU" b="1" dirty="0" smtClean="0">
                <a:solidFill>
                  <a:srgbClr val="7030A0"/>
                </a:solidFill>
              </a:rPr>
              <a:t>ОТВЕТ  6</a:t>
            </a:r>
            <a:endParaRPr lang="ru-RU" b="1" dirty="0">
              <a:solidFill>
                <a:srgbClr val="7030A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blipFill>
            <a:blip r:embed="rId2" cstate="print"/>
            <a:tile tx="0" ty="0" sx="100000" sy="100000" flip="none" algn="tl"/>
          </a:blipFill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4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Газ  совершает  работу  при расширении  или  сжатии, т.е. при  изменении  объема</a:t>
            </a:r>
          </a:p>
          <a:p>
            <a:pPr algn="ctr">
              <a:buNone/>
            </a:pPr>
            <a:endParaRPr lang="ru-RU" sz="4400" dirty="0">
              <a:latin typeface="Monotype Corsiva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571868" y="5286388"/>
            <a:ext cx="1410771" cy="584775"/>
          </a:xfrm>
          <a:prstGeom prst="rect">
            <a:avLst/>
          </a:prstGeom>
          <a:solidFill>
            <a:srgbClr val="92D050"/>
          </a:solidFill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  <a:hlinkClick r:id="rId3" action="ppaction://hlinksldjump"/>
              </a:rPr>
              <a:t>НАЗАД</a:t>
            </a:r>
            <a:endParaRPr lang="ru-RU" sz="32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rgbClr val="7030A0"/>
          </a:solidFill>
        </p:spPr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ВОПРОС   7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blipFill>
            <a:blip r:embed="rId2" cstate="print"/>
            <a:tile tx="0" ty="0" sx="100000" sy="100000" flip="none" algn="tl"/>
          </a:blipFill>
        </p:spPr>
        <p:txBody>
          <a:bodyPr>
            <a:normAutofit/>
          </a:bodyPr>
          <a:lstStyle/>
          <a:p>
            <a:pPr algn="ctr">
              <a:buNone/>
            </a:pPr>
            <a:endParaRPr lang="ru-RU" sz="54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5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Геометрическое истолкование работы. </a:t>
            </a:r>
          </a:p>
          <a:p>
            <a:pPr algn="ctr">
              <a:buNone/>
            </a:pPr>
            <a:endParaRPr lang="ru-RU" sz="5400" dirty="0">
              <a:latin typeface="Monotype Corsiva" pitchFamily="66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785918" y="5143512"/>
            <a:ext cx="1410771" cy="584775"/>
          </a:xfrm>
          <a:prstGeom prst="rect">
            <a:avLst/>
          </a:prstGeom>
          <a:solidFill>
            <a:srgbClr val="92D050"/>
          </a:solidFill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  <a:hlinkClick r:id="rId3" action="ppaction://hlinksldjump"/>
              </a:rPr>
              <a:t>НАЗАД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643570" y="5143512"/>
            <a:ext cx="1524776" cy="584775"/>
          </a:xfrm>
          <a:prstGeom prst="rect">
            <a:avLst/>
          </a:prstGeom>
          <a:solidFill>
            <a:srgbClr val="00B0F0"/>
          </a:solidFill>
        </p:spPr>
        <p:txBody>
          <a:bodyPr wrap="none" rtlCol="0">
            <a:spAutoFit/>
          </a:bodyPr>
          <a:lstStyle/>
          <a:p>
            <a:r>
              <a:rPr lang="ru-RU" sz="3200" b="1" i="1" dirty="0" smtClean="0">
                <a:solidFill>
                  <a:srgbClr val="7030A0"/>
                </a:solidFill>
                <a:hlinkClick r:id="rId4" action="ppaction://hlinksldjump"/>
              </a:rPr>
              <a:t>Ответ</a:t>
            </a:r>
            <a:endParaRPr lang="ru-RU" sz="3200" b="1" i="1" dirty="0">
              <a:solidFill>
                <a:srgbClr val="7030A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rgbClr val="00B0F0"/>
          </a:solidFill>
        </p:spPr>
        <p:txBody>
          <a:bodyPr/>
          <a:lstStyle/>
          <a:p>
            <a:r>
              <a:rPr lang="ru-RU" b="1" dirty="0" smtClean="0">
                <a:solidFill>
                  <a:srgbClr val="7030A0"/>
                </a:solidFill>
              </a:rPr>
              <a:t>ОТВЕТ  7</a:t>
            </a:r>
            <a:endParaRPr lang="ru-RU" b="1" dirty="0">
              <a:solidFill>
                <a:srgbClr val="7030A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blipFill>
            <a:blip r:embed="rId2" cstate="print"/>
            <a:tile tx="0" ty="0" sx="100000" sy="100000" flip="none" algn="tl"/>
          </a:blipFill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4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 изобарном процессе площадь фигуры под графиком в координатах </a:t>
            </a:r>
            <a:r>
              <a:rPr lang="ru-RU" sz="44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p,V</a:t>
            </a:r>
            <a:r>
              <a:rPr lang="ru-RU" sz="4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 численно равна работе</a:t>
            </a:r>
          </a:p>
          <a:p>
            <a:pPr algn="ctr">
              <a:buNone/>
            </a:pPr>
            <a:endParaRPr lang="ru-RU" sz="5400" dirty="0">
              <a:latin typeface="Monotype Corsiva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571868" y="5286388"/>
            <a:ext cx="1410771" cy="584775"/>
          </a:xfrm>
          <a:prstGeom prst="rect">
            <a:avLst/>
          </a:prstGeom>
          <a:solidFill>
            <a:srgbClr val="92D050"/>
          </a:solidFill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  <a:hlinkClick r:id="rId3" action="ppaction://hlinksldjump"/>
              </a:rPr>
              <a:t>НАЗАД</a:t>
            </a:r>
            <a:endParaRPr lang="ru-RU" sz="32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rgbClr val="7030A0"/>
          </a:solidFill>
        </p:spPr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ВОПРОС   8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blipFill>
            <a:blip r:embed="rId2" cstate="print"/>
            <a:tile tx="0" ty="0" sx="100000" sy="100000" flip="none" algn="tl"/>
          </a:blipFill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5400" dirty="0" smtClean="0">
                <a:latin typeface="Monotype Corsiva" pitchFamily="66" charset="0"/>
              </a:rPr>
              <a:t> </a:t>
            </a:r>
            <a:r>
              <a:rPr lang="ru-RU" sz="5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Запишите формулу для работы внешних сил, действующих на газ. </a:t>
            </a:r>
          </a:p>
          <a:p>
            <a:pPr>
              <a:buNone/>
            </a:pPr>
            <a:endParaRPr lang="ru-RU" sz="5400" dirty="0">
              <a:latin typeface="Monotype Corsiva" pitchFamily="66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785918" y="5143512"/>
            <a:ext cx="1410771" cy="584775"/>
          </a:xfrm>
          <a:prstGeom prst="rect">
            <a:avLst/>
          </a:prstGeom>
          <a:solidFill>
            <a:srgbClr val="92D050"/>
          </a:solidFill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  <a:hlinkClick r:id="rId3" action="ppaction://hlinksldjump"/>
              </a:rPr>
              <a:t>НАЗАД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643570" y="5143512"/>
            <a:ext cx="1524776" cy="584775"/>
          </a:xfrm>
          <a:prstGeom prst="rect">
            <a:avLst/>
          </a:prstGeom>
          <a:solidFill>
            <a:srgbClr val="00B0F0"/>
          </a:solidFill>
        </p:spPr>
        <p:txBody>
          <a:bodyPr wrap="none" rtlCol="0">
            <a:spAutoFit/>
          </a:bodyPr>
          <a:lstStyle/>
          <a:p>
            <a:r>
              <a:rPr lang="ru-RU" sz="3200" b="1" i="1" dirty="0" smtClean="0">
                <a:solidFill>
                  <a:srgbClr val="7030A0"/>
                </a:solidFill>
                <a:hlinkClick r:id="rId4" action="ppaction://hlinksldjump"/>
              </a:rPr>
              <a:t>Ответ</a:t>
            </a:r>
            <a:endParaRPr lang="ru-RU" sz="3200" b="1" i="1" dirty="0">
              <a:solidFill>
                <a:srgbClr val="7030A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rgbClr val="00B0F0"/>
          </a:solidFill>
        </p:spPr>
        <p:txBody>
          <a:bodyPr/>
          <a:lstStyle/>
          <a:p>
            <a:r>
              <a:rPr lang="ru-RU" b="1" dirty="0" smtClean="0">
                <a:solidFill>
                  <a:srgbClr val="7030A0"/>
                </a:solidFill>
              </a:rPr>
              <a:t>ОТВЕТ  8</a:t>
            </a:r>
            <a:endParaRPr lang="ru-RU" b="1" dirty="0">
              <a:solidFill>
                <a:srgbClr val="7030A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blipFill>
            <a:blip r:embed="rId2" cstate="print"/>
            <a:tile tx="0" ty="0" sx="100000" sy="100000" flip="none" algn="tl"/>
          </a:blipFill>
        </p:spPr>
        <p:txBody>
          <a:bodyPr>
            <a:normAutofit/>
          </a:bodyPr>
          <a:lstStyle/>
          <a:p>
            <a:pPr algn="ctr">
              <a:buNone/>
            </a:pPr>
            <a:endParaRPr lang="ru-RU" sz="5400" dirty="0" smtClean="0"/>
          </a:p>
          <a:p>
            <a:pPr algn="ctr">
              <a:buNone/>
            </a:pPr>
            <a:r>
              <a:rPr lang="ru-RU" sz="5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А=-</a:t>
            </a:r>
            <a:r>
              <a:rPr lang="en-US" sz="54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p</a:t>
            </a:r>
            <a:r>
              <a:rPr lang="en-US" sz="54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</a:t>
            </a:r>
            <a:r>
              <a:rPr lang="en-US" sz="54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V</a:t>
            </a:r>
            <a:endParaRPr lang="ru-RU" sz="54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ru-RU" sz="5400" dirty="0">
              <a:latin typeface="Monotype Corsiva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571868" y="5286388"/>
            <a:ext cx="1410771" cy="584775"/>
          </a:xfrm>
          <a:prstGeom prst="rect">
            <a:avLst/>
          </a:prstGeom>
          <a:solidFill>
            <a:srgbClr val="92D050"/>
          </a:solidFill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  <a:hlinkClick r:id="rId3" action="ppaction://hlinksldjump"/>
              </a:rPr>
              <a:t>НАЗАД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6246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62465" name="Picture 1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123825" cy="209550"/>
          </a:xfrm>
          <a:prstGeom prst="rect">
            <a:avLst/>
          </a:prstGeom>
          <a:noFill/>
        </p:spPr>
      </p:pic>
      <p:sp>
        <p:nvSpPr>
          <p:cNvPr id="6246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62467" name="Picture 3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123825" cy="2095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rgbClr val="7030A0"/>
          </a:solidFill>
        </p:spPr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ВОПРОС   9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blipFill>
            <a:blip r:embed="rId2" cstate="print"/>
            <a:tile tx="0" ty="0" sx="100000" sy="100000" flip="none" algn="tl"/>
          </a:blipFill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На рисунке изображён циклический процесс для идеального газа. Изохорическому нагреванию газа соответствует участок </a:t>
            </a:r>
          </a:p>
          <a:p>
            <a:pPr marL="514350" indent="-514350" algn="ctr">
              <a:buAutoNum type="arabicParenR"/>
            </a:pPr>
            <a:r>
              <a:rPr lang="ru-RU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1-2         2) 2-3        3) 3-4        4) 4-1</a:t>
            </a:r>
          </a:p>
          <a:p>
            <a:pPr marL="514350" indent="-514350" algn="ctr">
              <a:buNone/>
            </a:pPr>
            <a:endParaRPr lang="ru-RU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ru-RU" sz="5400" dirty="0">
              <a:latin typeface="Monotype Corsiva" pitchFamily="66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785918" y="5143512"/>
            <a:ext cx="1410771" cy="584775"/>
          </a:xfrm>
          <a:prstGeom prst="rect">
            <a:avLst/>
          </a:prstGeom>
          <a:solidFill>
            <a:srgbClr val="92D050"/>
          </a:solidFill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  <a:hlinkClick r:id="rId3" action="ppaction://hlinksldjump"/>
              </a:rPr>
              <a:t>НАЗАД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643570" y="5143512"/>
            <a:ext cx="1524776" cy="584775"/>
          </a:xfrm>
          <a:prstGeom prst="rect">
            <a:avLst/>
          </a:prstGeom>
          <a:solidFill>
            <a:srgbClr val="00B0F0"/>
          </a:solidFill>
        </p:spPr>
        <p:txBody>
          <a:bodyPr wrap="none" rtlCol="0">
            <a:spAutoFit/>
          </a:bodyPr>
          <a:lstStyle/>
          <a:p>
            <a:r>
              <a:rPr lang="ru-RU" sz="3200" b="1" i="1" dirty="0" smtClean="0">
                <a:solidFill>
                  <a:srgbClr val="7030A0"/>
                </a:solidFill>
                <a:hlinkClick r:id="rId4" action="ppaction://hlinksldjump"/>
              </a:rPr>
              <a:t>Ответ</a:t>
            </a:r>
            <a:endParaRPr lang="ru-RU" sz="3200" b="1" i="1" dirty="0">
              <a:solidFill>
                <a:srgbClr val="7030A0"/>
              </a:solidFill>
            </a:endParaRPr>
          </a:p>
        </p:txBody>
      </p:sp>
      <p:pic>
        <p:nvPicPr>
          <p:cNvPr id="6" name="Рисунок 5" descr="http://phys.reshuege.ru/get_file?id=6819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059832" y="3645024"/>
            <a:ext cx="3024336" cy="15548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tx2">
              <a:lumMod val="75000"/>
            </a:schemeClr>
          </a:solidFill>
        </p:spPr>
        <p:txBody>
          <a:bodyPr>
            <a:noAutofit/>
          </a:bodyPr>
          <a:lstStyle/>
          <a:p>
            <a:r>
              <a:rPr lang="ru-RU" sz="4800" b="1" dirty="0" smtClean="0">
                <a:solidFill>
                  <a:srgbClr val="00B050"/>
                </a:solidFill>
              </a:rPr>
              <a:t> </a:t>
            </a:r>
            <a:br>
              <a:rPr lang="ru-RU" sz="4800" b="1" dirty="0" smtClean="0">
                <a:solidFill>
                  <a:srgbClr val="00B050"/>
                </a:solidFill>
              </a:rPr>
            </a:br>
            <a:r>
              <a:rPr lang="ru-RU" sz="40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Решение задач на расчет работы термодинамической системы</a:t>
            </a:r>
            <a:r>
              <a:rPr lang="ru-RU" sz="4800" dirty="0" smtClean="0">
                <a:latin typeface="Monotype Corsiva" pitchFamily="66" charset="0"/>
              </a:rPr>
              <a:t>.</a:t>
            </a:r>
            <a:br>
              <a:rPr lang="ru-RU" sz="4800" dirty="0" smtClean="0">
                <a:latin typeface="Monotype Corsiva" pitchFamily="66" charset="0"/>
              </a:rPr>
            </a:br>
            <a:endParaRPr lang="ru-RU" sz="4800" b="1" dirty="0">
              <a:solidFill>
                <a:srgbClr val="00B050"/>
              </a:solidFill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757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45920"/>
                <a:gridCol w="1645920"/>
                <a:gridCol w="1645920"/>
                <a:gridCol w="1645920"/>
                <a:gridCol w="1645920"/>
              </a:tblGrid>
              <a:tr h="1189440"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FF00"/>
                    </a:solidFill>
                  </a:tcPr>
                </a:tc>
              </a:tr>
              <a:tr h="11894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00B050"/>
                    </a:solidFill>
                  </a:tcPr>
                </a:tc>
              </a:tr>
              <a:tr h="11894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</a:tr>
              <a:tr h="11894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00B050"/>
                    </a:solidFill>
                  </a:tcPr>
                </a:tc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1000100" y="1643050"/>
            <a:ext cx="614272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600" b="1" cap="none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hlinkClick r:id="rId2" action="ppaction://hlinksldjump"/>
              </a:rPr>
              <a:t>1</a:t>
            </a:r>
            <a:endParaRPr lang="ru-RU" sz="6600" b="1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643174" y="1643050"/>
            <a:ext cx="614272" cy="1107996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6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hlinkClick r:id="rId3" action="ppaction://hlinksldjump"/>
              </a:rPr>
              <a:t>2</a:t>
            </a:r>
            <a:endParaRPr lang="ru-RU" sz="6600" b="1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286248" y="1643050"/>
            <a:ext cx="614272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6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hlinkClick r:id="rId4" action="ppaction://hlinksldjump"/>
              </a:rPr>
              <a:t>3</a:t>
            </a:r>
            <a:endParaRPr lang="ru-RU" sz="6600" b="1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857884" y="1643050"/>
            <a:ext cx="614272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6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hlinkClick r:id="rId5" action="ppaction://hlinksldjump"/>
              </a:rPr>
              <a:t>4</a:t>
            </a:r>
            <a:endParaRPr lang="ru-RU" sz="6600" b="1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000100" y="2786058"/>
            <a:ext cx="614272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6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hlinkClick r:id="rId6" action="ppaction://hlinksldjump"/>
              </a:rPr>
              <a:t>6</a:t>
            </a:r>
            <a:endParaRPr lang="ru-RU" sz="6600" b="1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7572396" y="1643050"/>
            <a:ext cx="614272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6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hlinkClick r:id="rId7" action="ppaction://hlinksldjump"/>
              </a:rPr>
              <a:t>5</a:t>
            </a:r>
            <a:endParaRPr lang="ru-RU" sz="6600" b="1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2571736" y="2786058"/>
            <a:ext cx="614272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6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hlinkClick r:id="rId8" action="ppaction://hlinksldjump"/>
              </a:rPr>
              <a:t>7</a:t>
            </a:r>
            <a:endParaRPr lang="ru-RU" sz="6600" b="1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4286248" y="2786058"/>
            <a:ext cx="614272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6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hlinkClick r:id="rId9" action="ppaction://hlinksldjump"/>
              </a:rPr>
              <a:t>8</a:t>
            </a:r>
            <a:endParaRPr lang="ru-RU" sz="6600" b="1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5857884" y="2786058"/>
            <a:ext cx="614272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6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hlinkClick r:id="rId10" action="ppaction://hlinksldjump"/>
              </a:rPr>
              <a:t>9</a:t>
            </a:r>
            <a:endParaRPr lang="ru-RU" sz="6600" b="1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7358082" y="2786058"/>
            <a:ext cx="1043876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600" b="1" cap="none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hlinkClick r:id="rId11" action="ppaction://hlinksldjump"/>
              </a:rPr>
              <a:t>10</a:t>
            </a:r>
            <a:endParaRPr lang="ru-RU" sz="6600" b="1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785786" y="3929066"/>
            <a:ext cx="1043876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600" b="1" cap="none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hlinkClick r:id="rId12" action="ppaction://hlinksldjump"/>
              </a:rPr>
              <a:t>11</a:t>
            </a:r>
            <a:endParaRPr lang="ru-RU" sz="6600" b="1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2357422" y="4000504"/>
            <a:ext cx="1043876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600" b="1" cap="none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hlinkClick r:id="rId13" action="ppaction://hlinksldjump"/>
              </a:rPr>
              <a:t>12</a:t>
            </a:r>
            <a:endParaRPr lang="ru-RU" sz="6600" b="1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4071934" y="4000504"/>
            <a:ext cx="1043876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600" b="1" cap="none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hlinkClick r:id="rId14" action="ppaction://hlinksldjump"/>
              </a:rPr>
              <a:t>13</a:t>
            </a:r>
            <a:endParaRPr lang="ru-RU" sz="6600" b="1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643570" y="4000504"/>
            <a:ext cx="1043876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600" b="1" cap="none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hlinkClick r:id="rId15" action="ppaction://hlinksldjump"/>
              </a:rPr>
              <a:t>14</a:t>
            </a:r>
            <a:endParaRPr lang="ru-RU" sz="6600" b="1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7358082" y="4000504"/>
            <a:ext cx="1043876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600" b="1" cap="none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hlinkClick r:id="rId16" action="ppaction://hlinksldjump"/>
              </a:rPr>
              <a:t>15</a:t>
            </a:r>
            <a:endParaRPr lang="ru-RU" sz="6600" b="1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785786" y="5143512"/>
            <a:ext cx="1043876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600" b="1" cap="none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hlinkClick r:id="rId17" action="ppaction://hlinksldjump"/>
              </a:rPr>
              <a:t>16</a:t>
            </a:r>
            <a:endParaRPr lang="ru-RU" sz="6600" b="1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2428860" y="5214950"/>
            <a:ext cx="1043876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600" b="1" cap="none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hlinkClick r:id="rId18" action="ppaction://hlinksldjump"/>
              </a:rPr>
              <a:t>17</a:t>
            </a:r>
            <a:endParaRPr lang="ru-RU" sz="6600" b="1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4000496" y="5214950"/>
            <a:ext cx="1043876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600" b="1" cap="none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hlinkClick r:id="rId19" action="ppaction://hlinksldjump"/>
              </a:rPr>
              <a:t>18</a:t>
            </a:r>
            <a:endParaRPr lang="ru-RU" sz="6600" b="1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5643570" y="5214950"/>
            <a:ext cx="1043876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600" b="1" cap="none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hlinkClick r:id="rId20" action="ppaction://hlinksldjump"/>
              </a:rPr>
              <a:t>19</a:t>
            </a:r>
            <a:endParaRPr lang="ru-RU" sz="6600" b="1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7358082" y="5214950"/>
            <a:ext cx="1043876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6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hlinkClick r:id="rId21" action="ppaction://hlinksldjump"/>
              </a:rPr>
              <a:t>20</a:t>
            </a:r>
            <a:endParaRPr lang="ru-RU" sz="6600" b="1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  <p:sp>
        <p:nvSpPr>
          <p:cNvPr id="25" name="Стрелка вправо 24">
            <a:hlinkClick r:id="rId22" action="ppaction://hlinksldjump"/>
          </p:cNvPr>
          <p:cNvSpPr/>
          <p:nvPr/>
        </p:nvSpPr>
        <p:spPr>
          <a:xfrm>
            <a:off x="6516216" y="6453336"/>
            <a:ext cx="1080120" cy="40466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rgbClr val="00B0F0"/>
          </a:solidFill>
        </p:spPr>
        <p:txBody>
          <a:bodyPr/>
          <a:lstStyle/>
          <a:p>
            <a:r>
              <a:rPr lang="ru-RU" b="1" dirty="0" smtClean="0">
                <a:solidFill>
                  <a:srgbClr val="7030A0"/>
                </a:solidFill>
              </a:rPr>
              <a:t>ОТВЕТ  9</a:t>
            </a:r>
            <a:endParaRPr lang="ru-RU" b="1" dirty="0">
              <a:solidFill>
                <a:srgbClr val="7030A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blipFill>
            <a:blip r:embed="rId2" cstate="print"/>
            <a:tile tx="0" ty="0" sx="100000" sy="100000" flip="none" algn="tl"/>
          </a:blipFill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5400" dirty="0" smtClean="0">
                <a:latin typeface="Monotype Corsiva" pitchFamily="66" charset="0"/>
              </a:rPr>
              <a:t> </a:t>
            </a:r>
            <a:r>
              <a:rPr lang="ru-RU" sz="5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Ответ: 1-2</a:t>
            </a:r>
            <a:endParaRPr lang="en-US" sz="54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5400" dirty="0" smtClean="0">
                <a:latin typeface="Monotype Corsiva" pitchFamily="66" charset="0"/>
              </a:rPr>
              <a:t>О</a:t>
            </a:r>
            <a:endParaRPr lang="ru-RU" sz="5400" dirty="0">
              <a:latin typeface="Monotype Corsiva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571868" y="5286388"/>
            <a:ext cx="1410771" cy="584775"/>
          </a:xfrm>
          <a:prstGeom prst="rect">
            <a:avLst/>
          </a:prstGeom>
          <a:solidFill>
            <a:srgbClr val="92D050"/>
          </a:solidFill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  <a:hlinkClick r:id="rId3" action="ppaction://hlinksldjump"/>
              </a:rPr>
              <a:t>НАЗАД</a:t>
            </a:r>
            <a:endParaRPr lang="ru-RU" sz="3200" b="1" dirty="0">
              <a:solidFill>
                <a:srgbClr val="FF0000"/>
              </a:solidFill>
            </a:endParaRPr>
          </a:p>
        </p:txBody>
      </p:sp>
      <p:pic>
        <p:nvPicPr>
          <p:cNvPr id="6" name="Рисунок 5" descr="http://phys.reshuege.ru/get_file?id=6819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699792" y="2795587"/>
            <a:ext cx="4176464" cy="17855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rgbClr val="7030A0"/>
          </a:solidFill>
        </p:spPr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ВОПРОС   10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blipFill>
            <a:blip r:embed="rId2" cstate="print"/>
            <a:tile tx="0" ty="0" sx="100000" sy="100000" flip="none" algn="tl"/>
          </a:blipFill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5400" dirty="0" smtClean="0">
                <a:latin typeface="Monotype Corsiva" pitchFamily="66" charset="0"/>
              </a:rPr>
              <a:t> </a:t>
            </a:r>
            <a:r>
              <a:rPr lang="ru-RU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Начальное состояние газа характеризуется параметрами </a:t>
            </a:r>
            <a:r>
              <a:rPr lang="en-US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p</a:t>
            </a:r>
            <a:r>
              <a:rPr lang="ru-RU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 и </a:t>
            </a:r>
            <a:r>
              <a:rPr lang="en-US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V</a:t>
            </a:r>
            <a:r>
              <a:rPr lang="ru-RU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1. При каком расширении изотермическом или изобарном до объёма </a:t>
            </a:r>
            <a:r>
              <a:rPr lang="en-US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V</a:t>
            </a:r>
            <a:r>
              <a:rPr lang="ru-RU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  газ совершит большую работу?</a:t>
            </a:r>
          </a:p>
          <a:p>
            <a:pPr algn="ctr">
              <a:buNone/>
            </a:pPr>
            <a:endParaRPr lang="ru-RU" sz="28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ru-RU" sz="5400" dirty="0">
              <a:latin typeface="Monotype Corsiva" pitchFamily="66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785918" y="5143512"/>
            <a:ext cx="1410771" cy="584775"/>
          </a:xfrm>
          <a:prstGeom prst="rect">
            <a:avLst/>
          </a:prstGeom>
          <a:solidFill>
            <a:srgbClr val="92D050"/>
          </a:solidFill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  <a:hlinkClick r:id="rId3" action="ppaction://hlinksldjump"/>
              </a:rPr>
              <a:t>НАЗАД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643570" y="5143512"/>
            <a:ext cx="1524776" cy="584775"/>
          </a:xfrm>
          <a:prstGeom prst="rect">
            <a:avLst/>
          </a:prstGeom>
          <a:solidFill>
            <a:srgbClr val="00B0F0"/>
          </a:solidFill>
        </p:spPr>
        <p:txBody>
          <a:bodyPr wrap="none" rtlCol="0">
            <a:spAutoFit/>
          </a:bodyPr>
          <a:lstStyle/>
          <a:p>
            <a:r>
              <a:rPr lang="ru-RU" sz="3200" b="1" i="1" dirty="0" smtClean="0">
                <a:solidFill>
                  <a:srgbClr val="7030A0"/>
                </a:solidFill>
                <a:hlinkClick r:id="rId4" action="ppaction://hlinksldjump"/>
              </a:rPr>
              <a:t>Ответ</a:t>
            </a:r>
            <a:endParaRPr lang="ru-RU" sz="3200" b="1" i="1" dirty="0">
              <a:solidFill>
                <a:srgbClr val="7030A0"/>
              </a:solidFill>
            </a:endParaRPr>
          </a:p>
        </p:txBody>
      </p:sp>
      <p:pic>
        <p:nvPicPr>
          <p:cNvPr id="6" name="Рисунок 5" descr="C:\Users\Пользователь\Pictures\2015-01-09\001.jpg"/>
          <p:cNvPicPr/>
          <p:nvPr/>
        </p:nvPicPr>
        <p:blipFill>
          <a:blip r:embed="rId5" cstate="print">
            <a:lum bright="10000"/>
          </a:blip>
          <a:srcRect r="4088"/>
          <a:stretch>
            <a:fillRect/>
          </a:stretch>
        </p:blipFill>
        <p:spPr bwMode="auto">
          <a:xfrm rot="5400000">
            <a:off x="3923927" y="2060852"/>
            <a:ext cx="1368153" cy="49685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rgbClr val="00B0F0"/>
          </a:solidFill>
        </p:spPr>
        <p:txBody>
          <a:bodyPr/>
          <a:lstStyle/>
          <a:p>
            <a:r>
              <a:rPr lang="ru-RU" b="1" dirty="0" smtClean="0">
                <a:solidFill>
                  <a:srgbClr val="7030A0"/>
                </a:solidFill>
              </a:rPr>
              <a:t>ОТВЕТ  10</a:t>
            </a:r>
            <a:endParaRPr lang="ru-RU" b="1" dirty="0">
              <a:solidFill>
                <a:srgbClr val="7030A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blipFill>
            <a:blip r:embed="rId2" cstate="print"/>
            <a:tile tx="0" ty="0" sx="100000" sy="100000" flip="none" algn="tl"/>
          </a:blipFill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4400" dirty="0" smtClean="0">
                <a:latin typeface="Monotype Corsiva" pitchFamily="66" charset="0"/>
              </a:rPr>
              <a:t> </a:t>
            </a:r>
          </a:p>
          <a:p>
            <a:pPr algn="ctr">
              <a:buNone/>
            </a:pPr>
            <a:r>
              <a:rPr lang="ru-RU" sz="4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При изотермическом расширении</a:t>
            </a:r>
          </a:p>
          <a:p>
            <a:pPr algn="ctr">
              <a:buNone/>
            </a:pPr>
            <a:endParaRPr lang="ru-RU" sz="4400" dirty="0">
              <a:latin typeface="Monotype Corsiva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571868" y="5286388"/>
            <a:ext cx="1410771" cy="584775"/>
          </a:xfrm>
          <a:prstGeom prst="rect">
            <a:avLst/>
          </a:prstGeom>
          <a:solidFill>
            <a:srgbClr val="92D050"/>
          </a:solidFill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  <a:hlinkClick r:id="rId3" action="ppaction://hlinksldjump"/>
              </a:rPr>
              <a:t>НАЗАД</a:t>
            </a:r>
            <a:endParaRPr lang="ru-RU" sz="32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rgbClr val="7030A0"/>
          </a:solidFill>
        </p:spPr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ВОПРОС   11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blipFill>
            <a:blip r:embed="rId2" cstate="print"/>
            <a:tile tx="0" ty="0" sx="100000" sy="100000" flip="none" algn="tl"/>
          </a:blipFill>
        </p:spPr>
        <p:txBody>
          <a:bodyPr>
            <a:normAutofit/>
          </a:bodyPr>
          <a:lstStyle/>
          <a:p>
            <a:pPr>
              <a:buNone/>
            </a:pPr>
            <a:r>
              <a:rPr lang="ru-RU" sz="3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При постоянном давлении 10</a:t>
            </a:r>
            <a:r>
              <a:rPr lang="ru-RU" sz="3600" baseline="30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sz="3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Па объем воздуха увеличился на 20 м</a:t>
            </a:r>
            <a:r>
              <a:rPr lang="ru-RU" sz="3600" baseline="30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sz="3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 Какую работу совершил газ?</a:t>
            </a:r>
          </a:p>
          <a:p>
            <a:pPr algn="ctr">
              <a:buNone/>
            </a:pPr>
            <a:r>
              <a:rPr lang="ru-RU" sz="2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А) 5</a:t>
            </a:r>
            <a:r>
              <a:rPr lang="ru-RU" sz="2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</a:t>
            </a:r>
            <a:r>
              <a:rPr lang="ru-RU" sz="2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10</a:t>
            </a:r>
            <a:r>
              <a:rPr lang="ru-RU" sz="2600" baseline="30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6</a:t>
            </a:r>
            <a:r>
              <a:rPr lang="ru-RU" sz="2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Дж.   Б) 2</a:t>
            </a:r>
            <a:r>
              <a:rPr lang="ru-RU" sz="2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</a:t>
            </a:r>
            <a:r>
              <a:rPr lang="ru-RU" sz="2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10</a:t>
            </a:r>
            <a:r>
              <a:rPr lang="ru-RU" sz="2600" baseline="30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6</a:t>
            </a:r>
            <a:r>
              <a:rPr lang="ru-RU" sz="2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Дж.    В) 2</a:t>
            </a:r>
            <a:r>
              <a:rPr lang="ru-RU" sz="2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</a:t>
            </a:r>
            <a:r>
              <a:rPr lang="ru-RU" sz="2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10</a:t>
            </a:r>
            <a:r>
              <a:rPr lang="ru-RU" sz="2600" baseline="30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sz="2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Дж.   </a:t>
            </a:r>
          </a:p>
          <a:p>
            <a:pPr algn="ctr">
              <a:buNone/>
            </a:pPr>
            <a:r>
              <a:rPr lang="ru-RU" sz="2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Г) 2</a:t>
            </a:r>
            <a:r>
              <a:rPr lang="ru-RU" sz="2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</a:t>
            </a:r>
            <a:r>
              <a:rPr lang="ru-RU" sz="2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10</a:t>
            </a:r>
            <a:r>
              <a:rPr lang="ru-RU" sz="2600" baseline="30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r>
              <a:rPr lang="ru-RU" sz="2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Дж.    Д) 2</a:t>
            </a:r>
            <a:r>
              <a:rPr lang="ru-RU" sz="2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</a:t>
            </a:r>
            <a:r>
              <a:rPr lang="ru-RU" sz="2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10</a:t>
            </a:r>
            <a:r>
              <a:rPr lang="ru-RU" sz="2600" baseline="30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sz="2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Дж.   Е) 0 Дж</a:t>
            </a:r>
          </a:p>
          <a:p>
            <a:pPr>
              <a:buNone/>
            </a:pPr>
            <a:endParaRPr lang="ru-RU" sz="46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ru-RU" sz="5400" dirty="0">
              <a:latin typeface="Monotype Corsiva" pitchFamily="66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785918" y="5143512"/>
            <a:ext cx="1410771" cy="584775"/>
          </a:xfrm>
          <a:prstGeom prst="rect">
            <a:avLst/>
          </a:prstGeom>
          <a:solidFill>
            <a:srgbClr val="92D050"/>
          </a:solidFill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  <a:hlinkClick r:id="rId3" action="ppaction://hlinksldjump"/>
              </a:rPr>
              <a:t>НАЗАД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643570" y="5143512"/>
            <a:ext cx="1524776" cy="584775"/>
          </a:xfrm>
          <a:prstGeom prst="rect">
            <a:avLst/>
          </a:prstGeom>
          <a:solidFill>
            <a:srgbClr val="00B0F0"/>
          </a:solidFill>
        </p:spPr>
        <p:txBody>
          <a:bodyPr wrap="none" rtlCol="0">
            <a:spAutoFit/>
          </a:bodyPr>
          <a:lstStyle/>
          <a:p>
            <a:r>
              <a:rPr lang="ru-RU" sz="3200" b="1" i="1" dirty="0" smtClean="0">
                <a:solidFill>
                  <a:srgbClr val="7030A0"/>
                </a:solidFill>
                <a:hlinkClick r:id="rId4" action="ppaction://hlinksldjump"/>
              </a:rPr>
              <a:t>Ответ</a:t>
            </a:r>
            <a:endParaRPr lang="ru-RU" sz="3200" b="1" i="1" dirty="0">
              <a:solidFill>
                <a:srgbClr val="7030A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rgbClr val="00B0F0"/>
          </a:solidFill>
        </p:spPr>
        <p:txBody>
          <a:bodyPr/>
          <a:lstStyle/>
          <a:p>
            <a:r>
              <a:rPr lang="ru-RU" b="1" dirty="0" smtClean="0">
                <a:solidFill>
                  <a:srgbClr val="7030A0"/>
                </a:solidFill>
              </a:rPr>
              <a:t>ОТВЕТ  11</a:t>
            </a:r>
            <a:endParaRPr lang="ru-RU" b="1" dirty="0">
              <a:solidFill>
                <a:srgbClr val="7030A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blipFill>
            <a:blip r:embed="rId2" cstate="print"/>
            <a:tile tx="0" ty="0" sx="100000" sy="100000" flip="none" algn="tl"/>
          </a:blipFill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5400" dirty="0" smtClean="0">
                <a:latin typeface="Monotype Corsiva" pitchFamily="66" charset="0"/>
              </a:rPr>
              <a:t> </a:t>
            </a:r>
          </a:p>
          <a:p>
            <a:pPr algn="ctr">
              <a:buNone/>
            </a:pPr>
            <a:r>
              <a:rPr lang="ru-RU" sz="5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</a:t>
            </a:r>
            <a:endParaRPr lang="ru-RU" sz="54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571868" y="5286388"/>
            <a:ext cx="1410771" cy="584775"/>
          </a:xfrm>
          <a:prstGeom prst="rect">
            <a:avLst/>
          </a:prstGeom>
          <a:solidFill>
            <a:srgbClr val="92D050"/>
          </a:solidFill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  <a:hlinkClick r:id="rId3" action="ppaction://hlinksldjump"/>
              </a:rPr>
              <a:t>НАЗАД</a:t>
            </a:r>
            <a:endParaRPr lang="ru-RU" sz="32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rgbClr val="7030A0"/>
          </a:solidFill>
        </p:spPr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ВОПРОС   12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blipFill>
            <a:blip r:embed="rId2" cstate="print"/>
            <a:tile tx="0" ty="0" sx="100000" sy="100000" flip="none" algn="tl"/>
          </a:blipFill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5400" dirty="0" smtClean="0">
                <a:latin typeface="Monotype Corsiva" pitchFamily="66" charset="0"/>
              </a:rPr>
              <a:t> </a:t>
            </a:r>
            <a:r>
              <a:rPr lang="ru-RU" sz="5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Определите знак работы</a:t>
            </a:r>
          </a:p>
          <a:p>
            <a:pPr algn="ctr">
              <a:buNone/>
            </a:pPr>
            <a:endParaRPr lang="ru-RU" sz="54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ru-RU" sz="5400" dirty="0">
              <a:latin typeface="Monotype Corsiva" pitchFamily="66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785918" y="5143512"/>
            <a:ext cx="1410771" cy="584775"/>
          </a:xfrm>
          <a:prstGeom prst="rect">
            <a:avLst/>
          </a:prstGeom>
          <a:solidFill>
            <a:srgbClr val="92D050"/>
          </a:solidFill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  <a:hlinkClick r:id="rId3" action="ppaction://hlinksldjump"/>
              </a:rPr>
              <a:t>НАЗАД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643570" y="5143512"/>
            <a:ext cx="1524776" cy="584775"/>
          </a:xfrm>
          <a:prstGeom prst="rect">
            <a:avLst/>
          </a:prstGeom>
          <a:solidFill>
            <a:srgbClr val="00B0F0"/>
          </a:solidFill>
        </p:spPr>
        <p:txBody>
          <a:bodyPr wrap="none" rtlCol="0">
            <a:spAutoFit/>
          </a:bodyPr>
          <a:lstStyle/>
          <a:p>
            <a:r>
              <a:rPr lang="ru-RU" sz="3200" b="1" i="1" dirty="0" smtClean="0">
                <a:solidFill>
                  <a:srgbClr val="7030A0"/>
                </a:solidFill>
                <a:hlinkClick r:id="rId4" action="ppaction://hlinksldjump"/>
              </a:rPr>
              <a:t>Ответ</a:t>
            </a:r>
            <a:endParaRPr lang="ru-RU" sz="3200" b="1" i="1" dirty="0">
              <a:solidFill>
                <a:srgbClr val="7030A0"/>
              </a:solidFill>
            </a:endParaRPr>
          </a:p>
        </p:txBody>
      </p:sp>
      <p:pic>
        <p:nvPicPr>
          <p:cNvPr id="6" name="Рисунок 5" descr="http://festival.1september.ru/articles/649759/img4.gif"/>
          <p:cNvPicPr/>
          <p:nvPr/>
        </p:nvPicPr>
        <p:blipFill>
          <a:blip r:embed="rId5" cstate="print"/>
          <a:srcRect r="79800" b="67398"/>
          <a:stretch>
            <a:fillRect/>
          </a:stretch>
        </p:blipFill>
        <p:spPr bwMode="auto">
          <a:xfrm>
            <a:off x="3347865" y="2564904"/>
            <a:ext cx="3024336" cy="2160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rgbClr val="00B0F0"/>
          </a:solidFill>
        </p:spPr>
        <p:txBody>
          <a:bodyPr/>
          <a:lstStyle/>
          <a:p>
            <a:r>
              <a:rPr lang="ru-RU" b="1" dirty="0" smtClean="0">
                <a:solidFill>
                  <a:srgbClr val="7030A0"/>
                </a:solidFill>
              </a:rPr>
              <a:t>ОТВЕТ  12</a:t>
            </a:r>
            <a:endParaRPr lang="ru-RU" b="1" dirty="0">
              <a:solidFill>
                <a:srgbClr val="7030A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blipFill>
            <a:blip r:embed="rId2" cstate="print"/>
            <a:tile tx="0" ty="0" sx="100000" sy="100000" flip="none" algn="tl"/>
          </a:blipFill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4400" dirty="0" smtClean="0">
                <a:latin typeface="Monotype Corsiva" pitchFamily="66" charset="0"/>
              </a:rPr>
              <a:t> . </a:t>
            </a:r>
          </a:p>
          <a:p>
            <a:pPr algn="ctr">
              <a:buNone/>
            </a:pPr>
            <a:r>
              <a:rPr lang="ru-RU" sz="4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Отрицательна, т.к. </a:t>
            </a:r>
            <a:r>
              <a:rPr lang="ru-RU" sz="4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</a:t>
            </a:r>
            <a:r>
              <a:rPr lang="en-US" sz="4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V&lt;0</a:t>
            </a:r>
            <a:endParaRPr lang="ru-RU" sz="44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ru-RU" sz="4400" dirty="0">
              <a:latin typeface="Monotype Corsiva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571868" y="5286388"/>
            <a:ext cx="1410771" cy="584775"/>
          </a:xfrm>
          <a:prstGeom prst="rect">
            <a:avLst/>
          </a:prstGeom>
          <a:solidFill>
            <a:srgbClr val="92D050"/>
          </a:solidFill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  <a:hlinkClick r:id="rId3" action="ppaction://hlinksldjump"/>
              </a:rPr>
              <a:t>НАЗАД</a:t>
            </a:r>
            <a:endParaRPr lang="ru-RU" sz="32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rgbClr val="7030A0"/>
          </a:solidFill>
        </p:spPr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ВОПРОС   13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blipFill>
            <a:blip r:embed="rId2" cstate="print"/>
            <a:tile tx="0" ty="0" sx="100000" sy="100000" flip="none" algn="tl"/>
          </a:blipFill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5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Определите знак работы</a:t>
            </a:r>
          </a:p>
          <a:p>
            <a:pPr algn="ctr">
              <a:buNone/>
            </a:pPr>
            <a:endParaRPr lang="ru-RU" sz="5400" dirty="0" smtClean="0">
              <a:latin typeface="Monotype Corsiva" pitchFamily="66" charset="0"/>
            </a:endParaRPr>
          </a:p>
          <a:p>
            <a:pPr algn="ctr">
              <a:buNone/>
            </a:pPr>
            <a:endParaRPr lang="ru-RU" sz="5400" dirty="0">
              <a:latin typeface="Monotype Corsiva" pitchFamily="66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785918" y="5143512"/>
            <a:ext cx="1410771" cy="584775"/>
          </a:xfrm>
          <a:prstGeom prst="rect">
            <a:avLst/>
          </a:prstGeom>
          <a:solidFill>
            <a:srgbClr val="92D050"/>
          </a:solidFill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  <a:hlinkClick r:id="rId3" action="ppaction://hlinksldjump"/>
              </a:rPr>
              <a:t>НАЗАД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643570" y="5143512"/>
            <a:ext cx="1524776" cy="584775"/>
          </a:xfrm>
          <a:prstGeom prst="rect">
            <a:avLst/>
          </a:prstGeom>
          <a:solidFill>
            <a:srgbClr val="00B0F0"/>
          </a:solidFill>
        </p:spPr>
        <p:txBody>
          <a:bodyPr wrap="none" rtlCol="0">
            <a:spAutoFit/>
          </a:bodyPr>
          <a:lstStyle/>
          <a:p>
            <a:r>
              <a:rPr lang="ru-RU" sz="3200" b="1" i="1" dirty="0" smtClean="0">
                <a:solidFill>
                  <a:srgbClr val="7030A0"/>
                </a:solidFill>
                <a:hlinkClick r:id="rId4" action="ppaction://hlinksldjump"/>
              </a:rPr>
              <a:t>Ответ</a:t>
            </a:r>
            <a:endParaRPr lang="ru-RU" sz="3200" b="1" i="1" dirty="0">
              <a:solidFill>
                <a:srgbClr val="7030A0"/>
              </a:solidFill>
            </a:endParaRPr>
          </a:p>
        </p:txBody>
      </p:sp>
      <p:pic>
        <p:nvPicPr>
          <p:cNvPr id="6" name="Рисунок 5" descr="http://festival.1september.ru/articles/649759/img4.gif"/>
          <p:cNvPicPr/>
          <p:nvPr/>
        </p:nvPicPr>
        <p:blipFill>
          <a:blip r:embed="rId5" cstate="print"/>
          <a:srcRect l="23800" t="55172" r="52600" b="10658"/>
          <a:stretch>
            <a:fillRect/>
          </a:stretch>
        </p:blipFill>
        <p:spPr bwMode="auto">
          <a:xfrm>
            <a:off x="2699792" y="2909887"/>
            <a:ext cx="3456384" cy="17432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rgbClr val="00B0F0"/>
          </a:solidFill>
        </p:spPr>
        <p:txBody>
          <a:bodyPr/>
          <a:lstStyle/>
          <a:p>
            <a:r>
              <a:rPr lang="ru-RU" b="1" dirty="0" smtClean="0">
                <a:solidFill>
                  <a:srgbClr val="7030A0"/>
                </a:solidFill>
              </a:rPr>
              <a:t>ОТВЕТ  13</a:t>
            </a:r>
            <a:endParaRPr lang="ru-RU" b="1" dirty="0">
              <a:solidFill>
                <a:srgbClr val="7030A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blipFill>
            <a:blip r:embed="rId2" cstate="print"/>
            <a:tile tx="0" ty="0" sx="100000" sy="100000" flip="none" algn="tl"/>
          </a:blipFill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4800" dirty="0" smtClean="0">
                <a:latin typeface="Monotype Corsiva" pitchFamily="66" charset="0"/>
              </a:rPr>
              <a:t> </a:t>
            </a:r>
          </a:p>
          <a:p>
            <a:pPr algn="ctr">
              <a:buNone/>
            </a:pPr>
            <a:r>
              <a:rPr lang="ru-RU" sz="4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Отрицательна, т.к. </a:t>
            </a:r>
            <a:r>
              <a:rPr lang="ru-RU" sz="4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</a:t>
            </a:r>
            <a:r>
              <a:rPr lang="en-US" sz="4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V&lt;0</a:t>
            </a:r>
            <a:endParaRPr lang="ru-RU" sz="48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ru-RU" sz="4800" dirty="0">
              <a:latin typeface="Monotype Corsiva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714744" y="5357826"/>
            <a:ext cx="1410771" cy="584775"/>
          </a:xfrm>
          <a:prstGeom prst="rect">
            <a:avLst/>
          </a:prstGeom>
          <a:solidFill>
            <a:srgbClr val="92D050"/>
          </a:solidFill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  <a:hlinkClick r:id="rId3" action="ppaction://hlinksldjump"/>
              </a:rPr>
              <a:t>НАЗАД</a:t>
            </a:r>
            <a:endParaRPr lang="ru-RU" sz="32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rgbClr val="7030A0"/>
          </a:solidFill>
        </p:spPr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ВОПРОС   14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blipFill>
            <a:blip r:embed="rId2" cstate="print"/>
            <a:tile tx="0" ty="0" sx="100000" sy="100000" flip="none" algn="tl"/>
          </a:blipFill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5400" dirty="0" smtClean="0">
                <a:latin typeface="Monotype Corsiva" pitchFamily="66" charset="0"/>
              </a:rPr>
              <a:t> </a:t>
            </a:r>
            <a:r>
              <a:rPr lang="ru-RU" sz="5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Определите знак работы</a:t>
            </a:r>
          </a:p>
          <a:p>
            <a:pPr algn="ctr">
              <a:buNone/>
            </a:pPr>
            <a:endParaRPr lang="ru-RU" sz="5400" dirty="0">
              <a:latin typeface="Monotype Corsiva" pitchFamily="66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785918" y="5143512"/>
            <a:ext cx="1410771" cy="584775"/>
          </a:xfrm>
          <a:prstGeom prst="rect">
            <a:avLst/>
          </a:prstGeom>
          <a:solidFill>
            <a:srgbClr val="92D050"/>
          </a:solidFill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  <a:hlinkClick r:id="rId3" action="ppaction://hlinksldjump"/>
              </a:rPr>
              <a:t>НАЗАД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643570" y="5143512"/>
            <a:ext cx="1524776" cy="584775"/>
          </a:xfrm>
          <a:prstGeom prst="rect">
            <a:avLst/>
          </a:prstGeom>
          <a:solidFill>
            <a:srgbClr val="00B0F0"/>
          </a:solidFill>
        </p:spPr>
        <p:txBody>
          <a:bodyPr wrap="none" rtlCol="0">
            <a:spAutoFit/>
          </a:bodyPr>
          <a:lstStyle/>
          <a:p>
            <a:r>
              <a:rPr lang="ru-RU" sz="3200" b="1" i="1" dirty="0" smtClean="0">
                <a:solidFill>
                  <a:srgbClr val="7030A0"/>
                </a:solidFill>
                <a:hlinkClick r:id="rId4" action="ppaction://hlinksldjump"/>
              </a:rPr>
              <a:t>Ответ</a:t>
            </a:r>
            <a:endParaRPr lang="ru-RU" sz="3200" b="1" i="1" dirty="0">
              <a:solidFill>
                <a:srgbClr val="7030A0"/>
              </a:solidFill>
            </a:endParaRPr>
          </a:p>
        </p:txBody>
      </p:sp>
      <p:pic>
        <p:nvPicPr>
          <p:cNvPr id="6" name="Рисунок 5" descr="http://festival.1september.ru/articles/649759/img4.gif"/>
          <p:cNvPicPr/>
          <p:nvPr/>
        </p:nvPicPr>
        <p:blipFill>
          <a:blip r:embed="rId5" cstate="print"/>
          <a:srcRect l="61400" r="18400" b="70219"/>
          <a:stretch>
            <a:fillRect/>
          </a:stretch>
        </p:blipFill>
        <p:spPr bwMode="auto">
          <a:xfrm>
            <a:off x="3347865" y="2636912"/>
            <a:ext cx="3024336" cy="17281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rgbClr val="7030A0"/>
          </a:solidFill>
        </p:spPr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ВОПРОС 1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blipFill>
            <a:blip r:embed="rId2" cstate="print"/>
            <a:tile tx="0" ty="0" sx="100000" sy="100000" flip="none" algn="tl"/>
          </a:blipFill>
        </p:spPr>
        <p:txBody>
          <a:bodyPr>
            <a:normAutofit/>
          </a:bodyPr>
          <a:lstStyle/>
          <a:p>
            <a:pPr algn="just">
              <a:buNone/>
            </a:pPr>
            <a:r>
              <a:rPr lang="ru-RU" sz="5400" dirty="0" smtClean="0">
                <a:latin typeface="Monotype Corsiva" pitchFamily="66" charset="0"/>
              </a:rPr>
              <a:t>            </a:t>
            </a:r>
            <a:r>
              <a:rPr lang="ru-RU" sz="5400" dirty="0" smtClean="0">
                <a:solidFill>
                  <a:schemeClr val="bg1"/>
                </a:solidFill>
                <a:latin typeface="Monotype Corsiva" pitchFamily="66" charset="0"/>
              </a:rPr>
              <a:t>Единица  измерения  работы.</a:t>
            </a:r>
            <a:endParaRPr lang="ru-RU" sz="5400" dirty="0">
              <a:solidFill>
                <a:schemeClr val="bg1"/>
              </a:solidFill>
              <a:latin typeface="Monotype Corsiva" pitchFamily="66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785918" y="5143512"/>
            <a:ext cx="1410771" cy="584775"/>
          </a:xfrm>
          <a:prstGeom prst="rect">
            <a:avLst/>
          </a:prstGeom>
          <a:solidFill>
            <a:srgbClr val="92D050"/>
          </a:solidFill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  <a:hlinkClick r:id="rId3" action="ppaction://hlinksldjump"/>
              </a:rPr>
              <a:t>НАЗАД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643570" y="5143512"/>
            <a:ext cx="1524776" cy="584775"/>
          </a:xfrm>
          <a:prstGeom prst="rect">
            <a:avLst/>
          </a:prstGeom>
          <a:solidFill>
            <a:srgbClr val="00B0F0"/>
          </a:solidFill>
        </p:spPr>
        <p:txBody>
          <a:bodyPr wrap="none" rtlCol="0">
            <a:spAutoFit/>
          </a:bodyPr>
          <a:lstStyle/>
          <a:p>
            <a:r>
              <a:rPr lang="ru-RU" sz="3200" b="1" i="1" dirty="0" smtClean="0">
                <a:solidFill>
                  <a:srgbClr val="7030A0"/>
                </a:solidFill>
                <a:hlinkClick r:id="rId4" action="ppaction://hlinksldjump"/>
              </a:rPr>
              <a:t>Ответ</a:t>
            </a:r>
            <a:endParaRPr lang="ru-RU" sz="3200" b="1" i="1" dirty="0">
              <a:solidFill>
                <a:srgbClr val="7030A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rgbClr val="00B0F0"/>
          </a:solidFill>
        </p:spPr>
        <p:txBody>
          <a:bodyPr/>
          <a:lstStyle/>
          <a:p>
            <a:r>
              <a:rPr lang="ru-RU" b="1" dirty="0" smtClean="0">
                <a:solidFill>
                  <a:srgbClr val="7030A0"/>
                </a:solidFill>
              </a:rPr>
              <a:t>ОТВЕТ  14</a:t>
            </a:r>
            <a:endParaRPr lang="ru-RU" b="1" dirty="0">
              <a:solidFill>
                <a:srgbClr val="7030A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blipFill>
            <a:blip r:embed="rId2" cstate="print"/>
            <a:tile tx="0" ty="0" sx="100000" sy="100000" flip="none" algn="tl"/>
          </a:blipFill>
        </p:spPr>
        <p:txBody>
          <a:bodyPr>
            <a:normAutofit/>
          </a:bodyPr>
          <a:lstStyle/>
          <a:p>
            <a:pPr>
              <a:buNone/>
            </a:pPr>
            <a:endParaRPr lang="ru-RU" sz="4800" i="1" dirty="0" smtClean="0"/>
          </a:p>
          <a:p>
            <a:pPr algn="ctr">
              <a:buNone/>
            </a:pPr>
            <a:r>
              <a:rPr lang="ru-RU" sz="4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Равна нулю, т.к. </a:t>
            </a:r>
            <a:r>
              <a:rPr lang="ru-RU" sz="4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</a:t>
            </a:r>
            <a:r>
              <a:rPr lang="en-US" sz="4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V</a:t>
            </a:r>
            <a:r>
              <a:rPr lang="ru-RU" sz="4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=0</a:t>
            </a:r>
          </a:p>
          <a:p>
            <a:pPr>
              <a:buNone/>
            </a:pPr>
            <a:r>
              <a:rPr lang="ru-RU" sz="4800" dirty="0" smtClean="0"/>
              <a:t> </a:t>
            </a:r>
          </a:p>
          <a:p>
            <a:pPr algn="ctr">
              <a:buNone/>
            </a:pPr>
            <a:endParaRPr lang="ru-RU" sz="4800" dirty="0">
              <a:latin typeface="Monotype Corsiva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571868" y="5286388"/>
            <a:ext cx="1410771" cy="584775"/>
          </a:xfrm>
          <a:prstGeom prst="rect">
            <a:avLst/>
          </a:prstGeom>
          <a:solidFill>
            <a:srgbClr val="92D050"/>
          </a:solidFill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  <a:hlinkClick r:id="rId3" action="ppaction://hlinksldjump"/>
              </a:rPr>
              <a:t>НАЗАД</a:t>
            </a:r>
            <a:endParaRPr lang="ru-RU" sz="32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rgbClr val="7030A0"/>
          </a:solidFill>
        </p:spPr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ВОПРОС   16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blipFill>
            <a:blip r:embed="rId2" cstate="print"/>
            <a:tile tx="0" ty="0" sx="100000" sy="100000" flip="none" algn="tl"/>
          </a:blipFill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5400" dirty="0" smtClean="0">
                <a:latin typeface="Monotype Corsiva" pitchFamily="66" charset="0"/>
              </a:rPr>
              <a:t> </a:t>
            </a: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На рисунке приведён цикл, осуществляемый с идеальным газом. Работа не совершается на участке  </a:t>
            </a:r>
          </a:p>
          <a:p>
            <a:pPr algn="ctr">
              <a:buNone/>
            </a:pPr>
            <a:endParaRPr lang="ru-RU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ru-RU" sz="5400" dirty="0">
              <a:latin typeface="Monotype Corsiva" pitchFamily="66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785918" y="5143512"/>
            <a:ext cx="1410771" cy="584775"/>
          </a:xfrm>
          <a:prstGeom prst="rect">
            <a:avLst/>
          </a:prstGeom>
          <a:solidFill>
            <a:srgbClr val="92D050"/>
          </a:solidFill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  <a:hlinkClick r:id="rId3" action="ppaction://hlinksldjump"/>
              </a:rPr>
              <a:t>НАЗАД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643570" y="5143512"/>
            <a:ext cx="1524776" cy="584775"/>
          </a:xfrm>
          <a:prstGeom prst="rect">
            <a:avLst/>
          </a:prstGeom>
          <a:solidFill>
            <a:srgbClr val="00B0F0"/>
          </a:solidFill>
        </p:spPr>
        <p:txBody>
          <a:bodyPr wrap="none" rtlCol="0">
            <a:spAutoFit/>
          </a:bodyPr>
          <a:lstStyle/>
          <a:p>
            <a:r>
              <a:rPr lang="ru-RU" sz="3200" b="1" i="1" dirty="0" smtClean="0">
                <a:solidFill>
                  <a:srgbClr val="7030A0"/>
                </a:solidFill>
                <a:hlinkClick r:id="rId4" action="ppaction://hlinksldjump"/>
              </a:rPr>
              <a:t>Ответ</a:t>
            </a:r>
            <a:endParaRPr lang="ru-RU" sz="3200" b="1" i="1" dirty="0">
              <a:solidFill>
                <a:srgbClr val="7030A0"/>
              </a:solidFill>
            </a:endParaRPr>
          </a:p>
        </p:txBody>
      </p:sp>
      <p:pic>
        <p:nvPicPr>
          <p:cNvPr id="6" name="Рисунок 5" descr="C:\Users\User\Desktop\рис34.png"/>
          <p:cNvPicPr/>
          <p:nvPr/>
        </p:nvPicPr>
        <p:blipFill>
          <a:blip r:embed="rId5" cstate="print">
            <a:extLst>
              <a:ext uri="{28A0092B-C50C-407E-A947-70E740481C1C}">
                <a14:useLocalDpi xmlns:ve="http://schemas.openxmlformats.org/markup-compatibility/2006" xmlns:m="http://schemas.openxmlformats.org/officeDocument/2006/math" xmlns:wp="http://schemas.openxmlformats.org/drawingml/2006/wordprocessingDrawing" xmlns:wne="http://schemas.microsoft.com/office/word/2006/wordml" xmlns="" xmlns:wpc="http://schemas.microsoft.com/office/word/2010/wordprocessingCanvas" xmlns:mc="http://schemas.openxmlformats.org/markup-compatibility/2006" xmlns:o="urn:schemas-microsoft-com:office:office" xmlns:v="urn:schemas-microsoft-com:vml" xmlns:wp14="http://schemas.microsoft.com/office/word/2010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>
            <a:off x="6228184" y="3284984"/>
            <a:ext cx="2088232" cy="187220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rgbClr val="00B0F0"/>
          </a:solidFill>
        </p:spPr>
        <p:txBody>
          <a:bodyPr/>
          <a:lstStyle/>
          <a:p>
            <a:r>
              <a:rPr lang="ru-RU" b="1" dirty="0" smtClean="0">
                <a:solidFill>
                  <a:srgbClr val="7030A0"/>
                </a:solidFill>
              </a:rPr>
              <a:t>ОТВЕТ  16</a:t>
            </a:r>
            <a:endParaRPr lang="ru-RU" b="1" dirty="0">
              <a:solidFill>
                <a:srgbClr val="7030A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blipFill>
            <a:blip r:embed="rId2" cstate="print"/>
            <a:tile tx="0" ty="0" sx="100000" sy="100000" flip="none" algn="tl"/>
          </a:blipFill>
        </p:spPr>
        <p:txBody>
          <a:bodyPr>
            <a:normAutofit/>
          </a:bodyPr>
          <a:lstStyle/>
          <a:p>
            <a:pPr algn="ctr">
              <a:buNone/>
            </a:pPr>
            <a:endParaRPr lang="ru-RU" sz="4800" dirty="0" smtClean="0">
              <a:latin typeface="Monotype Corsiva" pitchFamily="66" charset="0"/>
            </a:endParaRPr>
          </a:p>
          <a:p>
            <a:pPr algn="ctr">
              <a:buNone/>
            </a:pPr>
            <a:r>
              <a:rPr lang="ru-RU" sz="4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ВС</a:t>
            </a:r>
            <a:endParaRPr lang="ru-RU" sz="48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571868" y="5286388"/>
            <a:ext cx="1410771" cy="584775"/>
          </a:xfrm>
          <a:prstGeom prst="rect">
            <a:avLst/>
          </a:prstGeom>
          <a:solidFill>
            <a:srgbClr val="92D050"/>
          </a:solidFill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  <a:hlinkClick r:id="rId3" action="ppaction://hlinksldjump"/>
              </a:rPr>
              <a:t>НАЗАД</a:t>
            </a:r>
            <a:endParaRPr lang="ru-RU" sz="32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rgbClr val="7030A0"/>
          </a:solidFill>
        </p:spPr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ВОПРОС   17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blipFill>
            <a:blip r:embed="rId2" cstate="print"/>
            <a:tile tx="0" ty="0" sx="100000" sy="100000" flip="none" algn="tl"/>
          </a:blipFill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3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Переход газа из состояния К в состояние М можно совершить четырьмя способами (см. рис). При каком способе газ совершит наибольшую работу?</a:t>
            </a:r>
          </a:p>
          <a:p>
            <a:pPr algn="ctr">
              <a:buNone/>
            </a:pPr>
            <a:endParaRPr lang="ru-RU" sz="30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ru-RU" sz="5400" dirty="0">
              <a:latin typeface="Monotype Corsiva" pitchFamily="66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785918" y="5143512"/>
            <a:ext cx="1410771" cy="584775"/>
          </a:xfrm>
          <a:prstGeom prst="rect">
            <a:avLst/>
          </a:prstGeom>
          <a:solidFill>
            <a:srgbClr val="92D050"/>
          </a:solidFill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  <a:hlinkClick r:id="rId3" action="ppaction://hlinksldjump"/>
              </a:rPr>
              <a:t>НАЗАД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643570" y="5143512"/>
            <a:ext cx="1524776" cy="584775"/>
          </a:xfrm>
          <a:prstGeom prst="rect">
            <a:avLst/>
          </a:prstGeom>
          <a:solidFill>
            <a:srgbClr val="00B0F0"/>
          </a:solidFill>
        </p:spPr>
        <p:txBody>
          <a:bodyPr wrap="none" rtlCol="0">
            <a:spAutoFit/>
          </a:bodyPr>
          <a:lstStyle/>
          <a:p>
            <a:r>
              <a:rPr lang="ru-RU" sz="3200" b="1" i="1" dirty="0" smtClean="0">
                <a:solidFill>
                  <a:srgbClr val="7030A0"/>
                </a:solidFill>
                <a:hlinkClick r:id="rId4" action="ppaction://hlinksldjump"/>
              </a:rPr>
              <a:t>Ответ</a:t>
            </a:r>
            <a:endParaRPr lang="ru-RU" sz="3200" b="1" i="1" dirty="0">
              <a:solidFill>
                <a:srgbClr val="7030A0"/>
              </a:solidFill>
            </a:endParaRPr>
          </a:p>
        </p:txBody>
      </p:sp>
      <p:pic>
        <p:nvPicPr>
          <p:cNvPr id="6" name="Рисунок 5" descr="рис.2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660232" y="3140968"/>
            <a:ext cx="190500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rgbClr val="00B0F0"/>
          </a:solidFill>
        </p:spPr>
        <p:txBody>
          <a:bodyPr/>
          <a:lstStyle/>
          <a:p>
            <a:r>
              <a:rPr lang="ru-RU" b="1" dirty="0" smtClean="0">
                <a:solidFill>
                  <a:srgbClr val="7030A0"/>
                </a:solidFill>
              </a:rPr>
              <a:t>ОТВЕТ  17</a:t>
            </a:r>
            <a:endParaRPr lang="ru-RU" b="1" dirty="0">
              <a:solidFill>
                <a:srgbClr val="7030A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blipFill>
            <a:blip r:embed="rId2" cstate="print"/>
            <a:tile tx="0" ty="0" sx="100000" sy="100000" flip="none" algn="tl"/>
          </a:blipFill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4800" dirty="0" smtClean="0">
                <a:latin typeface="Monotype Corsiva" pitchFamily="66" charset="0"/>
              </a:rPr>
              <a:t> </a:t>
            </a:r>
            <a:r>
              <a:rPr lang="ru-RU" dirty="0" smtClean="0">
                <a:solidFill>
                  <a:schemeClr val="bg1"/>
                </a:solidFill>
              </a:rPr>
              <a:t>Во всех трех случаях газ совершает разную работу, равную площади под графиком процесса</a:t>
            </a:r>
          </a:p>
          <a:p>
            <a:pPr algn="ctr">
              <a:buNone/>
            </a:pPr>
            <a:endParaRPr lang="ru-RU" dirty="0" smtClean="0">
              <a:solidFill>
                <a:schemeClr val="bg1"/>
              </a:solidFill>
            </a:endParaRPr>
          </a:p>
          <a:p>
            <a:pPr algn="ctr">
              <a:buNone/>
            </a:pPr>
            <a:endParaRPr lang="ru-RU" dirty="0" smtClean="0">
              <a:solidFill>
                <a:schemeClr val="bg1"/>
              </a:solidFill>
              <a:latin typeface="Monotype Corsiva" pitchFamily="66" charset="0"/>
            </a:endParaRPr>
          </a:p>
          <a:p>
            <a:pPr algn="ctr">
              <a:buNone/>
            </a:pPr>
            <a:r>
              <a:rPr lang="ru-RU" dirty="0" smtClean="0">
                <a:solidFill>
                  <a:schemeClr val="bg1"/>
                </a:solidFill>
                <a:latin typeface="Monotype Corsiva" pitchFamily="66" charset="0"/>
              </a:rPr>
              <a:t>Ответ: 1</a:t>
            </a:r>
            <a:endParaRPr lang="ru-RU" dirty="0">
              <a:solidFill>
                <a:schemeClr val="bg1"/>
              </a:solidFill>
              <a:latin typeface="Monotype Corsiva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571868" y="5286388"/>
            <a:ext cx="1410771" cy="584775"/>
          </a:xfrm>
          <a:prstGeom prst="rect">
            <a:avLst/>
          </a:prstGeom>
          <a:solidFill>
            <a:srgbClr val="92D050"/>
          </a:solidFill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  <a:hlinkClick r:id="rId3" action="ppaction://hlinksldjump"/>
              </a:rPr>
              <a:t>НАЗАД</a:t>
            </a:r>
            <a:endParaRPr lang="ru-RU" sz="3200" b="1" dirty="0">
              <a:solidFill>
                <a:srgbClr val="FF0000"/>
              </a:solidFill>
            </a:endParaRPr>
          </a:p>
        </p:txBody>
      </p:sp>
      <p:pic>
        <p:nvPicPr>
          <p:cNvPr id="6" name="Рисунок 5" descr="C:\Program Files\Physicon\Open Physics 2.5 part 1\content\chapter3\section\paragraph8\images\3-8-2.gif"/>
          <p:cNvPicPr/>
          <p:nvPr/>
        </p:nvPicPr>
        <p:blipFill>
          <a:blip r:embed="rId4" r:link="rId5" cstate="print"/>
          <a:srcRect/>
          <a:stretch>
            <a:fillRect/>
          </a:stretch>
        </p:blipFill>
        <p:spPr bwMode="auto">
          <a:xfrm>
            <a:off x="1691680" y="2996952"/>
            <a:ext cx="5544616" cy="171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rgbClr val="7030A0"/>
          </a:solidFill>
        </p:spPr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ВОПРОС   18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blipFill>
            <a:blip r:embed="rId2" cstate="print"/>
            <a:tile tx="0" ty="0" sx="100000" sy="100000" flip="none" algn="tl"/>
          </a:blipFill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Какой из нижеприведённых точек на диаграмме работы идеального газа от изменения объёма, соответствует точка с максимальным давлением? ( Процесс изобарный)</a:t>
            </a:r>
          </a:p>
          <a:p>
            <a:pPr algn="ctr">
              <a:buNone/>
            </a:pPr>
            <a:r>
              <a:rPr lang="ru-RU" sz="5400" dirty="0" smtClean="0"/>
              <a:t/>
            </a:r>
            <a:br>
              <a:rPr lang="ru-RU" sz="5400" dirty="0" smtClean="0"/>
            </a:br>
            <a:endParaRPr lang="ru-RU" sz="5400" dirty="0">
              <a:latin typeface="Monotype Corsiva" pitchFamily="66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785918" y="5143512"/>
            <a:ext cx="1410771" cy="584775"/>
          </a:xfrm>
          <a:prstGeom prst="rect">
            <a:avLst/>
          </a:prstGeom>
          <a:solidFill>
            <a:srgbClr val="92D050"/>
          </a:solidFill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  <a:hlinkClick r:id="rId3" action="ppaction://hlinksldjump"/>
              </a:rPr>
              <a:t>НАЗАД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643570" y="5143512"/>
            <a:ext cx="1524776" cy="584775"/>
          </a:xfrm>
          <a:prstGeom prst="rect">
            <a:avLst/>
          </a:prstGeom>
          <a:solidFill>
            <a:srgbClr val="00B0F0"/>
          </a:solidFill>
        </p:spPr>
        <p:txBody>
          <a:bodyPr wrap="none" rtlCol="0">
            <a:spAutoFit/>
          </a:bodyPr>
          <a:lstStyle/>
          <a:p>
            <a:r>
              <a:rPr lang="ru-RU" sz="3200" b="1" i="1" dirty="0" smtClean="0">
                <a:solidFill>
                  <a:srgbClr val="7030A0"/>
                </a:solidFill>
                <a:hlinkClick r:id="rId4" action="ppaction://hlinksldjump"/>
              </a:rPr>
              <a:t>Ответ</a:t>
            </a:r>
            <a:endParaRPr lang="ru-RU" sz="3200" b="1" i="1" dirty="0">
              <a:solidFill>
                <a:srgbClr val="7030A0"/>
              </a:solidFill>
            </a:endParaRPr>
          </a:p>
        </p:txBody>
      </p:sp>
      <p:pic>
        <p:nvPicPr>
          <p:cNvPr id="6" name="Рисунок 5" descr="http://physics-regelman.com/high/IdealGas/1/3.pn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372200" y="3140968"/>
            <a:ext cx="2105025" cy="178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rgbClr val="00B0F0"/>
          </a:solidFill>
        </p:spPr>
        <p:txBody>
          <a:bodyPr/>
          <a:lstStyle/>
          <a:p>
            <a:r>
              <a:rPr lang="ru-RU" b="1" dirty="0" smtClean="0">
                <a:solidFill>
                  <a:srgbClr val="7030A0"/>
                </a:solidFill>
              </a:rPr>
              <a:t>ОТВЕТ  18</a:t>
            </a:r>
            <a:endParaRPr lang="ru-RU" b="1" dirty="0">
              <a:solidFill>
                <a:srgbClr val="7030A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blipFill>
            <a:blip r:embed="rId2" cstate="print"/>
            <a:tile tx="0" ty="0" sx="100000" sy="100000" flip="none" algn="tl"/>
          </a:blipFill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4400" dirty="0" smtClean="0">
                <a:latin typeface="Monotype Corsiva" pitchFamily="66" charset="0"/>
              </a:rPr>
              <a:t> </a:t>
            </a:r>
          </a:p>
          <a:p>
            <a:pPr algn="ctr">
              <a:buNone/>
            </a:pPr>
            <a:r>
              <a:rPr lang="ru-RU" sz="4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Ответ:  2</a:t>
            </a:r>
            <a:endParaRPr lang="ru-RU" sz="44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571868" y="5286388"/>
            <a:ext cx="1410771" cy="584775"/>
          </a:xfrm>
          <a:prstGeom prst="rect">
            <a:avLst/>
          </a:prstGeom>
          <a:solidFill>
            <a:srgbClr val="92D050"/>
          </a:solidFill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  <a:hlinkClick r:id="rId3" action="ppaction://hlinksldjump"/>
              </a:rPr>
              <a:t>НАЗАД</a:t>
            </a:r>
            <a:endParaRPr lang="ru-RU" sz="32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rgbClr val="7030A0"/>
          </a:solidFill>
        </p:spPr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ВОПРОС   19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blipFill>
            <a:blip r:embed="rId2" cstate="print"/>
            <a:tile tx="0" ty="0" sx="100000" sy="100000" flip="none" algn="tl"/>
          </a:blipFill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5400" dirty="0" smtClean="0">
                <a:latin typeface="Monotype Corsiva" pitchFamily="66" charset="0"/>
              </a:rPr>
              <a:t> </a:t>
            </a:r>
            <a:r>
              <a:rPr lang="ru-RU" sz="4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Чем отличается работа, совершаемая газом, от работы, совершаемой внешними телами над газом? </a:t>
            </a:r>
          </a:p>
          <a:p>
            <a:pPr algn="ctr">
              <a:buNone/>
            </a:pPr>
            <a:endParaRPr lang="ru-RU" sz="5400" dirty="0">
              <a:latin typeface="Monotype Corsiva" pitchFamily="66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785918" y="5143512"/>
            <a:ext cx="1410771" cy="584775"/>
          </a:xfrm>
          <a:prstGeom prst="rect">
            <a:avLst/>
          </a:prstGeom>
          <a:solidFill>
            <a:srgbClr val="92D050"/>
          </a:solidFill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  <a:hlinkClick r:id="rId3" action="ppaction://hlinksldjump"/>
              </a:rPr>
              <a:t>НАЗАД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724128" y="5157192"/>
            <a:ext cx="1524776" cy="584775"/>
          </a:xfrm>
          <a:prstGeom prst="rect">
            <a:avLst/>
          </a:prstGeom>
          <a:solidFill>
            <a:srgbClr val="00B0F0"/>
          </a:solidFill>
        </p:spPr>
        <p:txBody>
          <a:bodyPr wrap="none" rtlCol="0">
            <a:spAutoFit/>
          </a:bodyPr>
          <a:lstStyle/>
          <a:p>
            <a:r>
              <a:rPr lang="ru-RU" sz="3200" b="1" i="1" dirty="0" smtClean="0">
                <a:solidFill>
                  <a:srgbClr val="7030A0"/>
                </a:solidFill>
                <a:hlinkClick r:id="rId4" action="ppaction://hlinksldjump"/>
              </a:rPr>
              <a:t>Ответ</a:t>
            </a:r>
            <a:endParaRPr lang="ru-RU" sz="3200" b="1" i="1" dirty="0">
              <a:solidFill>
                <a:srgbClr val="7030A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rgbClr val="00B0F0"/>
          </a:solidFill>
        </p:spPr>
        <p:txBody>
          <a:bodyPr/>
          <a:lstStyle/>
          <a:p>
            <a:r>
              <a:rPr lang="ru-RU" b="1" dirty="0" smtClean="0">
                <a:solidFill>
                  <a:srgbClr val="7030A0"/>
                </a:solidFill>
              </a:rPr>
              <a:t>ОТВЕТ  19</a:t>
            </a:r>
            <a:endParaRPr lang="ru-RU" b="1" dirty="0">
              <a:solidFill>
                <a:srgbClr val="7030A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blipFill>
            <a:blip r:embed="rId2" cstate="print"/>
            <a:tile tx="0" ty="0" sx="100000" sy="100000" flip="none" algn="tl"/>
          </a:blipFill>
        </p:spPr>
        <p:txBody>
          <a:bodyPr>
            <a:normAutofit/>
          </a:bodyPr>
          <a:lstStyle/>
          <a:p>
            <a:pPr algn="ctr">
              <a:buNone/>
            </a:pPr>
            <a:endParaRPr lang="en-US" sz="4800" dirty="0" smtClean="0">
              <a:latin typeface="Monotype Corsiva" pitchFamily="66" charset="0"/>
            </a:endParaRPr>
          </a:p>
          <a:p>
            <a:pPr algn="ctr">
              <a:buNone/>
            </a:pPr>
            <a:r>
              <a:rPr lang="ru-RU" sz="3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Работа, совершаемая газом отличается от работы, совершаемой внешними телами только знаком.</a:t>
            </a:r>
          </a:p>
          <a:p>
            <a:pPr algn="ctr">
              <a:buNone/>
            </a:pPr>
            <a:endParaRPr lang="ru-RU" sz="4800" dirty="0">
              <a:latin typeface="Monotype Corsiva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571868" y="5286388"/>
            <a:ext cx="1410771" cy="584775"/>
          </a:xfrm>
          <a:prstGeom prst="rect">
            <a:avLst/>
          </a:prstGeom>
          <a:solidFill>
            <a:srgbClr val="92D050"/>
          </a:solidFill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  <a:hlinkClick r:id="rId3" action="ppaction://hlinksldjump"/>
              </a:rPr>
              <a:t>НАЗАД</a:t>
            </a:r>
            <a:endParaRPr lang="ru-RU" sz="32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rgbClr val="7030A0"/>
          </a:solidFill>
        </p:spPr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ВОПРОС   20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blipFill>
            <a:blip r:embed="rId2" cstate="print"/>
            <a:tile tx="0" ty="0" sx="100000" sy="100000" flip="none" algn="tl"/>
          </a:blipFill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4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Какую работу совершил газ, количество вещества которого </a:t>
            </a:r>
            <a:r>
              <a:rPr lang="ru-RU" sz="4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</a:t>
            </a:r>
            <a:r>
              <a:rPr lang="ru-RU" sz="4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при изобарном расширении на </a:t>
            </a:r>
            <a:r>
              <a:rPr lang="ru-RU" sz="4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</a:t>
            </a:r>
            <a:r>
              <a:rPr lang="ru-RU" sz="4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Т? </a:t>
            </a:r>
          </a:p>
          <a:p>
            <a:pPr algn="ctr">
              <a:buNone/>
            </a:pPr>
            <a:endParaRPr lang="ru-RU" sz="5400" dirty="0">
              <a:latin typeface="Monotype Corsiva" pitchFamily="66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785918" y="5143512"/>
            <a:ext cx="1410771" cy="584775"/>
          </a:xfrm>
          <a:prstGeom prst="rect">
            <a:avLst/>
          </a:prstGeom>
          <a:solidFill>
            <a:srgbClr val="92D050"/>
          </a:solidFill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  <a:hlinkClick r:id="rId3" action="ppaction://hlinksldjump"/>
              </a:rPr>
              <a:t>НАЗАД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643570" y="5143512"/>
            <a:ext cx="1524776" cy="584775"/>
          </a:xfrm>
          <a:prstGeom prst="rect">
            <a:avLst/>
          </a:prstGeom>
          <a:solidFill>
            <a:srgbClr val="00B0F0"/>
          </a:solidFill>
        </p:spPr>
        <p:txBody>
          <a:bodyPr wrap="none" rtlCol="0">
            <a:spAutoFit/>
          </a:bodyPr>
          <a:lstStyle/>
          <a:p>
            <a:r>
              <a:rPr lang="ru-RU" sz="3200" b="1" i="1" dirty="0" smtClean="0">
                <a:solidFill>
                  <a:srgbClr val="7030A0"/>
                </a:solidFill>
                <a:hlinkClick r:id="rId4" action="ppaction://hlinksldjump"/>
              </a:rPr>
              <a:t>Ответ</a:t>
            </a:r>
            <a:endParaRPr lang="ru-RU" sz="3200" b="1" i="1" dirty="0">
              <a:solidFill>
                <a:srgbClr val="7030A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rgbClr val="00B0F0"/>
          </a:solidFill>
        </p:spPr>
        <p:txBody>
          <a:bodyPr/>
          <a:lstStyle/>
          <a:p>
            <a:r>
              <a:rPr lang="ru-RU" b="1" dirty="0" smtClean="0">
                <a:solidFill>
                  <a:srgbClr val="7030A0"/>
                </a:solidFill>
              </a:rPr>
              <a:t>ОТВЕТ  1</a:t>
            </a:r>
            <a:endParaRPr lang="ru-RU" b="1" dirty="0">
              <a:solidFill>
                <a:srgbClr val="7030A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blipFill>
            <a:blip r:embed="rId2" cstate="print"/>
            <a:tile tx="0" ty="0" sx="100000" sy="100000" flip="none" algn="tl"/>
          </a:blipFill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4800" dirty="0" smtClean="0">
                <a:latin typeface="Monotype Corsiva" pitchFamily="66" charset="0"/>
              </a:rPr>
              <a:t>  </a:t>
            </a:r>
          </a:p>
          <a:p>
            <a:pPr algn="ctr">
              <a:buNone/>
            </a:pPr>
            <a:r>
              <a:rPr lang="ru-RU" sz="7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Дж</a:t>
            </a:r>
            <a:endParaRPr lang="ru-RU" sz="72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571868" y="5286388"/>
            <a:ext cx="1410771" cy="584775"/>
          </a:xfrm>
          <a:prstGeom prst="rect">
            <a:avLst/>
          </a:prstGeom>
          <a:solidFill>
            <a:srgbClr val="92D050"/>
          </a:solidFill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  <a:hlinkClick r:id="rId3" action="ppaction://hlinksldjump"/>
              </a:rPr>
              <a:t>НАЗАД</a:t>
            </a:r>
            <a:endParaRPr lang="ru-RU" sz="32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rgbClr val="00B0F0"/>
          </a:solidFill>
        </p:spPr>
        <p:txBody>
          <a:bodyPr/>
          <a:lstStyle/>
          <a:p>
            <a:r>
              <a:rPr lang="ru-RU" b="1" dirty="0" smtClean="0">
                <a:solidFill>
                  <a:srgbClr val="7030A0"/>
                </a:solidFill>
              </a:rPr>
              <a:t>ОТВЕТ  20</a:t>
            </a:r>
            <a:endParaRPr lang="ru-RU" b="1" dirty="0">
              <a:solidFill>
                <a:srgbClr val="7030A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blipFill>
            <a:blip r:embed="rId2" cstate="print"/>
            <a:tile tx="0" ty="0" sx="100000" sy="100000" flip="none" algn="tl"/>
          </a:blipFill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4800" dirty="0" smtClean="0">
                <a:latin typeface="Monotype Corsiva" pitchFamily="66" charset="0"/>
              </a:rPr>
              <a:t> </a:t>
            </a:r>
          </a:p>
          <a:p>
            <a:pPr algn="ctr">
              <a:buNone/>
            </a:pPr>
            <a:r>
              <a:rPr lang="ru-RU" sz="4800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sz="4800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</a:t>
            </a:r>
            <a:r>
              <a:rPr lang="ru-RU" sz="4800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=</a:t>
            </a:r>
            <a:r>
              <a:rPr lang="ru-RU" sz="4800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</a:t>
            </a:r>
            <a:r>
              <a:rPr lang="en-US" sz="4800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R</a:t>
            </a:r>
            <a:r>
              <a:rPr lang="en-US" sz="4800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</a:t>
            </a:r>
            <a:r>
              <a:rPr lang="en-US" sz="4800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T</a:t>
            </a:r>
            <a:endParaRPr lang="ru-RU" sz="48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ru-RU" sz="4800" dirty="0">
              <a:latin typeface="Monotype Corsiva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571868" y="5286388"/>
            <a:ext cx="1410771" cy="584775"/>
          </a:xfrm>
          <a:prstGeom prst="rect">
            <a:avLst/>
          </a:prstGeom>
          <a:solidFill>
            <a:srgbClr val="92D050"/>
          </a:solidFill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  <a:hlinkClick r:id="rId3" action="ppaction://hlinksldjump"/>
              </a:rPr>
              <a:t>НАЗАД</a:t>
            </a:r>
            <a:endParaRPr lang="ru-RU" sz="32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rgbClr val="7030A0"/>
          </a:solidFill>
        </p:spPr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ВОПРОС   15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blipFill>
            <a:blip r:embed="rId2" cstate="print"/>
            <a:tile tx="0" ty="0" sx="100000" sy="100000" flip="none" algn="tl"/>
          </a:blipFill>
        </p:spPr>
        <p:txBody>
          <a:bodyPr>
            <a:normAutofit fontScale="55000" lnSpcReduction="20000"/>
          </a:bodyPr>
          <a:lstStyle/>
          <a:p>
            <a:pPr>
              <a:buNone/>
            </a:pPr>
            <a:r>
              <a:rPr lang="ru-RU" sz="5400" dirty="0" smtClean="0">
                <a:latin typeface="Monotype Corsiva" pitchFamily="66" charset="0"/>
              </a:rPr>
              <a:t>    </a:t>
            </a:r>
            <a:r>
              <a:rPr lang="ru-RU" sz="6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График зависимости давления от объема для циклического процесса изображен на рисунке. В этом процессе газ </a:t>
            </a:r>
          </a:p>
          <a:p>
            <a:pPr>
              <a:buNone/>
            </a:pPr>
            <a:r>
              <a:rPr lang="ru-RU" sz="5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1) совершает положительную работу</a:t>
            </a:r>
          </a:p>
          <a:p>
            <a:pPr>
              <a:buNone/>
            </a:pPr>
            <a:r>
              <a:rPr lang="ru-RU" sz="5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2) совершает отрицательную работу</a:t>
            </a:r>
          </a:p>
          <a:p>
            <a:pPr>
              <a:buNone/>
            </a:pPr>
            <a:r>
              <a:rPr lang="ru-RU" sz="5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3) не получает энергию от внешних </a:t>
            </a:r>
          </a:p>
          <a:p>
            <a:pPr>
              <a:buNone/>
            </a:pPr>
            <a:r>
              <a:rPr lang="ru-RU" sz="5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источников</a:t>
            </a:r>
          </a:p>
          <a:p>
            <a:pPr>
              <a:buNone/>
            </a:pPr>
            <a:r>
              <a:rPr lang="ru-RU" sz="5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4) не отдает энергию внешним телам</a:t>
            </a:r>
          </a:p>
          <a:p>
            <a:pPr algn="ctr">
              <a:buNone/>
            </a:pPr>
            <a:endParaRPr lang="ru-RU" sz="5400" dirty="0">
              <a:latin typeface="Monotype Corsiva" pitchFamily="66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785918" y="5357826"/>
            <a:ext cx="1410771" cy="584775"/>
          </a:xfrm>
          <a:prstGeom prst="rect">
            <a:avLst/>
          </a:prstGeom>
          <a:solidFill>
            <a:srgbClr val="92D050"/>
          </a:solidFill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  <a:hlinkClick r:id="rId3" action="ppaction://hlinksldjump"/>
              </a:rPr>
              <a:t>НАЗАД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643570" y="5357826"/>
            <a:ext cx="1524776" cy="584775"/>
          </a:xfrm>
          <a:prstGeom prst="rect">
            <a:avLst/>
          </a:prstGeom>
          <a:solidFill>
            <a:srgbClr val="00B0F0"/>
          </a:solidFill>
        </p:spPr>
        <p:txBody>
          <a:bodyPr wrap="none" rtlCol="0">
            <a:spAutoFit/>
          </a:bodyPr>
          <a:lstStyle/>
          <a:p>
            <a:r>
              <a:rPr lang="ru-RU" sz="3200" b="1" i="1" dirty="0" smtClean="0">
                <a:solidFill>
                  <a:srgbClr val="7030A0"/>
                </a:solidFill>
                <a:hlinkClick r:id="rId4" action="ppaction://hlinksldjump"/>
              </a:rPr>
              <a:t>Ответ</a:t>
            </a:r>
            <a:endParaRPr lang="ru-RU" sz="3200" b="1" i="1" dirty="0">
              <a:solidFill>
                <a:srgbClr val="7030A0"/>
              </a:solidFill>
            </a:endParaRPr>
          </a:p>
        </p:txBody>
      </p:sp>
      <p:pic>
        <p:nvPicPr>
          <p:cNvPr id="6" name="Picture 4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660232" y="2708920"/>
            <a:ext cx="1800200" cy="18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rgbClr val="00B0F0"/>
          </a:solidFill>
        </p:spPr>
        <p:txBody>
          <a:bodyPr/>
          <a:lstStyle/>
          <a:p>
            <a:r>
              <a:rPr lang="ru-RU" b="1" dirty="0" smtClean="0">
                <a:solidFill>
                  <a:srgbClr val="7030A0"/>
                </a:solidFill>
              </a:rPr>
              <a:t>ОТВЕТ  15</a:t>
            </a:r>
            <a:endParaRPr lang="ru-RU" b="1" dirty="0">
              <a:solidFill>
                <a:srgbClr val="7030A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blipFill>
            <a:blip r:embed="rId2" cstate="print"/>
            <a:tile tx="0" ty="0" sx="100000" sy="100000" flip="none" algn="tl"/>
          </a:blipFill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4800" dirty="0" smtClean="0">
                <a:latin typeface="Monotype Corsiva" pitchFamily="66" charset="0"/>
              </a:rPr>
              <a:t> </a:t>
            </a:r>
            <a:r>
              <a:rPr lang="ru-RU" sz="5400" dirty="0" smtClean="0">
                <a:latin typeface="Monotype Corsiva" pitchFamily="66" charset="0"/>
              </a:rPr>
              <a:t> </a:t>
            </a:r>
          </a:p>
          <a:p>
            <a:pPr algn="ctr">
              <a:buNone/>
            </a:pPr>
            <a:r>
              <a:rPr lang="ru-RU" sz="5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Полная работа газа за цикл  положительна</a:t>
            </a:r>
            <a:endParaRPr lang="ru-RU" sz="48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571868" y="5286388"/>
            <a:ext cx="1410771" cy="584775"/>
          </a:xfrm>
          <a:prstGeom prst="rect">
            <a:avLst/>
          </a:prstGeom>
          <a:solidFill>
            <a:srgbClr val="92D050"/>
          </a:solidFill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  <a:hlinkClick r:id="rId3" action="ppaction://hlinksldjump"/>
              </a:rPr>
              <a:t>НАЗАД</a:t>
            </a:r>
            <a:endParaRPr lang="ru-RU" sz="32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bg1"/>
                </a:solidFill>
              </a:rPr>
              <a:t>Физкультминутка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ru-RU" dirty="0" smtClean="0">
              <a:solidFill>
                <a:schemeClr val="bg1"/>
              </a:solidFill>
            </a:endParaRPr>
          </a:p>
          <a:p>
            <a:pPr>
              <a:buNone/>
            </a:pPr>
            <a:r>
              <a:rPr lang="ru-RU" dirty="0" smtClean="0">
                <a:solidFill>
                  <a:schemeClr val="bg1"/>
                </a:solidFill>
                <a:hlinkClick r:id="rId2" action="ppaction://hlinkpres?slideindex=1&amp;slidetitle="/>
              </a:rPr>
              <a:t>Физкультминутка.</a:t>
            </a:r>
            <a:r>
              <a:rPr lang="en-US" dirty="0" err="1" smtClean="0">
                <a:solidFill>
                  <a:schemeClr val="bg1"/>
                </a:solidFill>
                <a:hlinkClick r:id="rId2" action="ppaction://hlinkpres?slideindex=1&amp;slidetitle="/>
              </a:rPr>
              <a:t>ppt</a:t>
            </a:r>
            <a:endParaRPr lang="ru-RU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u="sng" dirty="0" smtClean="0">
                <a:solidFill>
                  <a:schemeClr val="bg1"/>
                </a:solidFill>
              </a:rPr>
              <a:t>Самостоятельная работа</a:t>
            </a:r>
            <a:r>
              <a:rPr lang="ru-RU" dirty="0" smtClean="0">
                <a:solidFill>
                  <a:schemeClr val="bg1"/>
                </a:solidFill>
              </a:rPr>
              <a:t/>
            </a:r>
            <a:br>
              <a:rPr lang="ru-RU" dirty="0" smtClean="0">
                <a:solidFill>
                  <a:schemeClr val="bg1"/>
                </a:solidFill>
              </a:rPr>
            </a:br>
            <a:r>
              <a:rPr lang="ru-RU" sz="3600" dirty="0" smtClean="0">
                <a:solidFill>
                  <a:schemeClr val="bg1"/>
                </a:solidFill>
              </a:rPr>
              <a:t>Ответы</a:t>
            </a:r>
            <a:endParaRPr lang="ru-RU" sz="3600" dirty="0">
              <a:solidFill>
                <a:schemeClr val="bg1"/>
              </a:solidFill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450080"/>
        </p:xfrm>
        <a:graphic>
          <a:graphicData uri="http://schemas.openxmlformats.org/drawingml/2006/table">
            <a:tbl>
              <a:tblPr firstRow="1" bandRow="1">
                <a:tableStyleId>{9D7B26C5-4107-4FEC-AEDC-1716B250A1EF}</a:tableStyleId>
              </a:tblPr>
              <a:tblGrid>
                <a:gridCol w="2057400"/>
                <a:gridCol w="2057400"/>
                <a:gridCol w="2057400"/>
                <a:gridCol w="2057400"/>
              </a:tblGrid>
              <a:tr h="370840">
                <a:tc gridSpan="4"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FFFF00"/>
                          </a:solidFill>
                        </a:rPr>
                        <a:t>Жёлтая</a:t>
                      </a:r>
                      <a:r>
                        <a:rPr lang="ru-RU" b="1" baseline="0" dirty="0" smtClean="0">
                          <a:solidFill>
                            <a:srgbClr val="FFFF00"/>
                          </a:solidFill>
                        </a:rPr>
                        <a:t> карточка</a:t>
                      </a:r>
                      <a:endParaRPr lang="ru-RU" b="1" dirty="0">
                        <a:solidFill>
                          <a:srgbClr val="FFFF00"/>
                        </a:solidFill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chemeClr val="bg1"/>
                          </a:solidFill>
                        </a:rPr>
                        <a:t>№ задания</a:t>
                      </a:r>
                      <a:endParaRPr lang="ru-RU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FFFF00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bg1"/>
                          </a:solidFill>
                        </a:rPr>
                        <a:t>1</a:t>
                      </a:r>
                      <a:endParaRPr lang="ru-RU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FFFF00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bg1"/>
                          </a:solidFill>
                        </a:rPr>
                        <a:t>2</a:t>
                      </a:r>
                      <a:endParaRPr lang="ru-RU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FFFF00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bg1"/>
                          </a:solidFill>
                        </a:rPr>
                        <a:t>3</a:t>
                      </a:r>
                      <a:endParaRPr lang="ru-RU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FFFF00">
                        <a:alpha val="20000"/>
                      </a:srgb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chemeClr val="bg1"/>
                          </a:solidFill>
                        </a:rPr>
                        <a:t>1 вариант</a:t>
                      </a:r>
                      <a:endParaRPr lang="ru-RU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0" dirty="0" smtClean="0">
                          <a:solidFill>
                            <a:schemeClr val="bg1"/>
                          </a:solidFill>
                        </a:rPr>
                        <a:t>4</a:t>
                      </a:r>
                      <a:endParaRPr lang="ru-RU" b="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0" dirty="0" smtClean="0">
                          <a:solidFill>
                            <a:schemeClr val="bg1"/>
                          </a:solidFill>
                        </a:rPr>
                        <a:t>2</a:t>
                      </a:r>
                      <a:endParaRPr lang="ru-RU" b="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0" dirty="0" smtClean="0">
                          <a:solidFill>
                            <a:schemeClr val="bg1"/>
                          </a:solidFill>
                        </a:rPr>
                        <a:t>2</a:t>
                      </a:r>
                      <a:endParaRPr lang="ru-RU" b="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chemeClr val="bg1"/>
                          </a:solidFill>
                        </a:rPr>
                        <a:t>2 вариант</a:t>
                      </a:r>
                      <a:endParaRPr lang="ru-RU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0" dirty="0" smtClean="0">
                          <a:solidFill>
                            <a:schemeClr val="bg1"/>
                          </a:solidFill>
                        </a:rPr>
                        <a:t>4</a:t>
                      </a:r>
                      <a:endParaRPr lang="ru-RU" b="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0" dirty="0" smtClean="0">
                          <a:solidFill>
                            <a:schemeClr val="bg1"/>
                          </a:solidFill>
                        </a:rPr>
                        <a:t>4</a:t>
                      </a:r>
                      <a:endParaRPr lang="ru-RU" b="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0" dirty="0" smtClean="0">
                          <a:solidFill>
                            <a:schemeClr val="bg1"/>
                          </a:solidFill>
                        </a:rPr>
                        <a:t>1</a:t>
                      </a:r>
                      <a:endParaRPr lang="ru-RU" b="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</a:tr>
              <a:tr h="370840">
                <a:tc gridSpan="4"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92D050"/>
                          </a:solidFill>
                        </a:rPr>
                        <a:t>Зелёная карточка</a:t>
                      </a:r>
                      <a:endParaRPr lang="ru-RU" b="1" dirty="0">
                        <a:solidFill>
                          <a:srgbClr val="92D050"/>
                        </a:solidFill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chemeClr val="bg1"/>
                          </a:solidFill>
                        </a:rPr>
                        <a:t>№  задания</a:t>
                      </a:r>
                      <a:endParaRPr lang="ru-RU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3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bg1"/>
                          </a:solidFill>
                        </a:rPr>
                        <a:t>1</a:t>
                      </a:r>
                      <a:endParaRPr lang="ru-RU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3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bg1"/>
                          </a:solidFill>
                        </a:rPr>
                        <a:t>2</a:t>
                      </a:r>
                      <a:endParaRPr lang="ru-RU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3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bg1"/>
                          </a:solidFill>
                        </a:rPr>
                        <a:t>3</a:t>
                      </a:r>
                      <a:endParaRPr lang="ru-RU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3">
                        <a:alpha val="2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chemeClr val="bg1"/>
                          </a:solidFill>
                        </a:rPr>
                        <a:t>1 вариант</a:t>
                      </a:r>
                      <a:endParaRPr lang="ru-RU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0" dirty="0" smtClean="0">
                          <a:solidFill>
                            <a:schemeClr val="bg1"/>
                          </a:solidFill>
                        </a:rPr>
                        <a:t>4</a:t>
                      </a:r>
                      <a:endParaRPr lang="ru-RU" b="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0" dirty="0" smtClean="0">
                          <a:solidFill>
                            <a:schemeClr val="bg1"/>
                          </a:solidFill>
                        </a:rPr>
                        <a:t>1</a:t>
                      </a:r>
                      <a:endParaRPr lang="ru-RU" b="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0" dirty="0" smtClean="0">
                          <a:solidFill>
                            <a:schemeClr val="bg1"/>
                          </a:solidFill>
                        </a:rPr>
                        <a:t>4</a:t>
                      </a:r>
                      <a:endParaRPr lang="ru-RU" b="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chemeClr val="bg1"/>
                          </a:solidFill>
                        </a:rPr>
                        <a:t>2 вариант</a:t>
                      </a:r>
                      <a:endParaRPr lang="ru-RU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0" dirty="0" smtClean="0">
                          <a:solidFill>
                            <a:schemeClr val="bg1"/>
                          </a:solidFill>
                        </a:rPr>
                        <a:t>4</a:t>
                      </a:r>
                      <a:endParaRPr lang="ru-RU" b="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0" dirty="0" smtClean="0">
                          <a:solidFill>
                            <a:schemeClr val="bg1"/>
                          </a:solidFill>
                        </a:rPr>
                        <a:t>3</a:t>
                      </a:r>
                      <a:endParaRPr lang="ru-RU" b="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0" dirty="0" smtClean="0">
                          <a:solidFill>
                            <a:schemeClr val="bg1"/>
                          </a:solidFill>
                        </a:rPr>
                        <a:t>1</a:t>
                      </a:r>
                      <a:endParaRPr lang="ru-RU" b="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</a:tr>
              <a:tr h="370840">
                <a:tc gridSpan="4"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C00000"/>
                          </a:solidFill>
                        </a:rPr>
                        <a:t>Красная  карточка</a:t>
                      </a:r>
                      <a:endParaRPr lang="ru-RU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chemeClr val="bg1"/>
                          </a:solidFill>
                        </a:rPr>
                        <a:t>№ задания</a:t>
                      </a:r>
                      <a:endParaRPr lang="ru-RU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FF0000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bg1"/>
                          </a:solidFill>
                        </a:rPr>
                        <a:t>1</a:t>
                      </a:r>
                      <a:endParaRPr lang="ru-RU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FF0000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bg1"/>
                          </a:solidFill>
                        </a:rPr>
                        <a:t>2</a:t>
                      </a:r>
                      <a:endParaRPr lang="ru-RU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FF0000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bg1"/>
                          </a:solidFill>
                        </a:rPr>
                        <a:t>3</a:t>
                      </a:r>
                      <a:endParaRPr lang="ru-RU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FF0000">
                        <a:alpha val="20000"/>
                      </a:srgb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chemeClr val="bg1"/>
                          </a:solidFill>
                        </a:rPr>
                        <a:t>1 вариант</a:t>
                      </a:r>
                      <a:endParaRPr lang="ru-RU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bg1"/>
                          </a:solidFill>
                        </a:rPr>
                        <a:t>2</a:t>
                      </a:r>
                      <a:endParaRPr lang="ru-RU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bg1"/>
                          </a:solidFill>
                        </a:rPr>
                        <a:t>4</a:t>
                      </a:r>
                      <a:endParaRPr lang="ru-RU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bg1"/>
                          </a:solidFill>
                        </a:rPr>
                        <a:t>24</a:t>
                      </a:r>
                      <a:endParaRPr lang="ru-RU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chemeClr val="bg1"/>
                          </a:solidFill>
                        </a:rPr>
                        <a:t>2 вариант</a:t>
                      </a:r>
                      <a:endParaRPr lang="ru-RU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bg1"/>
                          </a:solidFill>
                        </a:rPr>
                        <a:t>5</a:t>
                      </a:r>
                      <a:endParaRPr lang="ru-RU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bg1"/>
                          </a:solidFill>
                        </a:rPr>
                        <a:t>4</a:t>
                      </a:r>
                      <a:endParaRPr lang="ru-RU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bg1"/>
                          </a:solidFill>
                        </a:rPr>
                        <a:t>32</a:t>
                      </a:r>
                      <a:endParaRPr lang="ru-RU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://im2-tub-ru.yandex.net/i?id=a7852159b4ccd92109c5562e595fb028-15-144&amp;n=2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blipFill>
            <a:blip r:embed="rId2" cstate="print"/>
            <a:tile tx="0" ty="0" sx="100000" sy="100000" flip="none" algn="tl"/>
          </a:blipFill>
        </p:spPr>
        <p:txBody>
          <a:bodyPr>
            <a:normAutofit/>
          </a:bodyPr>
          <a:lstStyle/>
          <a:p>
            <a:pPr algn="ctr">
              <a:buNone/>
            </a:pPr>
            <a:endParaRPr lang="ru-RU" sz="5400" dirty="0" smtClean="0">
              <a:solidFill>
                <a:schemeClr val="bg1"/>
              </a:solidFill>
            </a:endParaRPr>
          </a:p>
          <a:p>
            <a:pPr algn="ctr">
              <a:buNone/>
            </a:pPr>
            <a:r>
              <a:rPr lang="ru-RU" sz="5400" dirty="0" smtClean="0">
                <a:solidFill>
                  <a:schemeClr val="bg1"/>
                </a:solidFill>
              </a:rPr>
              <a:t>От чего зависит знак в величине работы газа? </a:t>
            </a:r>
          </a:p>
          <a:p>
            <a:pPr algn="ctr">
              <a:buNone/>
            </a:pPr>
            <a:r>
              <a:rPr lang="ru-RU" sz="5400" dirty="0" smtClean="0">
                <a:latin typeface="Monotype Corsiva" pitchFamily="66" charset="0"/>
              </a:rPr>
              <a:t> </a:t>
            </a:r>
            <a:endParaRPr lang="ru-RU" sz="5400" dirty="0">
              <a:latin typeface="Monotype Corsiva" pitchFamily="66" charset="0"/>
            </a:endParaRPr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solidFill>
            <a:srgbClr val="7030A0"/>
          </a:solidFill>
        </p:spPr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ВОПРОС 2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785918" y="5143512"/>
            <a:ext cx="1410771" cy="584775"/>
          </a:xfrm>
          <a:prstGeom prst="rect">
            <a:avLst/>
          </a:prstGeom>
          <a:solidFill>
            <a:srgbClr val="92D050"/>
          </a:solidFill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  <a:hlinkClick r:id="rId3" action="ppaction://hlinksldjump"/>
              </a:rPr>
              <a:t>НАЗАД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643570" y="5143512"/>
            <a:ext cx="1524776" cy="584775"/>
          </a:xfrm>
          <a:prstGeom prst="rect">
            <a:avLst/>
          </a:prstGeom>
          <a:solidFill>
            <a:srgbClr val="00B0F0"/>
          </a:solidFill>
        </p:spPr>
        <p:txBody>
          <a:bodyPr wrap="none" rtlCol="0">
            <a:spAutoFit/>
          </a:bodyPr>
          <a:lstStyle/>
          <a:p>
            <a:r>
              <a:rPr lang="ru-RU" sz="3200" b="1" i="1" dirty="0" smtClean="0">
                <a:solidFill>
                  <a:srgbClr val="7030A0"/>
                </a:solidFill>
                <a:hlinkClick r:id="rId4" action="ppaction://hlinksldjump"/>
              </a:rPr>
              <a:t>Ответ</a:t>
            </a:r>
            <a:endParaRPr lang="ru-RU" sz="3200" b="1" i="1" dirty="0">
              <a:solidFill>
                <a:srgbClr val="7030A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rgbClr val="00B0F0"/>
          </a:solidFill>
        </p:spPr>
        <p:txBody>
          <a:bodyPr/>
          <a:lstStyle/>
          <a:p>
            <a:r>
              <a:rPr lang="ru-RU" b="1" dirty="0" smtClean="0">
                <a:solidFill>
                  <a:srgbClr val="7030A0"/>
                </a:solidFill>
              </a:rPr>
              <a:t>ОТВЕТ  2</a:t>
            </a:r>
            <a:endParaRPr lang="ru-RU" b="1" dirty="0">
              <a:solidFill>
                <a:srgbClr val="7030A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blipFill>
            <a:blip r:embed="rId2" cstate="print"/>
            <a:tile tx="0" ty="0" sx="100000" sy="100000" flip="none" algn="tl"/>
          </a:blipFill>
        </p:spPr>
        <p:txBody>
          <a:bodyPr>
            <a:normAutofit/>
          </a:bodyPr>
          <a:lstStyle/>
          <a:p>
            <a:pPr algn="just">
              <a:buNone/>
            </a:pPr>
            <a:r>
              <a:rPr lang="ru-RU" sz="4800" dirty="0" smtClean="0"/>
              <a:t> </a:t>
            </a:r>
            <a:r>
              <a:rPr lang="ru-RU" sz="4800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Работа газа положительна при расширении и отрицательна при сжатии газа</a:t>
            </a:r>
            <a:r>
              <a:rPr lang="ru-RU" sz="4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None/>
            </a:pPr>
            <a:endParaRPr lang="ru-RU" sz="4800" dirty="0">
              <a:latin typeface="Monotype Corsiva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571868" y="5286388"/>
            <a:ext cx="1410771" cy="584775"/>
          </a:xfrm>
          <a:prstGeom prst="rect">
            <a:avLst/>
          </a:prstGeom>
          <a:solidFill>
            <a:srgbClr val="92D050"/>
          </a:solidFill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  <a:hlinkClick r:id="rId3" action="ppaction://hlinksldjump"/>
              </a:rPr>
              <a:t>НАЗАД</a:t>
            </a:r>
            <a:endParaRPr lang="ru-RU" sz="32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rgbClr val="7030A0"/>
          </a:solidFill>
        </p:spPr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ВОПРОС   3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blipFill>
            <a:blip r:embed="rId2" cstate="print"/>
            <a:tile tx="0" ty="0" sx="100000" sy="100000" flip="none" algn="tl"/>
          </a:blipFill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5400" dirty="0" smtClean="0">
                <a:latin typeface="Monotype Corsiva" pitchFamily="66" charset="0"/>
              </a:rPr>
              <a:t>      </a:t>
            </a:r>
          </a:p>
          <a:p>
            <a:pPr algn="ctr">
              <a:buNone/>
            </a:pPr>
            <a:r>
              <a:rPr lang="ru-RU" sz="5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Формула расчета работы газа.  </a:t>
            </a:r>
          </a:p>
          <a:p>
            <a:pPr algn="ctr">
              <a:buNone/>
            </a:pPr>
            <a:endParaRPr lang="ru-RU" sz="5400" dirty="0">
              <a:latin typeface="Monotype Corsiva" pitchFamily="66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785918" y="5143512"/>
            <a:ext cx="1410771" cy="584775"/>
          </a:xfrm>
          <a:prstGeom prst="rect">
            <a:avLst/>
          </a:prstGeom>
          <a:solidFill>
            <a:srgbClr val="92D050"/>
          </a:solidFill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  <a:hlinkClick r:id="rId3" action="ppaction://hlinksldjump"/>
              </a:rPr>
              <a:t>НАЗАД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643570" y="5143512"/>
            <a:ext cx="1524776" cy="584775"/>
          </a:xfrm>
          <a:prstGeom prst="rect">
            <a:avLst/>
          </a:prstGeom>
          <a:solidFill>
            <a:srgbClr val="00B0F0"/>
          </a:solidFill>
        </p:spPr>
        <p:txBody>
          <a:bodyPr wrap="none" rtlCol="0">
            <a:spAutoFit/>
          </a:bodyPr>
          <a:lstStyle/>
          <a:p>
            <a:r>
              <a:rPr lang="ru-RU" sz="3200" b="1" i="1" dirty="0" smtClean="0">
                <a:solidFill>
                  <a:srgbClr val="7030A0"/>
                </a:solidFill>
                <a:hlinkClick r:id="rId4" action="ppaction://hlinksldjump"/>
              </a:rPr>
              <a:t>Ответ</a:t>
            </a:r>
            <a:endParaRPr lang="ru-RU" sz="3200" b="1" i="1" dirty="0">
              <a:solidFill>
                <a:srgbClr val="7030A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rgbClr val="00B0F0"/>
          </a:solidFill>
        </p:spPr>
        <p:txBody>
          <a:bodyPr/>
          <a:lstStyle/>
          <a:p>
            <a:r>
              <a:rPr lang="ru-RU" b="1" dirty="0" smtClean="0">
                <a:solidFill>
                  <a:srgbClr val="7030A0"/>
                </a:solidFill>
              </a:rPr>
              <a:t>ОТВЕТ  3</a:t>
            </a:r>
            <a:endParaRPr lang="ru-RU" b="1" dirty="0">
              <a:solidFill>
                <a:srgbClr val="7030A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blipFill>
            <a:blip r:embed="rId2" cstate="print"/>
            <a:tile tx="0" ty="0" sx="100000" sy="100000" flip="none" algn="tl"/>
          </a:blipFill>
        </p:spPr>
        <p:txBody>
          <a:bodyPr>
            <a:normAutofit/>
          </a:bodyPr>
          <a:lstStyle/>
          <a:p>
            <a:pPr algn="ctr">
              <a:buNone/>
            </a:pPr>
            <a:endParaRPr lang="ru-RU" sz="4800" dirty="0" smtClean="0">
              <a:latin typeface="Monotype Corsiva" pitchFamily="66" charset="0"/>
            </a:endParaRPr>
          </a:p>
          <a:p>
            <a:pPr algn="ctr">
              <a:buNone/>
            </a:pPr>
            <a:r>
              <a:rPr lang="en-US" sz="4800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ru-RU" sz="4800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= </a:t>
            </a:r>
            <a:r>
              <a:rPr lang="en-US" sz="4800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p</a:t>
            </a:r>
            <a:r>
              <a:rPr lang="ru-RU" sz="4800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sz="4800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V</a:t>
            </a:r>
            <a:r>
              <a:rPr lang="ru-RU" sz="4800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 – </a:t>
            </a:r>
            <a:r>
              <a:rPr lang="en-US" sz="4800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V</a:t>
            </a:r>
            <a:r>
              <a:rPr lang="ru-RU" sz="4800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1)</a:t>
            </a:r>
            <a:r>
              <a:rPr lang="ru-RU" sz="4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>
              <a:buNone/>
            </a:pPr>
            <a:r>
              <a:rPr lang="ru-RU" sz="4800" dirty="0" smtClean="0">
                <a:latin typeface="Monotype Corsiva" pitchFamily="66" charset="0"/>
              </a:rPr>
              <a:t> </a:t>
            </a:r>
            <a:endParaRPr lang="ru-RU" sz="4800" dirty="0">
              <a:latin typeface="Monotype Corsiva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429256" y="5429264"/>
            <a:ext cx="1410771" cy="584775"/>
          </a:xfrm>
          <a:prstGeom prst="rect">
            <a:avLst/>
          </a:prstGeom>
          <a:solidFill>
            <a:srgbClr val="92D050"/>
          </a:solidFill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  <a:hlinkClick r:id="rId3" action="ppaction://hlinksldjump"/>
              </a:rPr>
              <a:t>НАЗАД</a:t>
            </a:r>
            <a:endParaRPr lang="ru-RU" sz="32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rgbClr val="7030A0"/>
          </a:solidFill>
        </p:spPr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ВОПРОС   4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blipFill>
            <a:blip r:embed="rId2" cstate="print"/>
            <a:tile tx="0" ty="0" sx="100000" sy="100000" flip="none" algn="tl"/>
          </a:blipFill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Какой из приведенных ниже графиков соответствует изобарному расширению?</a:t>
            </a:r>
          </a:p>
          <a:p>
            <a:pPr>
              <a:buNone/>
            </a:pP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           </a:t>
            </a:r>
          </a:p>
          <a:p>
            <a:pPr algn="ctr">
              <a:buNone/>
            </a:pPr>
            <a:endParaRPr lang="ru-RU" sz="8000" dirty="0">
              <a:latin typeface="Monotype Corsiva" pitchFamily="66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785918" y="5143512"/>
            <a:ext cx="1410771" cy="584775"/>
          </a:xfrm>
          <a:prstGeom prst="rect">
            <a:avLst/>
          </a:prstGeom>
          <a:solidFill>
            <a:srgbClr val="92D050"/>
          </a:solidFill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  <a:hlinkClick r:id="rId3" action="ppaction://hlinksldjump"/>
              </a:rPr>
              <a:t>НАЗАД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643570" y="5143512"/>
            <a:ext cx="1524776" cy="584775"/>
          </a:xfrm>
          <a:prstGeom prst="rect">
            <a:avLst/>
          </a:prstGeom>
          <a:solidFill>
            <a:srgbClr val="00B0F0"/>
          </a:solidFill>
        </p:spPr>
        <p:txBody>
          <a:bodyPr wrap="none" rtlCol="0">
            <a:spAutoFit/>
          </a:bodyPr>
          <a:lstStyle/>
          <a:p>
            <a:r>
              <a:rPr lang="ru-RU" sz="3200" b="1" i="1" dirty="0" smtClean="0">
                <a:solidFill>
                  <a:srgbClr val="7030A0"/>
                </a:solidFill>
                <a:hlinkClick r:id="rId4" action="ppaction://hlinksldjump"/>
              </a:rPr>
              <a:t>Ответ</a:t>
            </a:r>
            <a:endParaRPr lang="ru-RU" sz="3200" b="1" i="1" dirty="0">
              <a:solidFill>
                <a:srgbClr val="7030A0"/>
              </a:solidFill>
            </a:endParaRPr>
          </a:p>
        </p:txBody>
      </p:sp>
      <p:pic>
        <p:nvPicPr>
          <p:cNvPr id="6" name="Рисунок 5" descr="Рисунок 1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691680" y="2767012"/>
            <a:ext cx="5904656" cy="2030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Официальная">
  <a:themeElements>
    <a:clrScheme name="Официальная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Официальная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Официальная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724</TotalTime>
  <Words>687</Words>
  <Application>Microsoft Office PowerPoint</Application>
  <PresentationFormat>Экран (4:3)</PresentationFormat>
  <Paragraphs>243</Paragraphs>
  <Slides>45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45</vt:i4>
      </vt:variant>
    </vt:vector>
  </HeadingPairs>
  <TitlesOfParts>
    <vt:vector size="47" baseType="lpstr">
      <vt:lpstr>Тема Office</vt:lpstr>
      <vt:lpstr>Официальная</vt:lpstr>
      <vt:lpstr>Слайд 1</vt:lpstr>
      <vt:lpstr>  Решение задач на расчет работы термодинамической системы. </vt:lpstr>
      <vt:lpstr>ВОПРОС 1</vt:lpstr>
      <vt:lpstr>ОТВЕТ  1</vt:lpstr>
      <vt:lpstr>ВОПРОС 2</vt:lpstr>
      <vt:lpstr>ОТВЕТ  2</vt:lpstr>
      <vt:lpstr>ВОПРОС   3</vt:lpstr>
      <vt:lpstr>ОТВЕТ  3</vt:lpstr>
      <vt:lpstr>ВОПРОС   4</vt:lpstr>
      <vt:lpstr>ОТВЕТ  4</vt:lpstr>
      <vt:lpstr>ВОПРОС   5</vt:lpstr>
      <vt:lpstr>ОТВЕТ  5</vt:lpstr>
      <vt:lpstr>ВОПРОС   6</vt:lpstr>
      <vt:lpstr>ОТВЕТ  6</vt:lpstr>
      <vt:lpstr>ВОПРОС   7</vt:lpstr>
      <vt:lpstr>ОТВЕТ  7</vt:lpstr>
      <vt:lpstr>ВОПРОС   8</vt:lpstr>
      <vt:lpstr>ОТВЕТ  8</vt:lpstr>
      <vt:lpstr>ВОПРОС   9</vt:lpstr>
      <vt:lpstr>ОТВЕТ  9</vt:lpstr>
      <vt:lpstr>ВОПРОС   10</vt:lpstr>
      <vt:lpstr>ОТВЕТ  10</vt:lpstr>
      <vt:lpstr>ВОПРОС   11</vt:lpstr>
      <vt:lpstr>ОТВЕТ  11</vt:lpstr>
      <vt:lpstr>ВОПРОС   12</vt:lpstr>
      <vt:lpstr>ОТВЕТ  12</vt:lpstr>
      <vt:lpstr>ВОПРОС   13</vt:lpstr>
      <vt:lpstr>ОТВЕТ  13</vt:lpstr>
      <vt:lpstr>ВОПРОС   14</vt:lpstr>
      <vt:lpstr>ОТВЕТ  14</vt:lpstr>
      <vt:lpstr>ВОПРОС   16</vt:lpstr>
      <vt:lpstr>ОТВЕТ  16</vt:lpstr>
      <vt:lpstr>ВОПРОС   17</vt:lpstr>
      <vt:lpstr>ОТВЕТ  17</vt:lpstr>
      <vt:lpstr>ВОПРОС   18</vt:lpstr>
      <vt:lpstr>ОТВЕТ  18</vt:lpstr>
      <vt:lpstr>ВОПРОС   19</vt:lpstr>
      <vt:lpstr>ОТВЕТ  19</vt:lpstr>
      <vt:lpstr>ВОПРОС   20</vt:lpstr>
      <vt:lpstr>ОТВЕТ  20</vt:lpstr>
      <vt:lpstr>ВОПРОС   15</vt:lpstr>
      <vt:lpstr>ОТВЕТ  15</vt:lpstr>
      <vt:lpstr>Физкультминутка</vt:lpstr>
      <vt:lpstr>Самостоятельная работа Ответы</vt:lpstr>
      <vt:lpstr>Слайд 45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Таблица</dc:title>
  <cp:lastModifiedBy>Пользователь</cp:lastModifiedBy>
  <cp:revision>62</cp:revision>
  <dcterms:modified xsi:type="dcterms:W3CDTF">2015-01-24T19:04:01Z</dcterms:modified>
</cp:coreProperties>
</file>