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handoutMasterIdLst>
    <p:handoutMasterId r:id="rId26"/>
  </p:handoutMasterIdLst>
  <p:sldIdLst>
    <p:sldId id="276" r:id="rId2"/>
    <p:sldId id="256" r:id="rId3"/>
    <p:sldId id="257" r:id="rId4"/>
    <p:sldId id="258" r:id="rId5"/>
    <p:sldId id="262" r:id="rId6"/>
    <p:sldId id="259" r:id="rId7"/>
    <p:sldId id="261" r:id="rId8"/>
    <p:sldId id="26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8" r:id="rId21"/>
    <p:sldId id="279" r:id="rId22"/>
    <p:sldId id="273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2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FD6E9-73AC-4A7B-B3A5-8EC0F7DD90C0}" type="datetimeFigureOut">
              <a:rPr lang="ru-RU" smtClean="0"/>
              <a:t>29.04.2016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95E9E-BEC0-4291-9869-24A440AE8F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54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C3C21-8CD3-4E10-B4FF-9D442F845C74}" type="datetimeFigureOut">
              <a:rPr lang="ru-RU" smtClean="0"/>
              <a:t>29.04.2016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9847F-DB5B-49E6-BC16-E1DF8902D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8115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277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65392CC-0ED3-4AB0-888C-B8656C6DAC21}" type="datetime1">
              <a:rPr lang="ru-RU" smtClean="0"/>
              <a:t>29.04.2016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DE7C-3678-474F-BC2D-D8CA544BD7A6}" type="datetime1">
              <a:rPr lang="ru-RU" smtClean="0"/>
              <a:t>29.04.2016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990BF-8E5D-4A60-8AF2-685E7C1FA380}" type="datetime1">
              <a:rPr lang="ru-RU" smtClean="0"/>
              <a:t>29.04.2016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30701-212A-46EB-ACF5-B9690680B89A}" type="datetime1">
              <a:rPr lang="ru-RU" smtClean="0"/>
              <a:t>29.04.2016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C564-07FE-48CC-8119-B206EC602EF8}" type="datetime1">
              <a:rPr lang="ru-RU" smtClean="0"/>
              <a:t>29.04.2016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F0799-F197-4729-B64D-5CCA35D66B32}" type="datetime1">
              <a:rPr lang="ru-RU" smtClean="0"/>
              <a:t>29.04.2016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07CF-F662-4026-B745-42D94DAC92B4}" type="datetime1">
              <a:rPr lang="ru-RU" smtClean="0"/>
              <a:t>29.04.2016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A540-001D-4303-BFDD-3380338549F9}" type="datetime1">
              <a:rPr lang="ru-RU" smtClean="0"/>
              <a:t>29.04.2016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E3D24-F610-4D24-94DA-DD2C25CBF1AF}" type="datetime1">
              <a:rPr lang="ru-RU" smtClean="0"/>
              <a:t>29.04.2016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D252412-1096-450D-B525-499A54B2261B}" type="datetime1">
              <a:rPr lang="ru-RU" smtClean="0"/>
              <a:t>29.04.2016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2C9AFCAC-89A9-4504-BBBC-DFBA668FEC46}" type="datetime1">
              <a:rPr lang="ru-RU" smtClean="0"/>
              <a:t>29.04.2016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0B46326-7F9C-429F-993C-E33E9D3E590D}" type="datetime1">
              <a:rPr lang="ru-RU" smtClean="0"/>
              <a:t>29.04.2016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43;&#1088;.&#1050;&#1086;&#1085;&#1090;&#1080;&#1085;&#1075;&#1077;&#1085;&#1090;%20-%20&#1041;&#1086;&#1077;&#1074;&#1099;&#1084;%20&#1085;&#1072;&#1075;&#1088;&#1072;&#1078;&#1076;&#1072;&#1077;&#1090;&#1089;&#1103;%20&#1086;&#1088;&#1076;&#1077;&#1085;&#1086;&#1084;.mp4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40;&#1092;&#1075;&#1072;&#1085;&#1089;&#1082;&#1080;&#1077;%20&#1087;&#1077;&#1089;&#1085;&#1080;%20-%20&#1052;&#1099;%20&#1091;&#1093;&#1086;&#1076;&#1080;&#1084;%20(&#1055;&#1088;&#1086;&#1097;&#1072;&#1081;&#1090;&#1077;%20&#1075;&#1086;&#1088;&#1099;).mp4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&#1082;&#1088;&#1072;&#1089;&#1085;&#1086;&#1103;&#1088;&#1089;&#1082;&#1080;&#1077;-&#1072;&#1088;&#1093;&#1080;&#1074;&#1099;.&#1088;&#1092;/upload/images/1(54).jpg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RIAN_archive_24609_Troop_withdrawal_from_Afghanistan.jpg?uselang=ru" TargetMode="External"/><Relationship Id="rId2" Type="http://schemas.openxmlformats.org/officeDocument/2006/relationships/hyperlink" Target="&#1040;&#1092;&#1075;&#1072;&#1085;&#1080;&#1089;&#1090;&#1072;&#1085;.%20'&#1042;&#1089;&#1077;&#1084;%20&#1082;&#1090;&#1086;%20&#1073;&#1099;&#1083;%20&#1079;&#1072;%20&#1088;&#1077;&#1095;&#1082;&#1086;&#1081;%20&#1087;&#1086;&#1089;&#1074;&#1103;&#1097;&#1072;&#1077;&#1090;&#1089;&#1103;'.mp4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1040;&#1092;&#1075;&#1072;&#1085;&#1080;&#1089;&#1090;&#1072;&#1085;%20&#1073;&#1086;&#1083;&#1080;&#1090;%20&#1074;%20&#1084;&#1086;&#1077;&#1081;%20&#1076;&#1091;&#1096;&#1077;....mp4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1040;.%20&#1056;&#1086;&#1079;&#1077;&#1085;&#1073;&#1072;&#1091;&#1084;%20-%20&#1050;&#1072;&#1088;&#1072;&#1074;&#1072;&#1085;.mp4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1040;.%20&#1056;&#1054;&#1047;&#1045;&#1053;&#1041;&#1040;&#1059;&#1052;%20%20'&#1052;&#1054;&#1053;&#1054;&#1051;&#1054;&#1043;%20&#1055;&#1048;&#1051;&#1054;&#1058;&#1040;%20&#1063;&#1045;&#1056;&#1053;&#1054;&#1043;&#1054;%20&#1058;&#1070;&#1051;&#1068;&#1055;&#1040;&#1053;&#1040;'.mp4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1043;&#1086;&#1083;&#1091;&#1073;&#1099;&#1077;%20&#1073;&#1077;&#1088;&#1077;&#1090;&#1099;%20-%20&#1055;&#1072;&#1084;&#1103;&#1090;&#1100;%20(&#1040;&#1092;&#1075;&#1072;&#1085;&#1089;&#1082;&#1080;&#1081;%20&#1080;&#1079;&#1083;&#1086;&#1084;).mp4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Афган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25.12.1979 – 15.02.1989 гг.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7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996952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1989-й</a:t>
            </a:r>
            <a:b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«Тайфун»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провинции </a:t>
            </a:r>
            <a:r>
              <a:rPr lang="ru-RU" sz="2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Парван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Баглан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Кундуз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Последняя войсковая операция СА в Афганистане.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последнее подразделение Советской Армии покинуло Кабул.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из Афганистана полностью выведены советские войска. Выводом войск 40-й армии руководил последний командующий Ограниченным воинским контингентом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генерал-лейтенант 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В. Громов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официальной версии, он последним перешёл пограничную реку 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Амударья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(г. Термез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заявил: «За моей спиной не осталось ни одного советского солдата». Это утверждение не соответствовало действительности, поскольку в Афганистане оставались советские военнослужащие, попавшие в плен к моджахедам, а также подразделения пограничников, прикрывавшие вывод войск и вернувшиеся на территорию СССР только во второй половине дня 15 февраля.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01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afgan_51[1]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77686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03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996952"/>
            <a:ext cx="6965245" cy="120248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Всего за период с 25 декабря 1979 г. по 15 февраля 1989 г. в войсках, находившихся на территории ДРА, прошли военную службу 620 тыс. военнослужащих, из них в соединениях и частях Советской Армии - 525,2 тыс. чел. (в том числе 62,9 тыс. офицеров), в пограничных и других подразделениях КГБ СССР - 90 тыс. чел., в отдельных формированиях внутренних войск и милиции МВД СССР - 5 тыс. чел. Кроме того, на должностях гражданского персонала в советских войсках за этот период находилась 21 тыс. чел. Ежегодная среднестатистическая численность войск Советской Армии составляла 80-104 тыс. военнослужащих и 5-7 тыс. чел. гражданского персонала.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52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924944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людские потери (убиты, умерли от ран и болезни, погибли в результате катастроф, происшествий и несчастных случаев) Советских Вооруженных Сил (вместе с пограничными и внутренними войсками) составили 15 051 чел. При этом органы управления, соединения и части Советской Армии потеряли 14 427 чел, подразделения КГБ - 576 чел., формирования МВД - 28 чел., другие министерства и ведомства (Госкино, Гостелерадио, Министерство строительства и др.) - 20 чел.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7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alt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Потери СССР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>
                <a:solidFill>
                  <a:srgbClr val="252525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После окончания войны в СССР были опубликованы цифры погибших советских солдат с разбивкой по годам:</a:t>
            </a:r>
            <a:r>
              <a:rPr lang="ru-RU" altLang="ru-RU" sz="88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8800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98207"/>
              </p:ext>
            </p:extLst>
          </p:nvPr>
        </p:nvGraphicFramePr>
        <p:xfrm>
          <a:off x="1043608" y="1700807"/>
          <a:ext cx="7128792" cy="3667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64396"/>
                <a:gridCol w="3564396"/>
              </a:tblGrid>
              <a:tr h="277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1979 год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1980 год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1484 человека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1981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1298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1982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1948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1983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1984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2343 человека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1985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1868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1986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1333 человека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1987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1988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 человек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1989 год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человека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768" marR="28768" marT="8990" marB="89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12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44824"/>
            <a:ext cx="69652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официальной статистике, за время боевых действий на территории Афганистана попало в плен и пропало без вести 417 военнослужащих (из них, 130 были освобождены в период до вывода советских войск из Афганистана).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2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IAN archive 21225 On watch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20516"/>
            <a:ext cx="6048672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92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924944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Воины-афганцы</a:t>
            </a:r>
            <a:r>
              <a:rPr lang="ru-RU" dirty="0" smtClean="0"/>
              <a:t> села </a:t>
            </a:r>
            <a:r>
              <a:rPr lang="ru-RU" dirty="0" err="1" smtClean="0"/>
              <a:t>Шошино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1. </a:t>
            </a:r>
            <a:r>
              <a:rPr lang="ru-RU" b="1" dirty="0" err="1" smtClean="0"/>
              <a:t>Сенашов</a:t>
            </a:r>
            <a:r>
              <a:rPr lang="ru-RU" b="1" dirty="0" smtClean="0"/>
              <a:t> Александр Тимофеевич</a:t>
            </a:r>
            <a:br>
              <a:rPr lang="ru-RU" b="1" dirty="0" smtClean="0"/>
            </a:br>
            <a:r>
              <a:rPr lang="ru-RU" b="1" dirty="0" smtClean="0"/>
              <a:t>2. </a:t>
            </a:r>
            <a:r>
              <a:rPr lang="ru-RU" b="1" dirty="0" err="1"/>
              <a:t>Гамалей</a:t>
            </a:r>
            <a:r>
              <a:rPr lang="ru-RU" b="1" dirty="0"/>
              <a:t> Михаил </a:t>
            </a:r>
            <a:r>
              <a:rPr lang="ru-RU" b="1" dirty="0" smtClean="0"/>
              <a:t>Фёдорович</a:t>
            </a:r>
            <a:br>
              <a:rPr lang="ru-RU" b="1" dirty="0" smtClean="0"/>
            </a:br>
            <a:r>
              <a:rPr lang="ru-RU" b="1" dirty="0" smtClean="0"/>
              <a:t>3. </a:t>
            </a:r>
            <a:r>
              <a:rPr lang="ru-RU" b="1" dirty="0"/>
              <a:t>Терещенко Владимир Михайлович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94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200800" cy="109736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городах бывшего Советского Союза установлены памятники воинам-афганцам. Есть такой памятник и в г. Красноярске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067944" y="2132856"/>
            <a:ext cx="4248472" cy="1309511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b="1" i="1" dirty="0">
                <a:solidFill>
                  <a:schemeClr val="tx1"/>
                </a:solidFill>
              </a:rPr>
              <a:t>Солдатский долг исполнен ими свято, </a:t>
            </a:r>
            <a:endParaRPr lang="ru-RU" dirty="0">
              <a:solidFill>
                <a:schemeClr val="tx1"/>
              </a:solidFill>
            </a:endParaRPr>
          </a:p>
          <a:p>
            <a:pPr fontAlgn="base"/>
            <a:r>
              <a:rPr lang="ru-RU" b="1" i="1" dirty="0">
                <a:solidFill>
                  <a:schemeClr val="tx1"/>
                </a:solidFill>
              </a:rPr>
              <a:t>Ценою жизни выполнен приказ…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://xn----7sbbimrdkb3alvdfgd8eufwc.xn--p1ai/upload/images/1%2854%29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33" y="1916832"/>
            <a:ext cx="2545387" cy="417447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83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140968"/>
            <a:ext cx="7632848" cy="120248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1994 года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День воздушно-десантных войск в Красноярске на Поклонной горе (пересечение улиц Енисейской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Игарской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торжественно был открыт памятник – мемориал воинам-афганцам. Авторы: скульптор Борис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Мусат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архитектор Сергей Геращенко. Памятник поистине народный – средства на него собирали всем миром.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открытии памятника было море  людей и море цветов. Во главе многотысячной колонны воинов-десантников, афганцев плыл БТР. На нем – алые гвоздики, как капли неостывшей крови тех, кто не вернулся с афганской войны. В Троицкой церкви отслужили панихиду. Слова поминальной молитвы существуют более трехсот лет, их слышали солдаты Суворова и Кутузова. А 2 августа 1994 года их слушали воины-афганцы, солдатские матери, потерявшие своих сыновей, все, кто пришел в этот торжественный и печальный день на открытие памятника воинам-интернационалистам.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воина-афганца - не только символ скорби, трагедии нашей жизни. Скульптор Борис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Мусат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вложил в собирательный образ воина идею хрупкости, красоты и простоты молодости. Все выступающие на митинге говорили о тех испытаниях, которые выпали на долю воинов-интернационалистов, о честно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выполненном ими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солдатском долге, о том, что такое не должно повториться.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88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2555776" y="3933056"/>
            <a:ext cx="5616624" cy="1036712"/>
          </a:xfrm>
        </p:spPr>
        <p:txBody>
          <a:bodyPr/>
          <a:lstStyle/>
          <a:p>
            <a:r>
              <a:rPr lang="ru-RU" dirty="0" smtClean="0">
                <a:hlinkClick r:id="rId2" action="ppaction://hlinkfile"/>
              </a:rPr>
              <a:t>Афганистан. 'Всем кто был за речкой посвящается'.mp4</a:t>
            </a:r>
            <a:endParaRPr lang="ru-RU" dirty="0"/>
          </a:p>
        </p:txBody>
      </p:sp>
      <p:pic>
        <p:nvPicPr>
          <p:cNvPr id="7" name="Рисунок 6" descr="https://upload.wikimedia.org/wikipedia/commons/thumb/3/3a/RIAN_archive_24609_Troop_withdrawal_from_Afghanistan.jpg/250px-RIAN_archive_24609_Troop_withdrawal_from_Afghanistan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3960440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1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052736"/>
            <a:ext cx="5723468" cy="4320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 об Афганской войне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87624" y="1484784"/>
            <a:ext cx="6696744" cy="1440160"/>
          </a:xfrm>
        </p:spPr>
        <p:txBody>
          <a:bodyPr>
            <a:noAutofit/>
          </a:bodyPr>
          <a:lstStyle/>
          <a:p>
            <a:pPr lvl="0" algn="l"/>
            <a:r>
              <a:rPr lang="ru-RU" sz="16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1600" i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Дышев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Разведрота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— M.: </a:t>
            </a:r>
            <a:r>
              <a:rPr lang="ru-RU" sz="1600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2006.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5-699-14711-X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Дышев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Потерянный взвод. — M.: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2006.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5-699-15709-3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6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Евстафьев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двух шагах от рая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— M.: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2006.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5-699-18424-4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Прокудин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Рейдовый батальон. — M.: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2006.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5-699-18904-1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Скрипаль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Геннадий </a:t>
            </a:r>
            <a:r>
              <a:rPr lang="ru-RU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Рытченко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Обречённый контингент. — M.: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2006.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5-699-16949-0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6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Глеб Бобров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Солдатская сага. — M.: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2007.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978-5-699-20879-1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6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1600" i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Проханов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Дерево в центре Кабула. — М.: Советский писатель, 1982. — 240 с.</a:t>
            </a:r>
          </a:p>
          <a:p>
            <a:pPr algn="l"/>
            <a:r>
              <a:rPr lang="ru-RU" sz="16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Алексиевич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Цинковые мальчики. — M.: Время, 2007. — 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ISBN 978-5-9691-0189-3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9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91680" y="1124745"/>
            <a:ext cx="5723468" cy="3600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Фильмы об Афганской войне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91680" y="1988840"/>
            <a:ext cx="5712179" cy="3312368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Жаркое лето в Кабуле</a:t>
            </a:r>
            <a:r>
              <a:rPr lang="ru-RU" dirty="0">
                <a:solidFill>
                  <a:schemeClr val="tx1"/>
                </a:solidFill>
              </a:rPr>
              <a:t>» 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Груз 300</a:t>
            </a:r>
            <a:r>
              <a:rPr lang="ru-RU" dirty="0">
                <a:solidFill>
                  <a:schemeClr val="tx1"/>
                </a:solidFill>
              </a:rPr>
              <a:t>» 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Опалённые Кандагаром</a:t>
            </a:r>
            <a:r>
              <a:rPr lang="ru-RU" dirty="0">
                <a:solidFill>
                  <a:schemeClr val="tx1"/>
                </a:solidFill>
              </a:rPr>
              <a:t>» 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Афганский </a:t>
            </a:r>
            <a:r>
              <a:rPr lang="ru-RU" u="sng" dirty="0" smtClean="0">
                <a:solidFill>
                  <a:schemeClr val="tx1"/>
                </a:solidFill>
              </a:rPr>
              <a:t>излом»</a:t>
            </a:r>
          </a:p>
          <a:p>
            <a:pPr lvl="0" algn="l"/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Сармат</a:t>
            </a:r>
            <a:r>
              <a:rPr lang="ru-RU" dirty="0">
                <a:solidFill>
                  <a:schemeClr val="tx1"/>
                </a:solidFill>
              </a:rPr>
              <a:t>» 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9 рота</a:t>
            </a:r>
            <a:r>
              <a:rPr lang="ru-RU" dirty="0">
                <a:solidFill>
                  <a:schemeClr val="tx1"/>
                </a:solidFill>
              </a:rPr>
              <a:t>» 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u="sng" dirty="0">
                <a:solidFill>
                  <a:schemeClr val="tx1"/>
                </a:solidFill>
              </a:rPr>
              <a:t>Охотники за караванами</a:t>
            </a:r>
            <a:r>
              <a:rPr lang="ru-RU" dirty="0">
                <a:solidFill>
                  <a:schemeClr val="tx1"/>
                </a:solidFill>
              </a:rPr>
              <a:t>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6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852936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афганцев есть мечта поставить два совершенно одинаковых памятника: первому и последнему погибшему в афганских событиях. Первым был майор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Бизюков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Николай Яковлевич военный советник, убит в гражданском мятеже в марте 1979 года. И никто не знает, кто станет последним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…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44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564904"/>
            <a:ext cx="6965245" cy="1202485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/>
              <a:t>Пусть боль утихнет, страх пройдет</a:t>
            </a:r>
            <a:br>
              <a:rPr lang="ru-RU" b="1" dirty="0"/>
            </a:br>
            <a:r>
              <a:rPr lang="ru-RU" b="1" dirty="0"/>
              <a:t>И по чуть-чуть затянет раны,</a:t>
            </a:r>
            <a:br>
              <a:rPr lang="ru-RU" b="1" dirty="0"/>
            </a:br>
            <a:r>
              <a:rPr lang="ru-RU" b="1" dirty="0"/>
              <a:t>Но не забудет ведь никто</a:t>
            </a:r>
            <a:br>
              <a:rPr lang="ru-RU" b="1" dirty="0"/>
            </a:br>
            <a:r>
              <a:rPr lang="ru-RU" b="1" dirty="0"/>
              <a:t>Тот сущий ад Афганистана.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2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55576" y="2852936"/>
            <a:ext cx="7632848" cy="11430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марте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1979 года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 время мятежа в городе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последовала первая просьба афганского руководства о прямом советском военном вмешательстве (всего таких просьб было около 20). Но комиссия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ЦК КПСС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 Афганистану, созданная ещё в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1978 году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доложила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Политбюро ЦК КПСС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 очевидности негативных последствий прямого советского вмешательства, и просьба была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отклонена.</a:t>
            </a:r>
            <a:r>
              <a:rPr lang="ru-RU" sz="2000" dirty="0"/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уже в</a:t>
            </a: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декабре 1979 г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советское руководство приняло решение о вводе ОКСВА (ограниченный контингент советских войск в Афганистане). Ввод и размещение контингента советских войск в ДРА (Демократическая Республика Афганистан) проводились с 25 декабря 1979 г. до середины января 1980 г. В его состав входили: управление 40-й армии с частями обеспечения и обслуживания, дивизий - 4, отдельных бригад - 5, отдельных полков - 4, полков боевой авиации - 4, вертолетных полков - 3, трубопроводная бригада - 1, бригада материального обеспечения - 1 и некоторые другие части и учреждения.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44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08920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 Пребывание советских войск в Афганистане и их боевая деятельность условно разделяются на четыре этапа.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2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1-й этап: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1979 г. - февраль 1980 г. Ввод советских войск в Афганистан, размещение их по гарнизонам, организация охраны пунктов дислокации и различных объектов.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 </a:t>
            </a:r>
            <a:r>
              <a:rPr lang="ru-RU" sz="2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2-й этап: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 1980 г. - апрель 1985 г. Ведение активных боевых действий, в том числе широкомасштабных, совместно с афганскими соединениями и частями. Работа по реорганизации и укреплению вооруженных сил ДРА.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84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upload.wikimedia.org/wikipedia/commons/thumb/0/02/Afgan1987_Gardez_UAZ469.jpg/250px-Afgan1987_Gardez_UAZ469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5256584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2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996952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2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3-й этап: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 1985 г. - декабрь 1986 г. Переход от активных боевых действий преимущественно к поддержке действий афганских войск советской авиацией, артиллерией и саперными подразделениями. Применение мотострелковых, воздушно-десантных и танковых подразделений, главным образом в качестве резерва и для повышения морально-боевой устойчивости афганских войск. Подразделения спецназначения вели борьбу по пресечению доставки оружия и боеприпасов из-за рубежа. Продолжалось оказание помощи в развитии вооруженных сил ДРА. Состоялся вывод 6 советских полков на Родину.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1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upload.wikimedia.org/wikipedia/commons/thumb/e/e0/Evstafiev-afghan-apc-passes-russian.jpg/300px-Evstafiev-afghan-apc-passes-russian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4968552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03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996952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2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4-й этап: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1987 г. - февраль 1989 г. Участие советских войск в проведении афганским руководством политики национального примирения. Продолжение поддержки боевой деятельности афганских войск. Подготовка советских войск к возвращению на Родину и осуществление полного их вывода.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17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upload.wikimedia.org/wikipedia/commons/thumb/c/cf/Evstafiev-spetsnaz-prepare-for-mission.jpg/250px-Evstafiev-spetsnaz-prepare-for-mission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39098"/>
            <a:ext cx="5112568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55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106</TotalTime>
  <Words>594</Words>
  <Application>Microsoft Office PowerPoint</Application>
  <PresentationFormat>Экран (4:3)</PresentationFormat>
  <Paragraphs>80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Кнопка</vt:lpstr>
      <vt:lpstr>25.12.1979 – 15.02.1989 гг.</vt:lpstr>
      <vt:lpstr>Презентация PowerPoint</vt:lpstr>
      <vt:lpstr>В марте 1979 года, во время мятежа в городе Герат, последовала первая просьба афганского руководства о прямом советском военном вмешательстве (всего таких просьб было около 20). Но комиссия ЦК КПСС по Афганистану, созданная ещё в 1978 году, доложила Политбюро ЦК КПСС об очевидности негативных последствий прямого советского вмешательства, и просьба была отклонена. Но уже в декабре 1979 г. советское руководство приняло решение о вводе ОКСВА (ограниченный контингент советских войск в Афганистане). Ввод и размещение контингента советских войск в ДРА (Демократическая Республика Афганистан) проводились с 25 декабря 1979 г. до середины января 1980 г. В его состав входили: управление 40-й армии с частями обеспечения и обслуживания, дивизий - 4, отдельных бригад - 5, отдельных полков - 4, полков боевой авиации - 4, вертолетных полков - 3, трубопроводная бригада - 1, бригада материального обеспечения - 1 и некоторые другие части и учреждения. </vt:lpstr>
      <vt:lpstr>     Пребывание советских войск в Афганистане и их боевая деятельность условно разделяются на четыре этапа.      1-й этап: декабрь 1979 г. - февраль 1980 г. Ввод советских войск в Афганистан, размещение их по гарнизонам, организация охраны пунктов дислокации и различных объектов.      2-й этап: март 1980 г. - апрель 1985 г. Ведение активных боевых действий, в том числе широкомасштабных, совместно с афганскими соединениями и частями. Работа по реорганизации и укреплению вооруженных сил ДРА. </vt:lpstr>
      <vt:lpstr>Презентация PowerPoint</vt:lpstr>
      <vt:lpstr>3-й этап: май 1985 г. - декабрь 1986 г. Переход от активных боевых действий преимущественно к поддержке действий афганских войск советской авиацией, артиллерией и саперными подразделениями. Применение мотострелковых, воздушно-десантных и танковых подразделений, главным образом в качестве резерва и для повышения морально-боевой устойчивости афганских войск. Подразделения спецназначения вели борьбу по пресечению доставки оружия и боеприпасов из-за рубежа. Продолжалось оказание помощи в развитии вооруженных сил ДРА. Состоялся вывод 6 советских полков на Родину. </vt:lpstr>
      <vt:lpstr>Презентация PowerPoint</vt:lpstr>
      <vt:lpstr>4-й этап: январь 1987 г. - февраль 1989 г. Участие советских войск в проведении афганским руководством политики национального примирения. Продолжение поддержки боевой деятельности афганских войск. Подготовка советских войск к возвращению на Родину и осуществление полного их вывода. </vt:lpstr>
      <vt:lpstr>Презентация PowerPoint</vt:lpstr>
      <vt:lpstr>Год 1989-й 23—26 января — операция «Тайфун», провинции Парван, Баглан, Кундуз. Последняя войсковая операция СА в Афганистане. 13 февраля — последнее подразделение Советской Армии покинуло Кабул. 15 февраля — из Афганистана полностью выведены советские войска. Выводом войск 40-й армии руководил последний командующий Ограниченным воинским контингентом генерал-лейтенант Б. В. Громов. По официальной версии, он последним перешёл пограничную реку Амударья (г. Термез). Он заявил: «За моей спиной не осталось ни одного советского солдата». Это утверждение не соответствовало действительности, поскольку в Афганистане оставались советские военнослужащие, попавшие в плен к моджахедам, а также подразделения пограничников, прикрывавшие вывод войск и вернувшиеся на территорию СССР только во второй половине дня 15 февраля.  </vt:lpstr>
      <vt:lpstr>Презентация PowerPoint</vt:lpstr>
      <vt:lpstr> Всего за период с 25 декабря 1979 г. по 15 февраля 1989 г. в войсках, находившихся на территории ДРА, прошли военную службу 620 тыс. военнослужащих, из них в соединениях и частях Советской Армии - 525,2 тыс. чел. (в том числе 62,9 тыс. офицеров), в пограничных и других подразделениях КГБ СССР - 90 тыс. чел., в отдельных формированиях внутренних войск и милиции МВД СССР - 5 тыс. чел. Кроме того, на должностях гражданского персонала в советских войсках за этот период находилась 21 тыс. чел. Ежегодная среднестатистическая численность войск Советской Армии составляла 80-104 тыс. военнослужащих и 5-7 тыс. чел. гражданского персонала. </vt:lpstr>
      <vt:lpstr>Общие людские потери (убиты, умерли от ран и болезни, погибли в результате катастроф, происшествий и несчастных случаев) Советских Вооруженных Сил (вместе с пограничными и внутренними войсками) составили 15 051 чел. При этом органы управления, соединения и части Советской Армии потеряли 14 427 чел, подразделения КГБ - 576 чел., формирования МВД - 28 чел., другие министерства и ведомства (Госкино, Гостелерадио, Министерство строительства и др.) - 20 чел.  </vt:lpstr>
      <vt:lpstr>Потери СССР После окончания войны в СССР были опубликованы цифры погибших советских солдат с разбивкой по годам: </vt:lpstr>
      <vt:lpstr> По официальной статистике, за время боевых действий на территории Афганистана попало в плен и пропало без вести 417 военнослужащих (из них, 130 были освобождены в период до вывода советских войск из Афганистана). </vt:lpstr>
      <vt:lpstr>Презентация PowerPoint</vt:lpstr>
      <vt:lpstr>Воины-афганцы села Шошино: 1. Сенашов Александр Тимофеевич 2. Гамалей Михаил Фёдорович 3. Терещенко Владимир Михайлович </vt:lpstr>
      <vt:lpstr>Во многих городах бывшего Советского Союза установлены памятники воинам-афганцам. Есть такой памятник и в г. Красноярске</vt:lpstr>
      <vt:lpstr>2 августа 1994 года в День воздушно-десантных войск в Красноярске на Поклонной горе (пересечение улиц Енисейской и Игарской) торжественно был открыт памятник – мемориал воинам-афганцам. Авторы: скульптор Борис Мусат и архитектор Сергей Геращенко. Памятник поистине народный – средства на него собирали всем миром. На открытии памятника было море  людей и море цветов. Во главе многотысячной колонны воинов-десантников, афганцев плыл БТР. На нем – алые гвоздики, как капли неостывшей крови тех, кто не вернулся с афганской войны. В Троицкой церкви отслужили панихиду. Слова поминальной молитвы существуют более трехсот лет, их слышали солдаты Суворова и Кутузова. А 2 августа 1994 года их слушали воины-афганцы, солдатские матери, потерявшие своих сыновей, все, кто пришел в этот торжественный и печальный день на открытие памятника воинам-интернационалистам. Скульптура воина-афганца - не только символ скорби, трагедии нашей жизни. Скульптор Борис Мусат вложил в собирательный образ воина идею хрупкости, красоты и простоты молодости. Все выступающие на митинге говорили о тех испытаниях, которые выпали на долю воинов-интернационалистов, о честно выполненном ими солдатском долге, о том, что такое не должно повториться. </vt:lpstr>
      <vt:lpstr>Книги об Афганской войне</vt:lpstr>
      <vt:lpstr>Фильмы об Афганской войне</vt:lpstr>
      <vt:lpstr>У афганцев есть мечта поставить два совершенно одинаковых памятника: первому и последнему погибшему в афганских событиях. Первым был майор Бизюков Николай Яковлевич военный советник, убит в гражданском мятеже в марте 1979 года. И никто не знает, кто станет последним… </vt:lpstr>
      <vt:lpstr>Пусть боль утихнет, страх пройдет И по чуть-чуть затянет раны, Но не забудет ведь никто Тот сущий ад Афганистана.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User</cp:lastModifiedBy>
  <cp:revision>18</cp:revision>
  <dcterms:created xsi:type="dcterms:W3CDTF">2016-01-28T15:04:51Z</dcterms:created>
  <dcterms:modified xsi:type="dcterms:W3CDTF">2016-04-29T19:34:15Z</dcterms:modified>
</cp:coreProperties>
</file>