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3" r:id="rId2"/>
    <p:sldId id="274" r:id="rId3"/>
    <p:sldId id="275" r:id="rId4"/>
    <p:sldId id="276" r:id="rId5"/>
    <p:sldId id="277" r:id="rId6"/>
    <p:sldId id="259" r:id="rId7"/>
    <p:sldId id="257" r:id="rId8"/>
    <p:sldId id="260" r:id="rId9"/>
    <p:sldId id="261" r:id="rId10"/>
    <p:sldId id="271" r:id="rId11"/>
    <p:sldId id="272" r:id="rId12"/>
    <p:sldId id="278" r:id="rId13"/>
    <p:sldId id="263" r:id="rId14"/>
    <p:sldId id="264" r:id="rId15"/>
    <p:sldId id="266" r:id="rId16"/>
    <p:sldId id="262" r:id="rId17"/>
    <p:sldId id="270" r:id="rId18"/>
    <p:sldId id="268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96CC7-8F2E-484D-97F5-6587A94EABF9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C420F-F9F1-4373-8DEB-0BAA36A11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81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96CC7-8F2E-484D-97F5-6587A94EABF9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C420F-F9F1-4373-8DEB-0BAA36A11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39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96CC7-8F2E-484D-97F5-6587A94EABF9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C420F-F9F1-4373-8DEB-0BAA36A11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2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96CC7-8F2E-484D-97F5-6587A94EABF9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C420F-F9F1-4373-8DEB-0BAA36A11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96CC7-8F2E-484D-97F5-6587A94EABF9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C420F-F9F1-4373-8DEB-0BAA36A11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03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96CC7-8F2E-484D-97F5-6587A94EABF9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C420F-F9F1-4373-8DEB-0BAA36A11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85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96CC7-8F2E-484D-97F5-6587A94EABF9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C420F-F9F1-4373-8DEB-0BAA36A11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10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96CC7-8F2E-484D-97F5-6587A94EABF9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C420F-F9F1-4373-8DEB-0BAA36A11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53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96CC7-8F2E-484D-97F5-6587A94EABF9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C420F-F9F1-4373-8DEB-0BAA36A11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30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96CC7-8F2E-484D-97F5-6587A94EABF9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C420F-F9F1-4373-8DEB-0BAA36A11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37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96CC7-8F2E-484D-97F5-6587A94EABF9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C420F-F9F1-4373-8DEB-0BAA36A11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83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96CC7-8F2E-484D-97F5-6587A94EABF9}" type="datetimeFigureOut">
              <a:rPr lang="ru-RU" smtClean="0"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C420F-F9F1-4373-8DEB-0BAA36A11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583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>
              <a:buFont typeface="Arial" panose="020B0604020202020204" pitchFamily="34" charset="0"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Бактерии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20638" y="4869160"/>
            <a:ext cx="4536504" cy="129614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Учитель биологии МОУ СОШ №2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</a:rPr>
              <a:t>Беляшова</a:t>
            </a:r>
            <a:r>
              <a:rPr lang="ru-RU" sz="2400" b="1" dirty="0" smtClean="0">
                <a:solidFill>
                  <a:schemeClr val="tx1"/>
                </a:solidFill>
              </a:rPr>
              <a:t> Ольга Викторовна.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07043" y="6021288"/>
            <a:ext cx="15724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dirty="0"/>
              <a:t>г. </a:t>
            </a:r>
            <a:r>
              <a:rPr lang="ru-RU" sz="2000" dirty="0" smtClean="0"/>
              <a:t>Бронницы </a:t>
            </a:r>
          </a:p>
          <a:p>
            <a:pPr lvl="0" algn="ctr">
              <a:spcBef>
                <a:spcPct val="20000"/>
              </a:spcBef>
            </a:pPr>
            <a:r>
              <a:rPr lang="ru-RU" sz="2000" dirty="0" smtClean="0"/>
              <a:t>2016 г.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2013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9776"/>
            <a:ext cx="8229600" cy="638944"/>
          </a:xfrm>
        </p:spPr>
        <p:txBody>
          <a:bodyPr>
            <a:noAutofit/>
          </a:bodyPr>
          <a:lstStyle/>
          <a:p>
            <a:r>
              <a:rPr lang="ru-RU" sz="4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В каких средах обитают бактерии?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3528" y="4869160"/>
            <a:ext cx="4544244" cy="128783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4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реке выше </a:t>
            </a:r>
            <a:r>
              <a:rPr lang="ru-RU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города: </a:t>
            </a:r>
            <a:r>
              <a:rPr lang="ru-RU" sz="440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2000</a:t>
            </a:r>
            <a:endParaRPr lang="ru-RU" sz="4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6285" y="4149080"/>
            <a:ext cx="3989198" cy="2243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092825" y="2060848"/>
            <a:ext cx="4041775" cy="63976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sz="4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горах: </a:t>
            </a:r>
            <a:r>
              <a:rPr lang="ru-RU" sz="4400" dirty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4-5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33475"/>
            <a:ext cx="4913313" cy="572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78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548680"/>
            <a:ext cx="4253221" cy="511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527756" y="1124744"/>
            <a:ext cx="4186808" cy="11807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поверхности пахотной земли </a:t>
            </a:r>
            <a:r>
              <a:rPr lang="ru-RU" sz="4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1 500 000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825" y="3284984"/>
            <a:ext cx="4514670" cy="274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4365104"/>
            <a:ext cx="3744417" cy="115212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непроветриваемой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комнате </a:t>
            </a:r>
            <a:r>
              <a:rPr lang="ru-RU" sz="2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280 000</a:t>
            </a:r>
          </a:p>
        </p:txBody>
      </p:sp>
    </p:spTree>
    <p:extLst>
      <p:ext uri="{BB962C8B-B14F-4D97-AF65-F5344CB8AC3E}">
        <p14:creationId xmlns:p14="http://schemas.microsoft.com/office/powerpoint/2010/main" val="293294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104456" cy="122413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поверхностном слое лесной почвы </a:t>
            </a:r>
            <a:r>
              <a:rPr lang="ru-RU" sz="4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600 000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97692" y="4509120"/>
            <a:ext cx="4038600" cy="151216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реке ниже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города </a:t>
            </a:r>
            <a:r>
              <a:rPr lang="ru-RU" sz="32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100 000</a:t>
            </a:r>
            <a:endParaRPr lang="ru-RU" sz="32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4539914" cy="3027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8640"/>
            <a:ext cx="4614208" cy="2883880"/>
          </a:xfrm>
          <a:prstGeom prst="roundRect">
            <a:avLst>
              <a:gd name="adj" fmla="val 8594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20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Размножение бактерий</a:t>
            </a:r>
          </a:p>
        </p:txBody>
      </p:sp>
      <p:pic>
        <p:nvPicPr>
          <p:cNvPr id="4" name="Размножение бактерий.wmv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5616" y="1556792"/>
            <a:ext cx="6854289" cy="5141168"/>
          </a:xfrm>
        </p:spPr>
      </p:pic>
    </p:spTree>
    <p:extLst>
      <p:ext uri="{BB962C8B-B14F-4D97-AF65-F5344CB8AC3E}">
        <p14:creationId xmlns:p14="http://schemas.microsoft.com/office/powerpoint/2010/main" val="219991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Рост и размножение палочек под микроскопом.</a:t>
            </a:r>
          </a:p>
        </p:txBody>
      </p:sp>
      <p:pic>
        <p:nvPicPr>
          <p:cNvPr id="4" name="Рост и размножение палочек бактерий под микроскопом. Bacteria grows under the microscope.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00200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val="240933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698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Спорообразование у бактерий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879592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61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Осторожно! Бактерии!</a:t>
            </a:r>
          </a:p>
        </p:txBody>
      </p:sp>
      <p:pic>
        <p:nvPicPr>
          <p:cNvPr id="5122" name="Picture 2" descr="C:\Users\Анастасия Верховцева\Desktop\Безымянн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2132856"/>
            <a:ext cx="4536504" cy="39644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159886"/>
            <a:ext cx="4479839" cy="391042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71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 Дизентерия — это болезнь грязных рук.</a:t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292155" cy="46507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586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Закрепление знаний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5.onlineslovari.com/photos/entsiklopediya_kolera/bakterii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92896"/>
            <a:ext cx="7143750" cy="243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4804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12781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>
              <a:buFont typeface="Arial" panose="020B0604020202020204" pitchFamily="34" charset="0"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Задача урока: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       Сформировать </a:t>
            </a:r>
            <a:r>
              <a:rPr lang="ru-RU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у учащихся представление о бактериях как живых организмах; особенностях строения и процессах жизнедеятельности; роли и значении бактерий в природе и в жизни человека; сформировать умения находить в тексте учебника и других дополнительных источников информации отличительные признаки бактерий, описывать их; расширять кругозор обучающихся; развивать гигиеническое воспитание учащихся.</a:t>
            </a:r>
          </a:p>
        </p:txBody>
      </p:sp>
    </p:spTree>
    <p:extLst>
      <p:ext uri="{BB962C8B-B14F-4D97-AF65-F5344CB8AC3E}">
        <p14:creationId xmlns:p14="http://schemas.microsoft.com/office/powerpoint/2010/main" val="42231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>
              <a:buFont typeface="Arial" panose="020B0604020202020204" pitchFamily="34" charset="0"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Панируемые результаты обучения: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5682218"/>
              </p:ext>
            </p:extLst>
          </p:nvPr>
        </p:nvGraphicFramePr>
        <p:xfrm>
          <a:off x="467544" y="1484784"/>
          <a:ext cx="7992888" cy="4968552"/>
        </p:xfrm>
        <a:graphic>
          <a:graphicData uri="http://schemas.openxmlformats.org/drawingml/2006/table">
            <a:tbl>
              <a:tblPr firstRow="1" firstCol="1" bandRow="1"/>
              <a:tblGrid>
                <a:gridCol w="1984234"/>
                <a:gridCol w="3433159"/>
                <a:gridCol w="2575495"/>
              </a:tblGrid>
              <a:tr h="2484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Предметные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Метапредметные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Личностные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20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Знание разнообразия форм бактериальных клеток; выделение основных признаков бактерий; выявление приспособления к среде обитания; знание различий аэробного и анаэробного типа дыхания, процессов спорообразование у бактерий.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Познавательные УУД: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Умение самостоятельно работать с источниками информации (текстом, иллюстрациями), описывать биологические объекты, проводить сравнительную характеристику.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Личностные УУД: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Потребность в справедливой оценки своей работы и работы одноклассников.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Регулятивные УУД: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Умение определять цель урока, представлять результаты работы и ставить задачи для ее достижения.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Коммуникативные УУД: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Использовать речевые средства для дискуссии, сравнивать разные точки зрения.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Формирование ответственного отношения к обучению, умение самостоятельно работать с информационными источниками для приобретения новых знания, интерес  к  изучению  ранее  незнакомых  объектов  живой  природы, представление о высокой приспособляемости бактерий к среде обитания; формирование</a:t>
                      </a: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мотивации к познанию нового и научного мировоззрения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559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>
              <a:buFont typeface="Arial" panose="020B0604020202020204" pitchFamily="34" charset="0"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Давайте вспомним…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1.	Что такое вирусы?</a:t>
            </a:r>
          </a:p>
          <a:p>
            <a:r>
              <a:rPr lang="ru-RU" dirty="0"/>
              <a:t>2.	Чем вирусы отличаются от других живых организмов?</a:t>
            </a:r>
          </a:p>
          <a:p>
            <a:r>
              <a:rPr lang="ru-RU" dirty="0"/>
              <a:t>3.	В чем заключается особенность строения вирусов?</a:t>
            </a:r>
          </a:p>
          <a:p>
            <a:r>
              <a:rPr lang="ru-RU" dirty="0"/>
              <a:t>4.	Можно ли увидеть вирусы в световой микроскоп?</a:t>
            </a:r>
          </a:p>
          <a:p>
            <a:r>
              <a:rPr lang="ru-RU" dirty="0"/>
              <a:t>5.	Где распространены вирусы?</a:t>
            </a:r>
          </a:p>
          <a:p>
            <a:r>
              <a:rPr lang="ru-RU" dirty="0"/>
              <a:t>6.	Назовите болезни, возбудителями которых являются вирусы.</a:t>
            </a:r>
          </a:p>
          <a:p>
            <a:r>
              <a:rPr lang="ru-RU" dirty="0"/>
              <a:t>7.	Как называется наука о вирусах?</a:t>
            </a:r>
          </a:p>
          <a:p>
            <a:r>
              <a:rPr lang="ru-RU" dirty="0"/>
              <a:t>8.	Какие меры борьбы следует предпринимать против вирусных болезней растений?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635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9000"/>
                    </a14:imgEffect>
                    <a14:imgEffect>
                      <a14:brightnessContrast brigh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243408"/>
            <a:ext cx="9613167" cy="785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9247" y="2204864"/>
            <a:ext cx="8229600" cy="452596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Бактерии – Это группы одноклеточных микроорганизмов, имеющих разнообразные формы. Бактерии выделяют в настоящее время в самостоятельное царство. </a:t>
            </a:r>
          </a:p>
        </p:txBody>
      </p:sp>
    </p:spTree>
    <p:extLst>
      <p:ext uri="{BB962C8B-B14F-4D97-AF65-F5344CB8AC3E}">
        <p14:creationId xmlns:p14="http://schemas.microsoft.com/office/powerpoint/2010/main" val="353158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настасия Верховцев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145862" y="1178793"/>
            <a:ext cx="562424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настасия Верховцева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45521"/>
            <a:ext cx="3734722" cy="463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91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Строение бактериальной клетки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113" y="980728"/>
            <a:ext cx="5126724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5949280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Жгутик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6" name="Прямая со стрелкой 5"/>
          <p:cNvCxnSpPr>
            <a:stCxn id="4" idx="3"/>
          </p:cNvCxnSpPr>
          <p:nvPr/>
        </p:nvCxnSpPr>
        <p:spPr>
          <a:xfrm flipV="1">
            <a:off x="1763688" y="5949280"/>
            <a:ext cx="675425" cy="261610"/>
          </a:xfrm>
          <a:prstGeom prst="straightConnector1">
            <a:avLst/>
          </a:prstGeom>
          <a:ln w="9525" cmpd="sng">
            <a:tailEnd type="arrow"/>
          </a:ln>
          <a:effectLst>
            <a:glow rad="127000">
              <a:schemeClr val="accent1">
                <a:satMod val="175000"/>
                <a:alpha val="4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728021" y="2060848"/>
            <a:ext cx="1834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Оболочка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721241" y="2584068"/>
            <a:ext cx="482607" cy="556900"/>
          </a:xfrm>
          <a:prstGeom prst="straightConnector1">
            <a:avLst/>
          </a:prstGeom>
          <a:ln w="9525" cmpd="sng">
            <a:tailEnd type="arrow"/>
          </a:ln>
          <a:effectLst>
            <a:glow rad="127000">
              <a:schemeClr val="accent1">
                <a:satMod val="175000"/>
                <a:alpha val="4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794562" y="4941168"/>
            <a:ext cx="18256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Мембрана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5002475" y="4293097"/>
            <a:ext cx="792087" cy="792087"/>
          </a:xfrm>
          <a:prstGeom prst="straightConnector1">
            <a:avLst/>
          </a:prstGeom>
          <a:ln w="9525" cmpd="sng">
            <a:tailEnd type="arrow"/>
          </a:ln>
          <a:effectLst>
            <a:glow rad="127000">
              <a:schemeClr val="accent1">
                <a:satMod val="175000"/>
                <a:alpha val="4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6386707" y="3919364"/>
            <a:ext cx="27572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Складки мембраны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flipH="1" flipV="1">
            <a:off x="6707376" y="3140968"/>
            <a:ext cx="396043" cy="864097"/>
          </a:xfrm>
          <a:prstGeom prst="straightConnector1">
            <a:avLst/>
          </a:prstGeom>
          <a:ln w="9525" cmpd="sng">
            <a:tailEnd type="arrow"/>
          </a:ln>
          <a:effectLst>
            <a:glow rad="127000">
              <a:schemeClr val="accent1">
                <a:satMod val="175000"/>
                <a:alpha val="4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48383" y="3671253"/>
            <a:ext cx="19351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Хромосома</a:t>
            </a:r>
            <a:endParaRPr lang="ru-RU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2383528" y="4050682"/>
            <a:ext cx="1178649" cy="242415"/>
          </a:xfrm>
          <a:prstGeom prst="straightConnector1">
            <a:avLst/>
          </a:prstGeom>
          <a:ln w="9525" cmpd="sng">
            <a:tailEnd type="arrow"/>
          </a:ln>
          <a:effectLst>
            <a:glow rad="127000">
              <a:schemeClr val="accent1">
                <a:satMod val="175000"/>
                <a:alpha val="4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439332" y="1857107"/>
            <a:ext cx="959186" cy="726961"/>
          </a:xfrm>
          <a:prstGeom prst="straightConnector1">
            <a:avLst/>
          </a:prstGeom>
          <a:ln w="9525" cmpd="sng">
            <a:tailEnd type="arrow"/>
          </a:ln>
          <a:effectLst>
            <a:glow rad="127000">
              <a:schemeClr val="accent1">
                <a:satMod val="175000"/>
                <a:alpha val="40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551236" y="1412776"/>
            <a:ext cx="1776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Цитоплазма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08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s.hswstatic.com/gif/microbes-fight-disease-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444" y="243408"/>
            <a:ext cx="4788024" cy="29969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bit-news.ru/images/2013/october/10/545575-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85" y="243408"/>
            <a:ext cx="3491880" cy="31855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static.wixstatic.com/media/f985bd_affeac2cf5f64381a14a515d0ad14a16.jpg_srz_2880_1800_85_22_0.50_1.20_0.00_jpg_srz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686"/>
            <a:ext cx="4188450" cy="31409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emergency.at.ua/_nw/1/385455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444" y="3573016"/>
            <a:ext cx="4788024" cy="31962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285" y="2857500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Разнообразие бактерий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397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Форма бактерий</a:t>
            </a:r>
          </a:p>
        </p:txBody>
      </p:sp>
      <p:pic>
        <p:nvPicPr>
          <p:cNvPr id="4099" name="Picture 3" descr="C:\Users\Анастасия Верховцев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973" y="1556792"/>
            <a:ext cx="4591050" cy="4343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26060"/>
            <a:ext cx="1481137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26060"/>
            <a:ext cx="1957387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598" y="5661248"/>
            <a:ext cx="21209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478" y="5661248"/>
            <a:ext cx="2066925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148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332</Words>
  <Application>Microsoft Office PowerPoint</Application>
  <PresentationFormat>Экран (4:3)</PresentationFormat>
  <Paragraphs>54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Бактерии</vt:lpstr>
      <vt:lpstr>Задача урока:</vt:lpstr>
      <vt:lpstr>Панируемые результаты обучения:</vt:lpstr>
      <vt:lpstr>Давайте вспомним…</vt:lpstr>
      <vt:lpstr>Презентация PowerPoint</vt:lpstr>
      <vt:lpstr>Презентация PowerPoint</vt:lpstr>
      <vt:lpstr>Строение бактериальной клетки</vt:lpstr>
      <vt:lpstr>Разнообразие бактерий</vt:lpstr>
      <vt:lpstr>Форма бактерий</vt:lpstr>
      <vt:lpstr>В каких средах обитают бактерии?</vt:lpstr>
      <vt:lpstr>Презентация PowerPoint</vt:lpstr>
      <vt:lpstr>Презентация PowerPoint</vt:lpstr>
      <vt:lpstr>Размножение бактерий</vt:lpstr>
      <vt:lpstr>Рост и размножение палочек под микроскопом.</vt:lpstr>
      <vt:lpstr>Спорообразование у бактерий</vt:lpstr>
      <vt:lpstr>Осторожно! Бактерии!</vt:lpstr>
      <vt:lpstr> Дизентерия — это болезнь грязных рук. </vt:lpstr>
      <vt:lpstr>Закрепление знаний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бактериальной клетки</dc:title>
  <dc:creator>Анастасия Верховцева</dc:creator>
  <cp:lastModifiedBy>Анастасия Верховцева</cp:lastModifiedBy>
  <cp:revision>19</cp:revision>
  <dcterms:created xsi:type="dcterms:W3CDTF">2016-01-25T10:29:12Z</dcterms:created>
  <dcterms:modified xsi:type="dcterms:W3CDTF">2016-01-27T18:14:25Z</dcterms:modified>
</cp:coreProperties>
</file>