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4"/>
  </p:notesMasterIdLst>
  <p:sldIdLst>
    <p:sldId id="272" r:id="rId2"/>
    <p:sldId id="274" r:id="rId3"/>
    <p:sldId id="273" r:id="rId4"/>
    <p:sldId id="270" r:id="rId5"/>
    <p:sldId id="275" r:id="rId6"/>
    <p:sldId id="271" r:id="rId7"/>
    <p:sldId id="257" r:id="rId8"/>
    <p:sldId id="268" r:id="rId9"/>
    <p:sldId id="259" r:id="rId10"/>
    <p:sldId id="276" r:id="rId11"/>
    <p:sldId id="278" r:id="rId12"/>
    <p:sldId id="277" r:id="rId13"/>
    <p:sldId id="260" r:id="rId14"/>
    <p:sldId id="261" r:id="rId15"/>
    <p:sldId id="279" r:id="rId16"/>
    <p:sldId id="280" r:id="rId17"/>
    <p:sldId id="281" r:id="rId18"/>
    <p:sldId id="262" r:id="rId19"/>
    <p:sldId id="265" r:id="rId20"/>
    <p:sldId id="282" r:id="rId21"/>
    <p:sldId id="267" r:id="rId22"/>
    <p:sldId id="26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C0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94693" autoAdjust="0"/>
  </p:normalViewPr>
  <p:slideViewPr>
    <p:cSldViewPr>
      <p:cViewPr varScale="1">
        <p:scale>
          <a:sx n="103" d="100"/>
          <a:sy n="103" d="100"/>
        </p:scale>
        <p:origin x="-20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724A0-68A5-40A1-B9B8-37C3017A2A0E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6C18AA-A0FE-423B-A3F5-2EA6646683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050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621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686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74749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0207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513789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158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6526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985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192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296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415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9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117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424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559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284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5F77D-73CA-4414-9E7C-FC1492AFE095}" type="datetimeFigureOut">
              <a:rPr lang="ru-RU" smtClean="0"/>
              <a:pPr/>
              <a:t>08.02.2016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E4E073C-C343-416A-9BA6-B751E93C9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732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yandex.ru/video/search?text=%D0%A4%D0%B8%D0%B7%D0%BC%D0%B8%D0%BD%D1%83%D1%82%D0%BA%D0%B0%20%D0%95%D0%BB%D0%BE%D1%87%D0%BA%D0%B0%D1%85&amp;path=wizard&amp;filmId=kvhV0ypOUXI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4400" dirty="0" smtClean="0"/>
              <a:t>Когда мы улыбаемся, </a:t>
            </a:r>
          </a:p>
          <a:p>
            <a:r>
              <a:rPr lang="ru-RU" sz="4400" dirty="0" smtClean="0"/>
              <a:t>Мы реже ошибаемся.</a:t>
            </a:r>
          </a:p>
          <a:p>
            <a:r>
              <a:rPr lang="ru-RU" sz="4400" dirty="0" smtClean="0"/>
              <a:t>И чаще награждаемся</a:t>
            </a:r>
          </a:p>
          <a:p>
            <a:r>
              <a:rPr lang="ru-RU" sz="4400" dirty="0" smtClean="0"/>
              <a:t>Подарками судьбы.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5-k62dNOVKk-[WikiBit.net] (2)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5288" y="260350"/>
            <a:ext cx="8351837" cy="62642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 говорения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Сказала………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 говорения: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3200" dirty="0" smtClean="0"/>
              <a:t>Сказала</a:t>
            </a:r>
          </a:p>
          <a:p>
            <a:r>
              <a:rPr lang="ru-RU" sz="3200" dirty="0" smtClean="0"/>
              <a:t>Произнесла</a:t>
            </a:r>
          </a:p>
          <a:p>
            <a:r>
              <a:rPr lang="ru-RU" sz="3200" dirty="0" smtClean="0"/>
              <a:t>Крикнула</a:t>
            </a:r>
          </a:p>
          <a:p>
            <a:r>
              <a:rPr lang="ru-RU" sz="3200" dirty="0" smtClean="0"/>
              <a:t>Прошептала</a:t>
            </a:r>
          </a:p>
          <a:p>
            <a:r>
              <a:rPr lang="ru-RU" sz="3200" dirty="0" smtClean="0"/>
              <a:t>Объявила</a:t>
            </a:r>
          </a:p>
          <a:p>
            <a:r>
              <a:rPr lang="ru-RU" sz="3200" dirty="0" smtClean="0"/>
              <a:t>Проворчала</a:t>
            </a:r>
          </a:p>
          <a:p>
            <a:r>
              <a:rPr lang="ru-RU" sz="3200" dirty="0" smtClean="0"/>
              <a:t>Ответила</a:t>
            </a:r>
          </a:p>
          <a:p>
            <a:r>
              <a:rPr lang="ru-RU" sz="3200" dirty="0" smtClean="0"/>
              <a:t>Поинтересовалась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5013177"/>
            <a:ext cx="626469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 </a:t>
            </a:r>
            <a:endParaRPr lang="ru-RU" sz="2800" dirty="0" smtClean="0"/>
          </a:p>
          <a:p>
            <a:pPr algn="ctr"/>
            <a:r>
              <a:rPr lang="ru-RU" sz="2800" dirty="0" smtClean="0"/>
              <a:t>«Здравствуй, барыня сударыня!» -говорит старик своей старухе .</a:t>
            </a:r>
          </a:p>
          <a:p>
            <a:pPr algn="ctr"/>
            <a:r>
              <a:rPr lang="ru-RU" sz="2800" dirty="0" smtClean="0"/>
              <a:t>  </a:t>
            </a:r>
            <a:endParaRPr lang="ru-RU" sz="2800" dirty="0"/>
          </a:p>
        </p:txBody>
      </p:sp>
      <p:sp>
        <p:nvSpPr>
          <p:cNvPr id="7170" name="AutoShape 2" descr="http://s57.radikal.ru/i157/1108/48/61dadeee4db5.jpg"/>
          <p:cNvSpPr>
            <a:spLocks noChangeAspect="1" noChangeArrowheads="1"/>
          </p:cNvSpPr>
          <p:nvPr/>
        </p:nvSpPr>
        <p:spPr bwMode="auto">
          <a:xfrm>
            <a:off x="155575" y="-2193925"/>
            <a:ext cx="6096000" cy="4572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403648" y="548680"/>
            <a:ext cx="57209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«Сказка о рыбаке и рыбке»</a:t>
            </a:r>
            <a:endParaRPr lang="ru-RU" sz="3600" b="1" dirty="0"/>
          </a:p>
        </p:txBody>
      </p:sp>
      <p:pic>
        <p:nvPicPr>
          <p:cNvPr id="1026" name="Picture 2" descr="C:\Users\Olga\Desktop\Рисунок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484784"/>
            <a:ext cx="4824536" cy="3751289"/>
          </a:xfrm>
          <a:prstGeom prst="rect">
            <a:avLst/>
          </a:prstGeom>
          <a:noFill/>
          <a:ln w="88900">
            <a:noFill/>
          </a:ln>
          <a:effectLst>
            <a:outerShdw blurRad="177800" dir="6600000" sx="105000" sy="105000" algn="bl" rotWithShape="0">
              <a:schemeClr val="tx1">
                <a:lumMod val="65000"/>
                <a:alpha val="40000"/>
              </a:scheme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8100392" y="2132856"/>
            <a:ext cx="3600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5661248"/>
            <a:ext cx="80979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И ей зеркальце в ответ : «Ты прекрасна, спору нет».</a:t>
            </a:r>
            <a:endParaRPr lang="ru-RU" sz="2800" dirty="0"/>
          </a:p>
        </p:txBody>
      </p:sp>
      <p:pic>
        <p:nvPicPr>
          <p:cNvPr id="5" name="Рисунок 4" descr="зз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1196752"/>
            <a:ext cx="5424689" cy="4068516"/>
          </a:xfrm>
          <a:prstGeom prst="rect">
            <a:avLst/>
          </a:prstGeom>
          <a:effectLst>
            <a:outerShdw blurRad="1270000" dist="38100" dir="18900000" algn="bl" rotWithShape="0">
              <a:schemeClr val="bg2">
                <a:lumMod val="60000"/>
                <a:lumOff val="40000"/>
              </a:scheme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67544" y="548680"/>
            <a:ext cx="8487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«Сказка о мёртвой царевне и о семи богатырях»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071569"/>
          </a:xfrm>
        </p:spPr>
        <p:txBody>
          <a:bodyPr/>
          <a:lstStyle/>
          <a:p>
            <a:r>
              <a:rPr lang="ru-RU" dirty="0" smtClean="0"/>
              <a:t>1 группа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428736"/>
            <a:ext cx="8358246" cy="4210064"/>
          </a:xfrm>
        </p:spPr>
        <p:txBody>
          <a:bodyPr>
            <a:noAutofit/>
          </a:bodyPr>
          <a:lstStyle/>
          <a:p>
            <a:pPr marL="1428750" lvl="2" indent="-514350" algn="l">
              <a:buAutoNum type="arabicPeriod"/>
            </a:pPr>
            <a:r>
              <a:rPr lang="ru-RU" sz="4400" dirty="0" smtClean="0">
                <a:solidFill>
                  <a:schemeClr val="tx1"/>
                </a:solidFill>
              </a:rPr>
              <a:t>Пуще прежнего старуха бранится: «Дурачина ты, простофиля! Воротись, поклонись рыбке».</a:t>
            </a:r>
          </a:p>
          <a:p>
            <a:pPr marL="514350" indent="-514350" algn="l"/>
            <a:r>
              <a:rPr lang="ru-RU" sz="4400" dirty="0" smtClean="0">
                <a:solidFill>
                  <a:schemeClr val="tx1"/>
                </a:solidFill>
              </a:rPr>
              <a:t>      2. Князь печально отвечает : «Грусть- тоска меня съедает!» 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400" dirty="0" smtClean="0"/>
              <a:t>1. </a:t>
            </a:r>
            <a:r>
              <a:rPr lang="ru-RU" sz="4400" dirty="0" err="1" smtClean="0"/>
              <a:t>Балда</a:t>
            </a:r>
            <a:r>
              <a:rPr lang="ru-RU" sz="4400" dirty="0" smtClean="0"/>
              <a:t> мыслит : «Этого провести не шутка!»</a:t>
            </a:r>
          </a:p>
          <a:p>
            <a:r>
              <a:rPr lang="ru-RU" sz="4400" dirty="0" smtClean="0"/>
              <a:t>2. Молвил он : «Как бы здесь на двор окошко нам проделать?»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 группа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4400" dirty="0" smtClean="0"/>
              <a:t>1. Народ – то над ним насмеялся : «Поделом тебе, старый невежа!»</a:t>
            </a:r>
          </a:p>
          <a:p>
            <a:r>
              <a:rPr lang="ru-RU" sz="4400" dirty="0" smtClean="0"/>
              <a:t>2. Старший молвил : «Что за диво?»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764704"/>
            <a:ext cx="28650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Ключ к тесту:</a:t>
            </a:r>
            <a:endParaRPr lang="ru-RU" sz="32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19967" y="317232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1556792"/>
          <a:ext cx="3816424" cy="1944216"/>
        </p:xfrm>
        <a:graphic>
          <a:graphicData uri="http://schemas.openxmlformats.org/drawingml/2006/table">
            <a:tbl>
              <a:tblPr firstRow="1" bandRow="1">
                <a:effectLst>
                  <a:innerShdw blurRad="292100">
                    <a:prstClr val="black">
                      <a:alpha val="81000"/>
                    </a:prstClr>
                  </a:innerShdw>
                </a:effectLst>
                <a:tableStyleId>{0505E3EF-67EA-436B-97B2-0124C06EBD24}</a:tableStyleId>
              </a:tblPr>
              <a:tblGrid>
                <a:gridCol w="1908212"/>
                <a:gridCol w="1908212"/>
              </a:tblGrid>
              <a:tr h="48605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1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>
                    <a:solidFill>
                      <a:srgbClr val="46C0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2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>
                    <a:solidFill>
                      <a:srgbClr val="46C0E6"/>
                    </a:solidFill>
                  </a:tcPr>
                </a:tc>
              </a:tr>
              <a:tr h="48605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2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>
                    <a:solidFill>
                      <a:srgbClr val="46C0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А:</a:t>
                      </a:r>
                      <a:r>
                        <a:rPr lang="ru-RU" sz="2000" b="1" baseline="0" dirty="0" smtClean="0">
                          <a:latin typeface="+mj-lt"/>
                        </a:rPr>
                        <a:t> «П».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>
                    <a:solidFill>
                      <a:srgbClr val="46C0E6"/>
                    </a:solidFill>
                  </a:tcPr>
                </a:tc>
              </a:tr>
              <a:tr h="48605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3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>
                    <a:solidFill>
                      <a:srgbClr val="46C0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3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>
                    <a:solidFill>
                      <a:srgbClr val="46C0E6"/>
                    </a:solidFill>
                  </a:tcPr>
                </a:tc>
              </a:tr>
              <a:tr h="48605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4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>
                    <a:solidFill>
                      <a:srgbClr val="46C0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+mj-lt"/>
                        </a:rPr>
                        <a:t>1</a:t>
                      </a:r>
                      <a:endParaRPr lang="ru-RU" sz="2000" b="1" dirty="0">
                        <a:latin typeface="+mj-lt"/>
                      </a:endParaRPr>
                    </a:p>
                  </a:txBody>
                  <a:tcPr>
                    <a:solidFill>
                      <a:srgbClr val="46C0E6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788024" y="1628800"/>
            <a:ext cx="4081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/>
              <a:t>Оцени свои знания:</a:t>
            </a:r>
            <a:endParaRPr lang="ru-RU" sz="32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220072" y="2924944"/>
          <a:ext cx="3157728" cy="2670820"/>
        </p:xfrm>
        <a:graphic>
          <a:graphicData uri="http://schemas.openxmlformats.org/drawingml/2006/table">
            <a:tbl>
              <a:tblPr>
                <a:effectLst>
                  <a:innerShdw blurRad="495300">
                    <a:prstClr val="black">
                      <a:alpha val="69000"/>
                    </a:prstClr>
                  </a:innerShdw>
                </a:effectLst>
                <a:tableStyleId>{69C7853C-536D-4A76-A0AE-DD22124D55A5}</a:tableStyleId>
              </a:tblPr>
              <a:tblGrid>
                <a:gridCol w="1840324"/>
                <a:gridCol w="1317404"/>
              </a:tblGrid>
              <a:tr h="8096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2475" algn="l"/>
                        </a:tabLst>
                      </a:pPr>
                      <a:r>
                        <a:rPr lang="ru-RU" sz="2000" b="1" dirty="0"/>
                        <a:t>Количество правильных ответов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46C0E6">
                        <a:alpha val="3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2475" algn="l"/>
                        </a:tabLst>
                      </a:pPr>
                      <a:r>
                        <a:rPr lang="ru-RU" sz="2000" b="1" dirty="0"/>
                        <a:t>Оценка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46C0E6">
                        <a:alpha val="34000"/>
                      </a:srgbClr>
                    </a:solidFill>
                  </a:tcPr>
                </a:tc>
              </a:tr>
              <a:tr h="4048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2475" algn="l"/>
                        </a:tabLst>
                      </a:pPr>
                      <a:r>
                        <a:rPr lang="ru-RU" sz="2000" b="1" dirty="0" smtClean="0"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46C0E6">
                        <a:alpha val="3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2475" algn="l"/>
                        </a:tabLs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«5»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46C0E6">
                        <a:alpha val="34000"/>
                      </a:srgbClr>
                    </a:solidFill>
                  </a:tcPr>
                </a:tc>
              </a:tr>
              <a:tr h="4048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2475" algn="l"/>
                        </a:tabLst>
                      </a:pPr>
                      <a:r>
                        <a:rPr lang="ru-RU" sz="2000" b="1" dirty="0"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46C0E6">
                        <a:alpha val="3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2475" algn="l"/>
                        </a:tabLs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«4»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46C0E6">
                        <a:alpha val="34000"/>
                      </a:srgbClr>
                    </a:solidFill>
                  </a:tcPr>
                </a:tc>
              </a:tr>
              <a:tr h="4048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2475" algn="l"/>
                        </a:tabLst>
                      </a:pPr>
                      <a:r>
                        <a:rPr lang="ru-RU" sz="2000" b="1" dirty="0" smtClean="0"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46C0E6">
                        <a:alpha val="3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2475" algn="l"/>
                        </a:tabLs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«3»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46C0E6">
                        <a:alpha val="34000"/>
                      </a:srgbClr>
                    </a:solidFill>
                  </a:tcPr>
                </a:tc>
              </a:tr>
              <a:tr h="4048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2475" algn="l"/>
                        </a:tabLst>
                      </a:pPr>
                      <a:r>
                        <a:rPr lang="ru-RU" sz="2000" b="1" dirty="0" smtClean="0"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46C0E6">
                        <a:alpha val="3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52475" algn="l"/>
                        </a:tabLs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</a:rPr>
                        <a:t>«2»</a:t>
                      </a:r>
                      <a:endParaRPr lang="ru-RU" sz="20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46C0E6">
                        <a:alpha val="34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052" name="AutoShape 4" descr="http://im7-tub-ru.yandex.net/i?id=316509157-33-72&amp;n=21"/>
          <p:cNvSpPr>
            <a:spLocks noChangeAspect="1" noChangeArrowheads="1"/>
          </p:cNvSpPr>
          <p:nvPr/>
        </p:nvSpPr>
        <p:spPr bwMode="auto">
          <a:xfrm>
            <a:off x="155575" y="-685800"/>
            <a:ext cx="1114425" cy="142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http://im7-tub-ru.yandex.net/i?id=316509157-33-72&amp;n=21"/>
          <p:cNvSpPr>
            <a:spLocks noChangeAspect="1" noChangeArrowheads="1"/>
          </p:cNvSpPr>
          <p:nvPr/>
        </p:nvSpPr>
        <p:spPr bwMode="auto">
          <a:xfrm>
            <a:off x="155575" y="-685800"/>
            <a:ext cx="1114425" cy="14287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933056"/>
            <a:ext cx="14287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457200">
              <a:prstClr val="black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899592" y="548680"/>
            <a:ext cx="748883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Восстановление текста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Прямая речь – это слова ________ , передаваемые без изменения. 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предложениях с прямой речью различают слова автора и ___________. 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Прямая речь заключается в __________ и всегда пишется с __________ буквы. 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4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3000396"/>
          </a:xfrm>
        </p:spPr>
        <p:txBody>
          <a:bodyPr>
            <a:normAutofit/>
          </a:bodyPr>
          <a:lstStyle/>
          <a:p>
            <a:r>
              <a:rPr lang="ru-RU" dirty="0" smtClean="0"/>
              <a:t>Проверка домашнего задания.</a:t>
            </a:r>
            <a:br>
              <a:rPr lang="ru-RU" dirty="0" smtClean="0"/>
            </a:br>
            <a:r>
              <a:rPr lang="ru-RU" dirty="0" smtClean="0"/>
              <a:t>Орфографическая разминка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28934"/>
            <a:ext cx="8229600" cy="3197229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2071701"/>
          </a:xfrm>
        </p:spPr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28802"/>
            <a:ext cx="6400800" cy="3709998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Чему я научился на уроке?</a:t>
            </a:r>
          </a:p>
          <a:p>
            <a:r>
              <a:rPr lang="ru-RU" sz="4400" dirty="0" smtClean="0">
                <a:solidFill>
                  <a:schemeClr val="tx1"/>
                </a:solidFill>
              </a:rPr>
              <a:t>В чем я испытывал трудности?</a:t>
            </a:r>
          </a:p>
          <a:p>
            <a:r>
              <a:rPr lang="ru-RU" sz="4400" dirty="0" smtClean="0">
                <a:solidFill>
                  <a:schemeClr val="tx1"/>
                </a:solidFill>
              </a:rPr>
              <a:t>Что поможет мне преодолеть трудности?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9712" y="620688"/>
            <a:ext cx="61926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Домашнее  задание</a:t>
            </a:r>
            <a:endParaRPr lang="ru-RU" sz="4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0576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15616" y="1772816"/>
            <a:ext cx="698477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Выучить параграф 48 на стр.113-115.</a:t>
            </a:r>
          </a:p>
          <a:p>
            <a:r>
              <a:rPr lang="ru-RU" sz="3200" dirty="0" smtClean="0"/>
              <a:t>1)Выписать из русских сказок 5 предложений с прямой речью и составить схемы к этим предложениям.</a:t>
            </a:r>
          </a:p>
          <a:p>
            <a:r>
              <a:rPr lang="ru-RU" sz="3200" smtClean="0"/>
              <a:t>                           ИЛИ</a:t>
            </a:r>
            <a:endParaRPr lang="ru-RU" sz="3200" dirty="0" smtClean="0"/>
          </a:p>
          <a:p>
            <a:r>
              <a:rPr lang="ru-RU" sz="3200" dirty="0" smtClean="0"/>
              <a:t>2) Упражнение №247 ( дописать прямую речь к словам автора)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7180" y="260648"/>
            <a:ext cx="2669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Ресурсы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34076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http://yandex.ru/video/search?filmId=F-rtI8NvUXI&amp;text=%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D0%BC%D1%83%D0%BB%D1%8C%D1%82%D1%84%D0%B8%D0%BB%D1%8C%D0%BC%20%D1%81%D0%BA%D0%B0%D0%B7%D0%BA%D0%B0%20%D0%BE%20%D1%80%D1%8B%D0%B1%D0%B0%D0%BA%D0%B5%20%D0%B8%20%D1%80%D1%8B%D0%B1%D0%BA%D0%B5&amp;path=wizard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( слайд 2)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64" y="2171765"/>
            <a:ext cx="91410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https://yandex.ru/images/search?img_url=http%3A%2F%2Faussiestresser.com%2Fimages%2F55a9c5b8e2392.jpg&amp;text=%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D0%9A%D0%B0%D1%80%D1%82%D0%B8%D0%BD%D0%BA%D0%B8%20%D0%BA%20%D1%81%D0%BA%D0%B0%D0%B7%D0%BA%D0%B5%20%D0%BE%20%D1%80%D1%8B%D0%B1%D0%B0%D0%BA%D0%B5%20%D0%B8%20%D1%80%D1%8B%D0%B1%D0%BA%D0%B5&amp;redircnt=1439156107.1&amp;noreask=1&amp;pos=5&amp;rpt=simage&amp;lr=194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(слайды 3,4)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5804" y="3771790"/>
            <a:ext cx="91410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https://yandex.ru/images/search?img_url=http%3A%2F%2Fs4.afisha.net%2FAfisha7Files%2FUGPhotos%2F091029212832%2F091031151833%2Fp_S.jpg&amp;text=%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D0%9A%D0%B0%D1%80%D1%82%D0%B8%D0%BD%D0%BA%D0%B8%20%D0%BA%20%D1%81%D0%BA%D0%B0%D0%B7%D0%BA%D0%B5%20%D0%A1%D0%BA%D0%B0%D0%B7%D0%BA%D0%B0%20%D0%BE%20%D0%BC%D1%91%D1%80%D1%82%D0%B2%D0%BE%D0%B9%20%D1%86%D0%B0%D1%80%D0%B5%D0%B2%D0%BD%D0%B5%20%D0%B8%20%D0%BE%20%D1%81%D0%B5%D0%BC%D0%B8%20%D0%B1%D0%BE%D0%B3%D0%B0%D1%82%D1%8B%D1%80%D1%8F%D1%85&amp;redircnt=1439156331.1&amp;noreask=1&amp;pos=8&amp;rpt=simage&amp;lr=194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(слайд 8)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494791"/>
            <a:ext cx="88175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Картинка художника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И.Бруни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к «Сказке  о рыбаке и рыбке» взята из книги Пушкин А.С. Сказки. – М.:Малыш,1977.( Слайд 7)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64" y="2996952"/>
            <a:ext cx="91410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2"/>
              </a:rPr>
              <a:t>http://yandex.ru/video/search?text=%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D0%A4%D0%B8%D0%B7%D0%BC%D0%B8%D0%BD%D1%83%D1%82%D0%BA%D0%B0%20%D0%95%D0%BB%D0%BE%D1%87%D0%BA%D0%B0%D1%85&amp;path=wizard&amp;filmId=kvhV0ypOUXI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(Слайд 6)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09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21444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1785926"/>
            <a:ext cx="7343804" cy="4572032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4400" dirty="0" err="1" smtClean="0">
                <a:solidFill>
                  <a:schemeClr val="tx1"/>
                </a:solidFill>
              </a:rPr>
              <a:t>граММатику</a:t>
            </a:r>
            <a:r>
              <a:rPr lang="ru-RU" sz="4400" dirty="0" smtClean="0">
                <a:solidFill>
                  <a:schemeClr val="tx1"/>
                </a:solidFill>
              </a:rPr>
              <a:t>, </a:t>
            </a:r>
            <a:r>
              <a:rPr lang="ru-RU" sz="4400" dirty="0" err="1" smtClean="0">
                <a:solidFill>
                  <a:schemeClr val="tx1"/>
                </a:solidFill>
              </a:rPr>
              <a:t>старшеклаССникам</a:t>
            </a:r>
            <a:endParaRPr lang="ru-RU" sz="4400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ru-RU" sz="4400" dirty="0" err="1" smtClean="0">
                <a:solidFill>
                  <a:schemeClr val="tx1"/>
                </a:solidFill>
              </a:rPr>
              <a:t>БрошЮра</a:t>
            </a:r>
            <a:endParaRPr lang="ru-RU" sz="4400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ru-RU" sz="4400" dirty="0" err="1" smtClean="0">
                <a:solidFill>
                  <a:schemeClr val="tx1"/>
                </a:solidFill>
              </a:rPr>
              <a:t>тетраДь</a:t>
            </a:r>
            <a:endParaRPr lang="ru-RU" sz="4400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ru-RU" sz="4400" dirty="0" smtClean="0">
                <a:solidFill>
                  <a:schemeClr val="tx1"/>
                </a:solidFill>
              </a:rPr>
              <a:t>(страницы) </a:t>
            </a:r>
            <a:r>
              <a:rPr lang="ru-RU" sz="4400" dirty="0" err="1" smtClean="0">
                <a:solidFill>
                  <a:schemeClr val="tx1"/>
                </a:solidFill>
              </a:rPr>
              <a:t>повестИ</a:t>
            </a:r>
            <a:endParaRPr lang="ru-RU" sz="4400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r>
              <a:rPr lang="ru-RU" sz="4400" dirty="0" err="1" smtClean="0">
                <a:solidFill>
                  <a:schemeClr val="tx1"/>
                </a:solidFill>
              </a:rPr>
              <a:t>тЕрпел</a:t>
            </a:r>
            <a:r>
              <a:rPr lang="ru-RU" sz="4400" dirty="0" smtClean="0">
                <a:solidFill>
                  <a:schemeClr val="tx1"/>
                </a:solidFill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</a:rPr>
              <a:t>унИжения</a:t>
            </a:r>
            <a:endParaRPr lang="ru-RU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Синтаксическая разминка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1) Постой, бабушка, постой немножко!</a:t>
            </a:r>
          </a:p>
          <a:p>
            <a:r>
              <a:rPr lang="ru-RU" sz="3200" dirty="0" smtClean="0"/>
              <a:t>2)Ветер по морю гуляет и кораблик подгоняет.</a:t>
            </a:r>
          </a:p>
          <a:p>
            <a:r>
              <a:rPr lang="ru-RU" sz="3200" dirty="0" smtClean="0"/>
              <a:t>3)Месяц под косой блестит, а во лбу звезда горит.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kazka__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7888" y="549275"/>
            <a:ext cx="7337425" cy="55435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Предложения с прямой речью.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14488"/>
            <a:ext cx="8186766" cy="4411675"/>
          </a:xfrm>
        </p:spPr>
        <p:txBody>
          <a:bodyPr>
            <a:normAutofit/>
          </a:bodyPr>
          <a:lstStyle/>
          <a:p>
            <a:endParaRPr lang="ru-RU" sz="3200" dirty="0" smtClean="0"/>
          </a:p>
          <a:p>
            <a:r>
              <a:rPr lang="ru-RU" sz="3200" dirty="0" smtClean="0"/>
              <a:t>Цель урока:</a:t>
            </a:r>
          </a:p>
          <a:p>
            <a:r>
              <a:rPr lang="ru-RU" sz="3200" dirty="0" smtClean="0"/>
              <a:t>Что нам нужно узнать?</a:t>
            </a:r>
          </a:p>
          <a:p>
            <a:r>
              <a:rPr lang="ru-RU" sz="3200" dirty="0" smtClean="0"/>
              <a:t>Чему мы должны научиться?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://www.newsby.org/by/newsimg/2012/08/skazka-o-rybake-i-rybke.jpg"/>
          <p:cNvSpPr>
            <a:spLocks noChangeAspect="1" noChangeArrowheads="1"/>
          </p:cNvSpPr>
          <p:nvPr/>
        </p:nvSpPr>
        <p:spPr bwMode="auto">
          <a:xfrm>
            <a:off x="155575" y="-1379538"/>
            <a:ext cx="3829050" cy="28765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1412776"/>
            <a:ext cx="5184576" cy="3894881"/>
          </a:xfrm>
          <a:prstGeom prst="rect">
            <a:avLst/>
          </a:prstGeom>
          <a:effectLst>
            <a:outerShdw blurRad="952500" dist="279400" dir="3300000" algn="tl" rotWithShape="0">
              <a:schemeClr val="bg1"/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691680" y="5589240"/>
            <a:ext cx="60413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/>
                <a:latin typeface="Corbel" pitchFamily="34" charset="0"/>
              </a:rPr>
              <a:t>Приплыла к нему рыбка</a:t>
            </a:r>
            <a:r>
              <a:rPr lang="ru-RU" sz="2800" b="1" dirty="0" smtClean="0">
                <a:effectLst/>
                <a:latin typeface="Corbel" pitchFamily="34" charset="0"/>
              </a:rPr>
              <a:t>, 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Corbel" pitchFamily="34" charset="0"/>
              </a:rPr>
              <a:t>спросила</a:t>
            </a:r>
            <a:r>
              <a:rPr lang="ru-RU" sz="2800" b="1" dirty="0" smtClean="0">
                <a:effectLst/>
                <a:latin typeface="Corbel" pitchFamily="34" charset="0"/>
              </a:rPr>
              <a:t>:</a:t>
            </a:r>
            <a:r>
              <a:rPr lang="ru-RU" sz="2800" b="1" dirty="0" smtClean="0">
                <a:solidFill>
                  <a:srgbClr val="FF0000"/>
                </a:solidFill>
                <a:effectLst/>
                <a:latin typeface="Corbel" pitchFamily="34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effectLst/>
                <a:latin typeface="Corbel" pitchFamily="34" charset="0"/>
              </a:rPr>
            </a:br>
            <a:r>
              <a:rPr lang="ru-RU" sz="2800" b="1" dirty="0" smtClean="0">
                <a:solidFill>
                  <a:srgbClr val="000000"/>
                </a:solidFill>
                <a:effectLst/>
                <a:latin typeface="Corbel" pitchFamily="34" charset="0"/>
              </a:rPr>
              <a:t>«</a:t>
            </a:r>
            <a:r>
              <a:rPr lang="ru-RU" sz="2800" b="1" dirty="0" smtClean="0">
                <a:solidFill>
                  <a:schemeClr val="tx2"/>
                </a:solidFill>
                <a:effectLst/>
                <a:latin typeface="Corbel" pitchFamily="34" charset="0"/>
              </a:rPr>
              <a:t>Чего тебе надобно, старче?</a:t>
            </a:r>
            <a:r>
              <a:rPr lang="ru-RU" sz="2800" b="1" dirty="0" smtClean="0">
                <a:effectLst/>
                <a:latin typeface="Corbel" pitchFamily="34" charset="0"/>
              </a:rPr>
              <a:t>»</a:t>
            </a:r>
            <a:endParaRPr lang="ru-RU" sz="2800" dirty="0">
              <a:latin typeface="Corbe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47864" y="476672"/>
            <a:ext cx="26642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CC0000"/>
                </a:solidFill>
                <a:effectLst/>
                <a:latin typeface="Corbel" pitchFamily="34" charset="0"/>
              </a:rPr>
              <a:t>А</a:t>
            </a:r>
            <a:r>
              <a:rPr lang="ru-RU" sz="4400" b="1" dirty="0" smtClean="0">
                <a:solidFill>
                  <a:srgbClr val="000000"/>
                </a:solidFill>
                <a:effectLst/>
                <a:latin typeface="Corbel" pitchFamily="34" charset="0"/>
              </a:rPr>
              <a:t>:  «</a:t>
            </a:r>
            <a:r>
              <a:rPr lang="ru-RU" sz="4400" b="1" dirty="0" smtClean="0">
                <a:solidFill>
                  <a:srgbClr val="000066"/>
                </a:solidFill>
                <a:effectLst/>
                <a:latin typeface="Corbel" pitchFamily="34" charset="0"/>
              </a:rPr>
              <a:t>П</a:t>
            </a:r>
            <a:r>
              <a:rPr lang="ru-RU" sz="4400" b="1" dirty="0" smtClean="0">
                <a:solidFill>
                  <a:srgbClr val="000000"/>
                </a:solidFill>
                <a:effectLst/>
                <a:latin typeface="Corbel" pitchFamily="34" charset="0"/>
              </a:rPr>
              <a:t>?»</a:t>
            </a:r>
            <a:endParaRPr lang="ru-RU" sz="4400" dirty="0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00"/>
                </a:solidFill>
                <a:latin typeface="Corbel" pitchFamily="34" charset="0"/>
              </a:rPr>
              <a:t>«</a:t>
            </a:r>
            <a:r>
              <a:rPr lang="ru-RU" b="1" dirty="0" smtClean="0">
                <a:solidFill>
                  <a:srgbClr val="000066"/>
                </a:solidFill>
                <a:latin typeface="Corbel" pitchFamily="34" charset="0"/>
              </a:rPr>
              <a:t>П</a:t>
            </a:r>
            <a:r>
              <a:rPr lang="ru-RU" b="1" dirty="0" smtClean="0">
                <a:solidFill>
                  <a:srgbClr val="000000"/>
                </a:solidFill>
                <a:latin typeface="Corbel" pitchFamily="34" charset="0"/>
              </a:rPr>
              <a:t>?» </a:t>
            </a:r>
            <a:r>
              <a:rPr lang="ru-RU" b="1" dirty="0" smtClean="0"/>
              <a:t>–</a:t>
            </a:r>
            <a:r>
              <a:rPr lang="ru-RU" b="1" dirty="0" smtClean="0">
                <a:solidFill>
                  <a:srgbClr val="000000"/>
                </a:solidFill>
                <a:latin typeface="Corbel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Corbel" pitchFamily="34" charset="0"/>
              </a:rPr>
              <a:t>а</a:t>
            </a:r>
            <a:r>
              <a:rPr lang="ru-RU" b="1" dirty="0" smtClean="0">
                <a:solidFill>
                  <a:srgbClr val="000000"/>
                </a:solidFill>
                <a:latin typeface="Corbel" pitchFamily="34" charset="0"/>
              </a:rPr>
              <a:t>.</a:t>
            </a:r>
            <a:endParaRPr lang="ru-RU" dirty="0"/>
          </a:p>
        </p:txBody>
      </p:sp>
      <p:pic>
        <p:nvPicPr>
          <p:cNvPr id="4" name="Содержимое 3" descr="Безымянный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11760" y="1556792"/>
            <a:ext cx="4308844" cy="3236992"/>
          </a:xfrm>
          <a:prstGeom prst="rect">
            <a:avLst/>
          </a:prstGeom>
          <a:effectLst>
            <a:outerShdw blurRad="1117600" dist="228600" dir="8100000" algn="tr" rotWithShape="0">
              <a:schemeClr val="bg1"/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475656" y="5157192"/>
            <a:ext cx="64087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00"/>
                </a:solidFill>
                <a:latin typeface="Corbel" pitchFamily="34" charset="0"/>
              </a:rPr>
              <a:t>«</a:t>
            </a:r>
            <a:r>
              <a:rPr lang="ru-RU" sz="2800" b="1" dirty="0" smtClean="0">
                <a:solidFill>
                  <a:schemeClr val="tx2"/>
                </a:solidFill>
                <a:latin typeface="Corbel" pitchFamily="34" charset="0"/>
              </a:rPr>
              <a:t>Чего тебе надобно, старче</a:t>
            </a:r>
            <a:r>
              <a:rPr lang="ru-RU" sz="2800" b="1" dirty="0" smtClean="0">
                <a:solidFill>
                  <a:srgbClr val="000000"/>
                </a:solidFill>
                <a:latin typeface="Corbel" pitchFamily="34" charset="0"/>
              </a:rPr>
              <a:t>?» </a:t>
            </a:r>
            <a:r>
              <a:rPr lang="ru-RU" sz="2800" b="1" dirty="0" smtClean="0"/>
              <a:t>– </a:t>
            </a:r>
            <a:r>
              <a:rPr lang="ru-RU" sz="2800" b="1" dirty="0" smtClean="0">
                <a:solidFill>
                  <a:schemeClr val="accent2"/>
                </a:solidFill>
                <a:latin typeface="Corbel" pitchFamily="34" charset="0"/>
              </a:rPr>
              <a:t>приплыла к нему рыбка</a:t>
            </a:r>
            <a:r>
              <a:rPr lang="ru-RU" sz="2800" b="1" dirty="0" smtClean="0">
                <a:solidFill>
                  <a:srgbClr val="000000"/>
                </a:solidFill>
                <a:latin typeface="Corbel" pitchFamily="34" charset="0"/>
              </a:rPr>
              <a:t>,</a:t>
            </a:r>
            <a:r>
              <a:rPr lang="ru-RU" sz="2800" b="1" dirty="0" smtClean="0">
                <a:solidFill>
                  <a:schemeClr val="accent2"/>
                </a:solidFill>
                <a:latin typeface="Corbel" pitchFamily="34" charset="0"/>
              </a:rPr>
              <a:t> спросила</a:t>
            </a:r>
            <a:r>
              <a:rPr lang="ru-RU" sz="2800" b="1" dirty="0" smtClean="0">
                <a:solidFill>
                  <a:srgbClr val="000000"/>
                </a:solidFill>
                <a:latin typeface="Corbel" pitchFamily="34" charset="0"/>
              </a:rPr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20688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6600"/>
                </a:solidFill>
              </a:rPr>
              <a:t>СХЕМЫ ПРЕДЛОЖЕНИЙ С ПРЯМОЙ РЕЧЬЮ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204864"/>
            <a:ext cx="417646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solidFill>
                  <a:srgbClr val="CC0000"/>
                </a:solidFill>
                <a:latin typeface="Times New Roman" pitchFamily="18" charset="0"/>
              </a:rPr>
              <a:t> А</a:t>
            </a:r>
            <a:r>
              <a:rPr lang="ru-RU" sz="5400" b="1" dirty="0">
                <a:solidFill>
                  <a:srgbClr val="000000"/>
                </a:solidFill>
                <a:latin typeface="Times New Roman" pitchFamily="18" charset="0"/>
              </a:rPr>
              <a:t>:  «</a:t>
            </a:r>
            <a:r>
              <a:rPr lang="ru-RU" sz="5400" b="1" dirty="0">
                <a:solidFill>
                  <a:srgbClr val="000066"/>
                </a:solidFill>
                <a:latin typeface="Times New Roman" pitchFamily="18" charset="0"/>
              </a:rPr>
              <a:t>П</a:t>
            </a:r>
            <a:r>
              <a:rPr lang="ru-RU" sz="5400" b="1" dirty="0">
                <a:solidFill>
                  <a:srgbClr val="000000"/>
                </a:solidFill>
                <a:latin typeface="Times New Roman" pitchFamily="18" charset="0"/>
              </a:rPr>
              <a:t>».</a:t>
            </a:r>
          </a:p>
          <a:p>
            <a:pPr algn="ctr">
              <a:defRPr/>
            </a:pPr>
            <a:r>
              <a:rPr lang="ru-RU" sz="5400" b="1" dirty="0">
                <a:solidFill>
                  <a:srgbClr val="CC0000"/>
                </a:solidFill>
                <a:latin typeface="Times New Roman" pitchFamily="18" charset="0"/>
              </a:rPr>
              <a:t> </a:t>
            </a:r>
            <a:r>
              <a:rPr lang="ru-RU" sz="5400" b="1" dirty="0" smtClean="0">
                <a:solidFill>
                  <a:srgbClr val="CC0000"/>
                </a:solidFill>
                <a:latin typeface="Times New Roman" pitchFamily="18" charset="0"/>
              </a:rPr>
              <a:t> А</a:t>
            </a:r>
            <a:r>
              <a:rPr lang="ru-RU" sz="5400" b="1" dirty="0">
                <a:solidFill>
                  <a:srgbClr val="000000"/>
                </a:solidFill>
                <a:latin typeface="Times New Roman" pitchFamily="18" charset="0"/>
              </a:rPr>
              <a:t>:  «</a:t>
            </a:r>
            <a:r>
              <a:rPr lang="ru-RU" sz="5400" b="1" dirty="0">
                <a:solidFill>
                  <a:srgbClr val="000066"/>
                </a:solidFill>
                <a:latin typeface="Times New Roman" pitchFamily="18" charset="0"/>
              </a:rPr>
              <a:t>П</a:t>
            </a:r>
            <a:r>
              <a:rPr lang="ru-RU" sz="5400" b="1" dirty="0">
                <a:solidFill>
                  <a:srgbClr val="000000"/>
                </a:solidFill>
                <a:latin typeface="Times New Roman" pitchFamily="18" charset="0"/>
              </a:rPr>
              <a:t>?»</a:t>
            </a:r>
          </a:p>
          <a:p>
            <a:pPr algn="ctr">
              <a:defRPr/>
            </a:pPr>
            <a:r>
              <a:rPr lang="ru-RU" sz="5400" b="1" dirty="0">
                <a:solidFill>
                  <a:srgbClr val="CC0000"/>
                </a:solidFill>
                <a:latin typeface="Times New Roman" pitchFamily="18" charset="0"/>
              </a:rPr>
              <a:t> А</a:t>
            </a:r>
            <a:r>
              <a:rPr lang="ru-RU" sz="5400" b="1" dirty="0">
                <a:solidFill>
                  <a:srgbClr val="000000"/>
                </a:solidFill>
                <a:latin typeface="Times New Roman" pitchFamily="18" charset="0"/>
              </a:rPr>
              <a:t>:  «</a:t>
            </a:r>
            <a:r>
              <a:rPr lang="ru-RU" sz="5400" b="1" dirty="0">
                <a:solidFill>
                  <a:srgbClr val="000066"/>
                </a:solidFill>
                <a:latin typeface="Times New Roman" pitchFamily="18" charset="0"/>
              </a:rPr>
              <a:t>П</a:t>
            </a:r>
            <a:r>
              <a:rPr lang="ru-RU" sz="5400" b="1" dirty="0">
                <a:solidFill>
                  <a:srgbClr val="000000"/>
                </a:solidFill>
                <a:latin typeface="Times New Roman" pitchFamily="18" charset="0"/>
              </a:rPr>
              <a:t>!»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54547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668344" y="1700808"/>
            <a:ext cx="6480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accent6">
                    <a:lumMod val="75000"/>
                  </a:schemeClr>
                </a:solidFill>
                <a:latin typeface="Arial"/>
                <a:cs typeface="Arial"/>
              </a:rPr>
              <a:t>Запомни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2204864"/>
            <a:ext cx="37444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5400" b="1" dirty="0" smtClean="0"/>
              <a:t>  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», –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   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«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?» –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  </a:t>
            </a:r>
            <a:endParaRPr lang="ru-RU" sz="5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   «</a:t>
            </a: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!» –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7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28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9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5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9" grpId="1"/>
      <p:bldP spid="6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923</TotalTime>
  <Words>478</Words>
  <Application>Microsoft Office PowerPoint</Application>
  <PresentationFormat>Экран (4:3)</PresentationFormat>
  <Paragraphs>98</Paragraphs>
  <Slides>22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Легкий дым</vt:lpstr>
      <vt:lpstr>Презентация PowerPoint</vt:lpstr>
      <vt:lpstr>Проверка домашнего задания. Орфографическая разминка</vt:lpstr>
      <vt:lpstr>Презентация PowerPoint</vt:lpstr>
      <vt:lpstr>Синтаксическая разминка</vt:lpstr>
      <vt:lpstr>Презентация PowerPoint</vt:lpstr>
      <vt:lpstr>Предложения с прямой речью.</vt:lpstr>
      <vt:lpstr>Презентация PowerPoint</vt:lpstr>
      <vt:lpstr>«П?» – а.</vt:lpstr>
      <vt:lpstr>Презентация PowerPoint</vt:lpstr>
      <vt:lpstr>Презентация PowerPoint</vt:lpstr>
      <vt:lpstr>Слова говорения :</vt:lpstr>
      <vt:lpstr>Слова говорения:</vt:lpstr>
      <vt:lpstr>Презентация PowerPoint</vt:lpstr>
      <vt:lpstr>Презентация PowerPoint</vt:lpstr>
      <vt:lpstr>1 группа</vt:lpstr>
      <vt:lpstr>2 группа</vt:lpstr>
      <vt:lpstr>3 группа</vt:lpstr>
      <vt:lpstr>Презентация PowerPoint</vt:lpstr>
      <vt:lpstr>Презентация PowerPoint</vt:lpstr>
      <vt:lpstr>Рефлексия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Olga</dc:creator>
  <cp:lastModifiedBy>Учитель</cp:lastModifiedBy>
  <cp:revision>98</cp:revision>
  <dcterms:created xsi:type="dcterms:W3CDTF">2013-12-21T17:55:40Z</dcterms:created>
  <dcterms:modified xsi:type="dcterms:W3CDTF">2016-02-08T07:45:15Z</dcterms:modified>
</cp:coreProperties>
</file>