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363" r:id="rId2"/>
    <p:sldId id="367" r:id="rId3"/>
    <p:sldId id="365" r:id="rId4"/>
    <p:sldId id="364" r:id="rId5"/>
    <p:sldId id="357" r:id="rId6"/>
    <p:sldId id="360" r:id="rId7"/>
    <p:sldId id="356" r:id="rId8"/>
    <p:sldId id="361" r:id="rId9"/>
    <p:sldId id="359" r:id="rId10"/>
    <p:sldId id="355" r:id="rId11"/>
    <p:sldId id="279" r:id="rId12"/>
    <p:sldId id="308" r:id="rId13"/>
    <p:sldId id="353" r:id="rId14"/>
    <p:sldId id="314" r:id="rId15"/>
    <p:sldId id="332" r:id="rId16"/>
    <p:sldId id="368" r:id="rId17"/>
    <p:sldId id="369" r:id="rId18"/>
    <p:sldId id="370" r:id="rId19"/>
    <p:sldId id="371" r:id="rId20"/>
    <p:sldId id="372" r:id="rId21"/>
    <p:sldId id="373" r:id="rId22"/>
    <p:sldId id="307" r:id="rId23"/>
    <p:sldId id="315" r:id="rId24"/>
    <p:sldId id="280" r:id="rId25"/>
    <p:sldId id="281" r:id="rId26"/>
    <p:sldId id="309" r:id="rId27"/>
    <p:sldId id="313" r:id="rId28"/>
    <p:sldId id="283" r:id="rId29"/>
    <p:sldId id="321" r:id="rId30"/>
    <p:sldId id="322" r:id="rId31"/>
    <p:sldId id="284" r:id="rId32"/>
    <p:sldId id="296" r:id="rId33"/>
    <p:sldId id="310" r:id="rId34"/>
    <p:sldId id="302" r:id="rId35"/>
    <p:sldId id="286" r:id="rId36"/>
    <p:sldId id="311" r:id="rId37"/>
    <p:sldId id="319" r:id="rId38"/>
    <p:sldId id="291" r:id="rId39"/>
    <p:sldId id="334" r:id="rId40"/>
    <p:sldId id="333" r:id="rId41"/>
    <p:sldId id="335" r:id="rId42"/>
    <p:sldId id="338" r:id="rId43"/>
    <p:sldId id="318" r:id="rId44"/>
    <p:sldId id="290" r:id="rId45"/>
    <p:sldId id="312" r:id="rId46"/>
    <p:sldId id="329" r:id="rId47"/>
    <p:sldId id="288" r:id="rId48"/>
    <p:sldId id="328" r:id="rId49"/>
    <p:sldId id="336" r:id="rId50"/>
    <p:sldId id="316" r:id="rId51"/>
    <p:sldId id="299" r:id="rId52"/>
    <p:sldId id="349" r:id="rId53"/>
    <p:sldId id="298" r:id="rId54"/>
    <p:sldId id="341" r:id="rId55"/>
    <p:sldId id="343" r:id="rId56"/>
    <p:sldId id="342" r:id="rId57"/>
    <p:sldId id="344" r:id="rId58"/>
    <p:sldId id="354" r:id="rId59"/>
    <p:sldId id="295" r:id="rId60"/>
    <p:sldId id="350" r:id="rId61"/>
    <p:sldId id="352" r:id="rId62"/>
  </p:sldIdLst>
  <p:sldSz cx="9144000" cy="6858000" type="screen4x3"/>
  <p:notesSz cx="6742113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1924" y="-71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F86F903-5B4D-4F43-893A-62CE121C24DE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688" y="4689475"/>
            <a:ext cx="5392737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5CC5E4A-FA32-4F09-9CC6-38BA00F00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BC5FA-AB55-40E2-8FF1-9F3E735E7C7D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B5393-4B1C-4FEC-B159-8E2B9393E6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07569-7C3A-4CF4-9132-3ADECD7F9BC1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EEDEA-C792-4FBF-93E7-8E134D516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1D13D-2AC8-42C0-86A8-9CAB27168435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C2816-CBC7-4AAE-B43B-0D544CC3A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8D19B-16BC-4FDB-A555-AD040298B838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02D04-04D8-4FF8-9F63-205674D86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4403B-63AF-439B-8ABB-B87236EA43C2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A5D43-F0EE-4D7F-8DB5-C489C3EFF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3F6D6-01DC-4037-9712-391D86D99A93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3B12-CB3D-4C16-AD86-2991B53C08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7F80B-8336-4D17-B9FB-A58ED50ABFBB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E4342-BA6A-4272-BE66-7FE99D4911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16465-1E2B-412F-B099-2F1D3B0B7E3E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84F8B-9F58-4240-A176-B71139B20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E4B69-4851-4576-82DC-40D12EAE1814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0972F-B2C5-4E40-A996-CFC4E5F7BE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49965-5B1C-4B95-8864-85D6B012E1D7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DD76A-12C6-4010-A579-F29C831F0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D7BA9-359E-4CA9-851F-A232433B0C87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FF788-A529-403C-BBF6-115AD915D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CD4A39-6C62-4938-A3B6-25DBE1A30407}" type="datetimeFigureOut">
              <a:rPr lang="ru-RU"/>
              <a:pPr>
                <a:defRPr/>
              </a:pPr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AC2D8D-74A7-4CF1-9250-63B49B1C3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ekooko.1gb.ru/" TargetMode="External"/><Relationship Id="rId3" Type="http://schemas.openxmlformats.org/officeDocument/2006/relationships/image" Target="../media/image25.jpeg"/><Relationship Id="rId7" Type="http://schemas.openxmlformats.org/officeDocument/2006/relationships/hyperlink" Target="http://www.yandex.ru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Стена ВКонтакте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107950" y="115888"/>
            <a:ext cx="273526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1 пальчиковая батарейка загрязняет тяжёлыми металлами </a:t>
            </a:r>
            <a:br>
              <a:rPr lang="ru-RU" b="1">
                <a:latin typeface="Calibri" pitchFamily="34" charset="0"/>
              </a:rPr>
            </a:br>
            <a:r>
              <a:rPr lang="ru-RU" b="1">
                <a:latin typeface="Calibri" pitchFamily="34" charset="0"/>
              </a:rPr>
              <a:t>20 кв. метров земли и губит 2 дерева</a:t>
            </a:r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179388" y="5157788"/>
            <a:ext cx="8964612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Calibri" pitchFamily="34" charset="0"/>
              </a:rPr>
              <a:t>Своими руками мы собрали 2169 батареек </a:t>
            </a:r>
            <a:r>
              <a:rPr lang="ru-RU" sz="5400" b="1">
                <a:latin typeface="Calibri" pitchFamily="34" charset="0"/>
              </a:rPr>
              <a:t>и спасли 4338 деревьев!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ВРЕМЕННО\Последнее фото\1 2015 год\Батарейка\Конференция\100NIKON\DSCN713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620713"/>
            <a:ext cx="6911975" cy="5138737"/>
          </a:xfrm>
          <a:prstGeom prst="rect">
            <a:avLst/>
          </a:prstGeom>
          <a:noFill/>
          <a:ln w="9525">
            <a:solidFill>
              <a:srgbClr val="A6A6A6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8775" y="0"/>
            <a:ext cx="87852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</a:rPr>
              <a:t>Школьная конференция</a:t>
            </a:r>
            <a:br>
              <a:rPr lang="ru-RU" sz="3600" dirty="0">
                <a:latin typeface="+mj-lt"/>
              </a:rPr>
            </a:br>
            <a:r>
              <a:rPr lang="ru-RU" sz="3600" b="1" dirty="0">
                <a:latin typeface="+mj-lt"/>
              </a:rPr>
              <a:t> «Плюсы и минусы батарейки»</a:t>
            </a:r>
          </a:p>
        </p:txBody>
      </p:sp>
      <p:sp>
        <p:nvSpPr>
          <p:cNvPr id="23555" name="TextBox 5"/>
          <p:cNvSpPr txBox="1">
            <a:spLocks noChangeArrowheads="1"/>
          </p:cNvSpPr>
          <p:nvPr/>
        </p:nvSpPr>
        <p:spPr bwMode="auto">
          <a:xfrm>
            <a:off x="755650" y="5805488"/>
            <a:ext cx="81375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latin typeface="Calibri" pitchFamily="34" charset="0"/>
              </a:rPr>
              <a:t>Президент «Эколайфа» Петросян Рафаэль Давитович в своём выступлении подчеркнул значимость социальной акции «ОУ-А-батарейки» и рассказал о том, как будут утилизированы  использованные батарейки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ъект 2"/>
          <p:cNvSpPr>
            <a:spLocks noGrp="1"/>
          </p:cNvSpPr>
          <p:nvPr>
            <p:ph idx="1"/>
          </p:nvPr>
        </p:nvSpPr>
        <p:spPr>
          <a:xfrm>
            <a:off x="971550" y="1700213"/>
            <a:ext cx="7624763" cy="3451225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4000" i="1" smtClean="0"/>
              <a:t>в социальной акции </a:t>
            </a:r>
          </a:p>
          <a:p>
            <a:pPr marL="0" indent="0" algn="ctr">
              <a:buFont typeface="Arial" charset="0"/>
              <a:buNone/>
            </a:pPr>
            <a:r>
              <a:rPr lang="ru-RU" sz="4000" smtClean="0"/>
              <a:t>по утилизации батарейки</a:t>
            </a:r>
          </a:p>
          <a:p>
            <a:pPr marL="0" indent="0" algn="ctr">
              <a:buFont typeface="Arial" charset="0"/>
              <a:buNone/>
            </a:pPr>
            <a:r>
              <a:rPr lang="ru-RU" sz="5400" b="1" smtClean="0"/>
              <a:t>«ОУ-А-батарейка!»</a:t>
            </a:r>
          </a:p>
          <a:p>
            <a:pPr marL="0" indent="0" algn="ctr">
              <a:buFont typeface="Arial" charset="0"/>
              <a:buNone/>
            </a:pPr>
            <a:endParaRPr lang="ru-RU" sz="4000" b="1" smtClean="0"/>
          </a:p>
          <a:p>
            <a:pPr marL="0" indent="0" algn="ctr">
              <a:buFont typeface="Arial" charset="0"/>
              <a:buNone/>
            </a:pPr>
            <a:endParaRPr lang="ru-RU" sz="400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765175"/>
            <a:ext cx="8004175" cy="8683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dirty="0" smtClean="0"/>
              <a:t>Прими участие</a:t>
            </a:r>
            <a:endParaRPr lang="ru-RU" sz="6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ВРЕМЕННО\Последнее фото\1 2015 год\Батарейка\100NIKON\DSCN63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 descr="y_ni3EviXX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713" y="188913"/>
            <a:ext cx="5688012" cy="56880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323850" y="5732463"/>
            <a:ext cx="8820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latin typeface="Calibri" pitchFamily="34" charset="0"/>
              </a:rPr>
              <a:t>Планета в опасности!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ВРЕМЕННО\Последнее фото\1 2015 год\Батарейка\Вторая коробка\100NIKON\DSCN636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ВРЕМЕННО\Последнее фото\1 2015 год\Батарейка\Социологи\100NIKON\DSCN63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467850" cy="710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ВРЕМЕННО\Последнее фото\1 2015 год\Батарейка\Социологи\DSCN628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C:\ВРЕМЕННО\Последнее фото\1 2015 год\Батарейка\Социологи\Соц опрос 5 класс\DSCN65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ВРЕМЕННО\Последнее фото\1 2015 год\Батарейка\У посылторга\100NIKON\DSCN68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5888" y="0"/>
            <a:ext cx="9259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al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87325"/>
            <a:ext cx="1476375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4" descr="Стена ВКонтакт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675" y="2060575"/>
            <a:ext cx="2382838" cy="1800225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32771" name="Rectangle 5"/>
          <p:cNvSpPr>
            <a:spLocks noChangeArrowheads="1"/>
          </p:cNvSpPr>
          <p:nvPr/>
        </p:nvSpPr>
        <p:spPr bwMode="auto">
          <a:xfrm>
            <a:off x="4643438" y="5132388"/>
            <a:ext cx="3024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</p:txBody>
      </p:sp>
      <p:pic>
        <p:nvPicPr>
          <p:cNvPr id="32772" name="Picture 6" descr="Они такие забавные... эти ежики.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87675" y="4149725"/>
            <a:ext cx="239077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7"/>
          <p:cNvSpPr>
            <a:spLocks noChangeArrowheads="1"/>
          </p:cNvSpPr>
          <p:nvPr/>
        </p:nvSpPr>
        <p:spPr bwMode="auto">
          <a:xfrm>
            <a:off x="2771775" y="5949950"/>
            <a:ext cx="27368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 b="1">
                <a:solidFill>
                  <a:srgbClr val="FF3300"/>
                </a:solidFill>
                <a:latin typeface="Calibri" pitchFamily="34" charset="0"/>
              </a:rPr>
              <a:t>Ежик против батарейки!</a:t>
            </a:r>
            <a:br>
              <a:rPr lang="ru-RU" sz="1600" b="1">
                <a:solidFill>
                  <a:srgbClr val="FF3300"/>
                </a:solidFill>
                <a:latin typeface="Calibri" pitchFamily="34" charset="0"/>
              </a:rPr>
            </a:br>
            <a:r>
              <a:rPr lang="ru-RU" sz="1600" b="1">
                <a:solidFill>
                  <a:srgbClr val="FF3300"/>
                </a:solidFill>
                <a:latin typeface="Calibri" pitchFamily="34" charset="0"/>
              </a:rPr>
              <a:t> Она его убивает.</a:t>
            </a:r>
            <a:r>
              <a:rPr lang="ru-RU" sz="1600">
                <a:solidFill>
                  <a:srgbClr val="FF33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32774" name="Rectangle 8"/>
          <p:cNvSpPr>
            <a:spLocks noChangeArrowheads="1"/>
          </p:cNvSpPr>
          <p:nvPr/>
        </p:nvSpPr>
        <p:spPr bwMode="auto">
          <a:xfrm>
            <a:off x="971550" y="549275"/>
            <a:ext cx="8172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В современном мире батарейки — неотъемлемая часть каждого дома.</a:t>
            </a:r>
            <a:br>
              <a:rPr lang="ru-RU" sz="1200">
                <a:latin typeface="Calibri" pitchFamily="34" charset="0"/>
              </a:rPr>
            </a:br>
            <a:r>
              <a:rPr lang="ru-RU" sz="1200">
                <a:latin typeface="Calibri" pitchFamily="34" charset="0"/>
              </a:rPr>
              <a:t> Пульты, фонарики, игрушки, телефоны и т.д. — везде они, одновременно полезные в быту и жутко вредные в природе.  Чтобы не навредить окружающему миру,  надо знать о правилах утилизации батарейки.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1773238"/>
            <a:ext cx="2843213" cy="763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Что такого вредного или опасного в батарейках?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u="sng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32776" name="Rectangle 10"/>
          <p:cNvSpPr>
            <a:spLocks noChangeArrowheads="1"/>
          </p:cNvSpPr>
          <p:nvPr/>
        </p:nvSpPr>
        <p:spPr bwMode="auto">
          <a:xfrm>
            <a:off x="107950" y="2420938"/>
            <a:ext cx="2700338" cy="892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Элементы  батарейки в основном, </a:t>
            </a:r>
            <a:r>
              <a:rPr lang="ru-RU" sz="1400" b="1">
                <a:latin typeface="Calibri" pitchFamily="34" charset="0"/>
              </a:rPr>
              <a:t>токсичны и опасны:</a:t>
            </a:r>
          </a:p>
          <a:p>
            <a:endParaRPr lang="ru-RU" sz="1400" b="1">
              <a:latin typeface="Calibri" pitchFamily="34" charset="0"/>
            </a:endParaRPr>
          </a:p>
          <a:p>
            <a:pPr algn="ctr" eaLnBrk="0" hangingPunct="0"/>
            <a:endParaRPr lang="ru-RU" sz="1600">
              <a:latin typeface="Calibri" pitchFamily="34" charset="0"/>
            </a:endParaRPr>
          </a:p>
        </p:txBody>
      </p:sp>
      <p:sp>
        <p:nvSpPr>
          <p:cNvPr id="32777" name="Rectangle 11"/>
          <p:cNvSpPr>
            <a:spLocks noChangeArrowheads="1"/>
          </p:cNvSpPr>
          <p:nvPr/>
        </p:nvSpPr>
        <p:spPr bwMode="auto">
          <a:xfrm>
            <a:off x="2843213" y="188913"/>
            <a:ext cx="3890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2000" b="1">
                <a:latin typeface="Calibri" pitchFamily="34" charset="0"/>
              </a:rPr>
              <a:t>Экологическая безопасность</a:t>
            </a:r>
          </a:p>
        </p:txBody>
      </p:sp>
      <p:sp>
        <p:nvSpPr>
          <p:cNvPr id="32778" name="Rectangle 12"/>
          <p:cNvSpPr>
            <a:spLocks noChangeArrowheads="1"/>
          </p:cNvSpPr>
          <p:nvPr/>
        </p:nvSpPr>
        <p:spPr bwMode="auto">
          <a:xfrm>
            <a:off x="3563938" y="0"/>
            <a:ext cx="20558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1400" b="1">
                <a:solidFill>
                  <a:srgbClr val="000000"/>
                </a:solidFill>
                <a:latin typeface="Calibri" pitchFamily="34" charset="0"/>
              </a:rPr>
              <a:t>Социальная реклама</a:t>
            </a:r>
          </a:p>
        </p:txBody>
      </p:sp>
      <p:sp>
        <p:nvSpPr>
          <p:cNvPr id="32779" name="WordArt 13"/>
          <p:cNvSpPr>
            <a:spLocks noChangeArrowheads="1" noChangeShapeType="1" noTextEdit="1"/>
          </p:cNvSpPr>
          <p:nvPr/>
        </p:nvSpPr>
        <p:spPr bwMode="auto">
          <a:xfrm>
            <a:off x="250825" y="1268413"/>
            <a:ext cx="8640763" cy="48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Батарейки, сдавайтесь!</a:t>
            </a:r>
          </a:p>
        </p:txBody>
      </p:sp>
      <p:pic>
        <p:nvPicPr>
          <p:cNvPr id="32780" name="Picture 14" descr="Батарейка, сдавайся!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950" y="5300663"/>
            <a:ext cx="2592388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1" name="Picture 15" descr="Химические источники тока - Форум города Новокуйбышевск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580063" y="2205038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5580063" y="1773238"/>
            <a:ext cx="338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Как утилизировать батарейки ?</a:t>
            </a:r>
          </a:p>
        </p:txBody>
      </p:sp>
      <p:sp>
        <p:nvSpPr>
          <p:cNvPr id="32783" name="Rectangle 17"/>
          <p:cNvSpPr>
            <a:spLocks noChangeArrowheads="1"/>
          </p:cNvSpPr>
          <p:nvPr/>
        </p:nvSpPr>
        <p:spPr bwMode="auto">
          <a:xfrm>
            <a:off x="6588125" y="2349500"/>
            <a:ext cx="23050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 b="1">
                <a:solidFill>
                  <a:srgbClr val="FF0000"/>
                </a:solidFill>
                <a:latin typeface="Calibri" pitchFamily="34" charset="0"/>
              </a:rPr>
              <a:t>Этот знак означает, что  нельзя выбрасывать батарейку в </a:t>
            </a:r>
          </a:p>
          <a:p>
            <a:pPr algn="ctr"/>
            <a:r>
              <a:rPr lang="ru-RU" sz="1400" b="1">
                <a:solidFill>
                  <a:srgbClr val="FF0000"/>
                </a:solidFill>
                <a:latin typeface="Calibri" pitchFamily="34" charset="0"/>
              </a:rPr>
              <a:t>мусорное ведро.</a:t>
            </a:r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5580063" y="5229225"/>
            <a:ext cx="3384550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Пункты приема батареек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400" dirty="0">
                <a:latin typeface="+mn-lt"/>
              </a:rPr>
              <a:t>Гипермаркет «Глобус»;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400" dirty="0">
                <a:latin typeface="+mn-lt"/>
              </a:rPr>
              <a:t> Магазин «Эльдорадо»;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400" dirty="0">
                <a:latin typeface="+mn-lt"/>
              </a:rPr>
              <a:t>Сеть магазинов «</a:t>
            </a:r>
            <a:r>
              <a:rPr lang="ru-RU" sz="1400" dirty="0" err="1">
                <a:latin typeface="+mn-lt"/>
              </a:rPr>
              <a:t>Media</a:t>
            </a:r>
            <a:r>
              <a:rPr lang="ru-RU" sz="1400" dirty="0">
                <a:latin typeface="+mn-lt"/>
              </a:rPr>
              <a:t> </a:t>
            </a:r>
            <a:r>
              <a:rPr lang="ru-RU" sz="1400" dirty="0" err="1">
                <a:latin typeface="+mn-lt"/>
              </a:rPr>
              <a:t>Markt</a:t>
            </a:r>
            <a:r>
              <a:rPr lang="ru-RU" sz="1400" dirty="0">
                <a:latin typeface="+mn-lt"/>
              </a:rPr>
              <a:t> »;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400" dirty="0">
                <a:latin typeface="+mn-lt"/>
              </a:rPr>
              <a:t>Магазин «</a:t>
            </a:r>
            <a:r>
              <a:rPr lang="en-US" sz="1400" dirty="0" err="1">
                <a:latin typeface="+mn-lt"/>
              </a:rPr>
              <a:t>Ikea</a:t>
            </a:r>
            <a:r>
              <a:rPr lang="ru-RU" sz="1400" b="1" dirty="0">
                <a:latin typeface="+mn-lt"/>
              </a:rPr>
              <a:t>».</a:t>
            </a:r>
            <a:endParaRPr lang="ru-RU" sz="1400" dirty="0">
              <a:latin typeface="+mn-lt"/>
            </a:endParaRPr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5508625" y="3429000"/>
            <a:ext cx="3457575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Внимание!!!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Одна пальчиковая батарейка загрязняет тяжелыми металлами около 20 кв.м. почвы. В лесной зоне это территория обитания двух деревьев, двух кротов, одного ежика и нескольких тысяч дождевых червей.</a:t>
            </a: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32786" name="Rectangle 20"/>
          <p:cNvSpPr>
            <a:spLocks noChangeArrowheads="1"/>
          </p:cNvSpPr>
          <p:nvPr/>
        </p:nvSpPr>
        <p:spPr bwMode="auto">
          <a:xfrm>
            <a:off x="7235825" y="6524625"/>
            <a:ext cx="1935163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00" b="1">
                <a:latin typeface="Calibri" pitchFamily="34" charset="0"/>
              </a:rPr>
              <a:t>Составитель: Кулавина Ирина</a:t>
            </a:r>
          </a:p>
        </p:txBody>
      </p:sp>
      <p:sp>
        <p:nvSpPr>
          <p:cNvPr id="32787" name="Rectangle 21"/>
          <p:cNvSpPr>
            <a:spLocks noChangeArrowheads="1"/>
          </p:cNvSpPr>
          <p:nvPr/>
        </p:nvSpPr>
        <p:spPr bwMode="auto">
          <a:xfrm>
            <a:off x="5219700" y="6524625"/>
            <a:ext cx="20161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00" b="1">
                <a:latin typeface="Calibri" pitchFamily="34" charset="0"/>
              </a:rPr>
              <a:t>Источники:</a:t>
            </a:r>
            <a:r>
              <a:rPr lang="ru-RU" sz="900">
                <a:latin typeface="Calibri" pitchFamily="34" charset="0"/>
              </a:rPr>
              <a:t> </a:t>
            </a:r>
            <a:r>
              <a:rPr lang="ru-RU" sz="900">
                <a:latin typeface="Calibri" pitchFamily="34" charset="0"/>
                <a:hlinkClick r:id="rId7"/>
              </a:rPr>
              <a:t>http://www.yandex.ru</a:t>
            </a:r>
            <a:endParaRPr lang="ru-RU" sz="900">
              <a:latin typeface="Calibri" pitchFamily="34" charset="0"/>
            </a:endParaRPr>
          </a:p>
        </p:txBody>
      </p:sp>
      <p:sp>
        <p:nvSpPr>
          <p:cNvPr id="32788" name="Rectangle 3"/>
          <p:cNvSpPr>
            <a:spLocks noChangeArrowheads="1"/>
          </p:cNvSpPr>
          <p:nvPr/>
        </p:nvSpPr>
        <p:spPr bwMode="auto">
          <a:xfrm>
            <a:off x="0" y="0"/>
            <a:ext cx="1466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b="1">
                <a:solidFill>
                  <a:srgbClr val="00FF00"/>
                </a:solidFill>
                <a:latin typeface="Calibri" pitchFamily="34" charset="0"/>
                <a:hlinkClick r:id="rId8"/>
              </a:rPr>
              <a:t>http://ekooko.1gb.ru</a:t>
            </a:r>
            <a:r>
              <a:rPr lang="ru-RU" b="1">
                <a:solidFill>
                  <a:srgbClr val="00FF00"/>
                </a:solidFill>
                <a:latin typeface="Calibri" pitchFamily="34" charset="0"/>
                <a:hlinkClick r:id="rId8"/>
              </a:rPr>
              <a:t>/</a:t>
            </a:r>
            <a:endParaRPr lang="ru-RU" b="1">
              <a:solidFill>
                <a:srgbClr val="00FF00"/>
              </a:solidFill>
              <a:latin typeface="Calibri" pitchFamily="34" charset="0"/>
            </a:endParaRPr>
          </a:p>
        </p:txBody>
      </p:sp>
      <p:sp>
        <p:nvSpPr>
          <p:cNvPr id="32789" name="TextBox 23"/>
          <p:cNvSpPr txBox="1">
            <a:spLocks noChangeArrowheads="1"/>
          </p:cNvSpPr>
          <p:nvPr/>
        </p:nvSpPr>
        <p:spPr bwMode="auto">
          <a:xfrm>
            <a:off x="250825" y="2924175"/>
            <a:ext cx="2376488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1200" b="1">
                <a:latin typeface="Calibri" pitchFamily="34" charset="0"/>
              </a:rPr>
              <a:t>свинец </a:t>
            </a:r>
            <a:r>
              <a:rPr lang="ru-RU" sz="1200">
                <a:latin typeface="Calibri" pitchFamily="34" charset="0"/>
              </a:rPr>
              <a:t>- накапливается в организме, поражая почки, нервную систему, костные ткани;</a:t>
            </a:r>
          </a:p>
          <a:p>
            <a:pPr>
              <a:buFontTx/>
              <a:buChar char="•"/>
            </a:pPr>
            <a:r>
              <a:rPr lang="ru-RU" sz="1200" b="1">
                <a:latin typeface="Calibri" pitchFamily="34" charset="0"/>
              </a:rPr>
              <a:t>кадмий</a:t>
            </a:r>
            <a:r>
              <a:rPr lang="ru-RU" sz="1200">
                <a:latin typeface="Calibri" pitchFamily="34" charset="0"/>
              </a:rPr>
              <a:t> - вредит легким и почкам;</a:t>
            </a:r>
          </a:p>
          <a:p>
            <a:pPr>
              <a:buFontTx/>
              <a:buChar char="•"/>
            </a:pPr>
            <a:r>
              <a:rPr lang="ru-RU" sz="1200" b="1">
                <a:latin typeface="Calibri" pitchFamily="34" charset="0"/>
              </a:rPr>
              <a:t>ртуть</a:t>
            </a:r>
            <a:r>
              <a:rPr lang="ru-RU" sz="1200">
                <a:latin typeface="Calibri" pitchFamily="34" charset="0"/>
              </a:rPr>
              <a:t> - поражает мозг и нервную систему;</a:t>
            </a:r>
          </a:p>
          <a:p>
            <a:pPr>
              <a:buFontTx/>
              <a:buChar char="•"/>
            </a:pPr>
            <a:r>
              <a:rPr lang="ru-RU" sz="1200" b="1">
                <a:latin typeface="Calibri" pitchFamily="34" charset="0"/>
              </a:rPr>
              <a:t>никель и цинк</a:t>
            </a:r>
            <a:r>
              <a:rPr lang="ru-RU" sz="1200">
                <a:latin typeface="Calibri" pitchFamily="34" charset="0"/>
              </a:rPr>
              <a:t> - могут вызывать дерматит;</a:t>
            </a:r>
          </a:p>
          <a:p>
            <a:pPr>
              <a:buFontTx/>
              <a:buChar char="•"/>
            </a:pPr>
            <a:r>
              <a:rPr lang="ru-RU" sz="1200" b="1">
                <a:latin typeface="Calibri" pitchFamily="34" charset="0"/>
              </a:rPr>
              <a:t>щелочи</a:t>
            </a:r>
            <a:r>
              <a:rPr lang="ru-RU" sz="1200">
                <a:latin typeface="Calibri" pitchFamily="34" charset="0"/>
              </a:rPr>
              <a:t> - прожигают слизистые оболочки и кожу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ВРЕМЕННО\Последнее фото\1 2015 год\Батарейка\Подсчёт\100NIKON\DSCN69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987675" y="5157788"/>
            <a:ext cx="3529013" cy="107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2916238" y="5013325"/>
            <a:ext cx="37433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800" b="1">
                <a:latin typeface="Calibri" pitchFamily="34" charset="0"/>
              </a:rPr>
              <a:t>2 169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ВРЕМЕННО\Последнее фото\1 2015 год\Батарейка\Подсчёт\100NIKON\DSCN689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21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 descr="C:\ВРЕМЕННО\Последнее фото\1 2015 год\Батарейка\Подсчёт\100NIKON\DSCN689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ВРЕМЕННО\Последнее фото\1 2015 год\Батарейка\100NIKON\DSCN617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ВРЕМЕННО\Последнее фото\1 2015 год\Батарейка\Вторая коробка\100NIKON\DSCN637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8" y="0"/>
            <a:ext cx="4786312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C:\ВРЕМЕННО\Последнее фото\1 2015 год\Батарейка\100NIKON\DSCN619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3175"/>
            <a:ext cx="4787900" cy="638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Сдал батарейку – спас ёжика!</a:t>
            </a:r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8313" y="1341438"/>
            <a:ext cx="4757737" cy="4824412"/>
          </a:xfrm>
          <a:ln w="3175">
            <a:solidFill>
              <a:schemeClr val="tx1"/>
            </a:solidFill>
          </a:ln>
        </p:spPr>
      </p:pic>
      <p:sp>
        <p:nvSpPr>
          <p:cNvPr id="37891" name="TextBox 6"/>
          <p:cNvSpPr txBox="1">
            <a:spLocks noChangeArrowheads="1"/>
          </p:cNvSpPr>
          <p:nvPr/>
        </p:nvSpPr>
        <p:spPr bwMode="auto">
          <a:xfrm>
            <a:off x="5219700" y="1700213"/>
            <a:ext cx="3744913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1 батарейка = 20 кв. метров земли</a:t>
            </a:r>
            <a:r>
              <a:rPr lang="ru-RU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ru-RU">
                <a:solidFill>
                  <a:srgbClr val="FF0000"/>
                </a:solidFill>
                <a:latin typeface="Calibri" pitchFamily="34" charset="0"/>
              </a:rPr>
            </a:br>
            <a:r>
              <a:rPr lang="ru-RU" sz="2400" b="1" u="sng">
                <a:latin typeface="Calibri" pitchFamily="34" charset="0"/>
              </a:rPr>
              <a:t>Среда обитания для:</a:t>
            </a:r>
            <a:r>
              <a:rPr lang="ru-RU" sz="2400">
                <a:latin typeface="Calibri" pitchFamily="34" charset="0"/>
              </a:rPr>
              <a:t/>
            </a:r>
            <a:br>
              <a:rPr lang="ru-RU" sz="2400">
                <a:latin typeface="Calibri" pitchFamily="34" charset="0"/>
              </a:rPr>
            </a:br>
            <a:r>
              <a:rPr lang="ru-RU" sz="2400">
                <a:latin typeface="Calibri" pitchFamily="34" charset="0"/>
              </a:rPr>
              <a:t>2 кротов</a:t>
            </a:r>
            <a:br>
              <a:rPr lang="ru-RU" sz="2400">
                <a:latin typeface="Calibri" pitchFamily="34" charset="0"/>
              </a:rPr>
            </a:br>
            <a:r>
              <a:rPr lang="ru-RU" sz="2400">
                <a:latin typeface="Calibri" pitchFamily="34" charset="0"/>
              </a:rPr>
              <a:t>1 ёжика</a:t>
            </a:r>
            <a:br>
              <a:rPr lang="ru-RU" sz="2400">
                <a:latin typeface="Calibri" pitchFamily="34" charset="0"/>
              </a:rPr>
            </a:br>
            <a:r>
              <a:rPr lang="ru-RU" sz="2400">
                <a:latin typeface="Calibri" pitchFamily="34" charset="0"/>
              </a:rPr>
              <a:t>1ооо дождевых червей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 descr="C:\ВРЕМЕННО\Последнее фото\1 2015 год\Батарейка\100NIKON\DSCN618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476250"/>
            <a:ext cx="4319588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 descr="C:\ВРЕМЕННО\Последнее фото\1 2015 год\Батарейка\Вторая коробка\100NIKON\DSCN637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3" y="476250"/>
            <a:ext cx="4356100" cy="580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5" descr="C:\ВРЕМЕННО\Последнее фото\1 2015 год\Батарейка\100NIKON\DSCN632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ВРЕМЕННО\Последнее фото\1 2015 год\Батарейка\100NIKON\DSCN636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9750" y="333375"/>
            <a:ext cx="8310563" cy="5975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ВРЕМЕННО\Последнее фото\1 2015 год\Батарейка\100NIKON\DSCN632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l27i35LQLk.jpg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443706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250825" y="4797425"/>
            <a:ext cx="8642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Мы спасли: 1000 </a:t>
            </a:r>
            <a:r>
              <a:rPr lang="en-US" sz="2800" b="1">
                <a:latin typeface="Calibri" pitchFamily="34" charset="0"/>
              </a:rPr>
              <a:t>x </a:t>
            </a:r>
            <a:r>
              <a:rPr lang="ru-RU" sz="2800" b="1">
                <a:latin typeface="Calibri" pitchFamily="34" charset="0"/>
              </a:rPr>
              <a:t>2169 = 2 169 000</a:t>
            </a: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0" y="5300663"/>
            <a:ext cx="90360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</a:rPr>
              <a:t>Более двух миллионов</a:t>
            </a:r>
            <a:br>
              <a:rPr lang="ru-RU" sz="4000" b="1">
                <a:latin typeface="Calibri" pitchFamily="34" charset="0"/>
              </a:rPr>
            </a:br>
            <a:r>
              <a:rPr lang="ru-RU" sz="4000" b="1">
                <a:latin typeface="Calibri" pitchFamily="34" charset="0"/>
              </a:rPr>
              <a:t> дождевых червей!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ВРЕМЕННО\Последнее фото\1 2015 год\Батарейка\100NIKON\DSCN635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975" y="0"/>
            <a:ext cx="9324975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2" descr="Wz90HUaWm1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260350"/>
            <a:ext cx="8785225" cy="6408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Рисунок 4" descr="3iisyHd7C3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260350"/>
            <a:ext cx="8713788" cy="61928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 descr="C:\ВРЕМЕННО\Последнее фото\1 2015 год\Батарейка\100NIKON\DSCN632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C:\ВРЕМЕННО\Последнее фото\1 2015 год\Батарейка\100NIKON\DSCN63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3" descr="cWKOp471Yr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95438" y="2105025"/>
            <a:ext cx="5953125" cy="2647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54" name="Рисунок 4" descr="3iisyHd7C3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2275" y="1341438"/>
            <a:ext cx="5643563" cy="2663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55" name="Рисунок 5" descr="OZttUZnRkTc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08213" y="2459038"/>
            <a:ext cx="4727575" cy="1939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Рисунок 6" descr="il27i35LQLk.jpg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5219700" y="333375"/>
            <a:ext cx="3663950" cy="25590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157" name="Рисунок 10" descr="vwlInrU4CPI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46375" y="2060575"/>
            <a:ext cx="3651250" cy="2736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58" name="Рисунок 11" descr="TXlV5B7Al8s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908175" y="1916113"/>
            <a:ext cx="5184775" cy="3441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59" name="Рисунок 8" descr="y_ni3EviXXY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79388" y="3284538"/>
            <a:ext cx="2808287" cy="3384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60" name="Рисунок 7" descr="oBeHTc0ut6M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795963" y="3933825"/>
            <a:ext cx="2808287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61" name="Рисунок 9" descr="t2LEr6Zmhb8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50825" y="260350"/>
            <a:ext cx="2840038" cy="2525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3" descr="C:\ВРЕМЕННО\Последнее фото\1 2015 год\Батарейка\100NIKON\DSCN63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C:\ВРЕМЕННО\Последнее фото\1 2015 год\Батарейка\Вторая коробка\DSCN66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96413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Рисунок 7" descr="oBeHTc0ut6M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188913"/>
            <a:ext cx="7127875" cy="6264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3" descr="C:\ВРЕМЕННО\Последнее фото\1 2015 год\Батарейка\100NIKON\DSCN63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404813"/>
            <a:ext cx="4176713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2" descr="C:\ВРЕМЕННО\Последнее фото\1 2015 год\Батарейка\100NIKON\DSCN619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357188"/>
            <a:ext cx="4213225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519613" y="188913"/>
            <a:ext cx="4519612" cy="5543550"/>
          </a:xfrm>
          <a:ln w="3175">
            <a:solidFill>
              <a:schemeClr val="tx1"/>
            </a:solidFill>
          </a:ln>
        </p:spPr>
      </p:pic>
      <p:sp>
        <p:nvSpPr>
          <p:cNvPr id="17410" name="TextBox 6"/>
          <p:cNvSpPr txBox="1">
            <a:spLocks noChangeArrowheads="1"/>
          </p:cNvSpPr>
          <p:nvPr/>
        </p:nvSpPr>
        <p:spPr bwMode="auto">
          <a:xfrm>
            <a:off x="107950" y="0"/>
            <a:ext cx="37433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1 батарейка = 20 кв. метров земли</a:t>
            </a:r>
            <a:r>
              <a:rPr lang="ru-RU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ru-RU">
                <a:solidFill>
                  <a:srgbClr val="FF0000"/>
                </a:solidFill>
                <a:latin typeface="Calibri" pitchFamily="34" charset="0"/>
              </a:rPr>
            </a:br>
            <a:r>
              <a:rPr lang="ru-RU" sz="2400" b="1" u="sng">
                <a:latin typeface="Calibri" pitchFamily="34" charset="0"/>
              </a:rPr>
              <a:t>Среда обитания для:</a:t>
            </a:r>
            <a:r>
              <a:rPr lang="ru-RU" sz="2400">
                <a:latin typeface="Calibri" pitchFamily="34" charset="0"/>
              </a:rPr>
              <a:t/>
            </a:r>
            <a:br>
              <a:rPr lang="ru-RU" sz="2400">
                <a:latin typeface="Calibri" pitchFamily="34" charset="0"/>
              </a:rPr>
            </a:br>
            <a:r>
              <a:rPr lang="ru-RU" sz="2400">
                <a:latin typeface="Calibri" pitchFamily="34" charset="0"/>
              </a:rPr>
              <a:t>2 кротов и 1 ёжика</a:t>
            </a:r>
            <a:br>
              <a:rPr lang="ru-RU" sz="2400">
                <a:latin typeface="Calibri" pitchFamily="34" charset="0"/>
              </a:rPr>
            </a:br>
            <a:endParaRPr lang="ru-RU" sz="2400">
              <a:latin typeface="Calibri" pitchFamily="34" charset="0"/>
            </a:endParaRPr>
          </a:p>
        </p:txBody>
      </p:sp>
      <p:sp>
        <p:nvSpPr>
          <p:cNvPr id="17411" name="TextBox 8"/>
          <p:cNvSpPr txBox="1">
            <a:spLocks noChangeArrowheads="1"/>
          </p:cNvSpPr>
          <p:nvPr/>
        </p:nvSpPr>
        <p:spPr bwMode="auto">
          <a:xfrm>
            <a:off x="107950" y="1341438"/>
            <a:ext cx="5184775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latin typeface="Calibri" pitchFamily="34" charset="0"/>
              </a:rPr>
              <a:t>Мы спасли: </a:t>
            </a:r>
          </a:p>
          <a:p>
            <a:pPr algn="ctr"/>
            <a:r>
              <a:rPr lang="ru-RU" sz="2400">
                <a:latin typeface="Calibri" pitchFamily="34" charset="0"/>
              </a:rPr>
              <a:t>2 </a:t>
            </a:r>
            <a:r>
              <a:rPr lang="en-US" sz="2400">
                <a:latin typeface="Calibri" pitchFamily="34" charset="0"/>
              </a:rPr>
              <a:t>x </a:t>
            </a:r>
            <a:r>
              <a:rPr lang="ru-RU" sz="2400">
                <a:latin typeface="Calibri" pitchFamily="34" charset="0"/>
              </a:rPr>
              <a:t>2169 = 4338</a:t>
            </a:r>
          </a:p>
          <a:p>
            <a:pPr algn="ctr"/>
            <a:r>
              <a:rPr lang="ru-RU" sz="2400">
                <a:latin typeface="Calibri" pitchFamily="34" charset="0"/>
              </a:rPr>
              <a:t>1 </a:t>
            </a:r>
            <a:r>
              <a:rPr lang="en-US" sz="2400">
                <a:latin typeface="Calibri" pitchFamily="34" charset="0"/>
              </a:rPr>
              <a:t>x </a:t>
            </a:r>
            <a:r>
              <a:rPr lang="ru-RU" sz="2400">
                <a:latin typeface="Calibri" pitchFamily="34" charset="0"/>
              </a:rPr>
              <a:t>2169 = 2169</a:t>
            </a:r>
          </a:p>
          <a:p>
            <a:endParaRPr lang="ru-RU" sz="2400">
              <a:latin typeface="Calibri" pitchFamily="34" charset="0"/>
            </a:endParaRPr>
          </a:p>
        </p:txBody>
      </p:sp>
      <p:sp>
        <p:nvSpPr>
          <p:cNvPr id="17412" name="TextBox 9"/>
          <p:cNvSpPr txBox="1">
            <a:spLocks noChangeArrowheads="1"/>
          </p:cNvSpPr>
          <p:nvPr/>
        </p:nvSpPr>
        <p:spPr bwMode="auto">
          <a:xfrm>
            <a:off x="395288" y="3213100"/>
            <a:ext cx="37449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latin typeface="Calibri" pitchFamily="34" charset="0"/>
              </a:rPr>
              <a:t>4 338 кротов!</a:t>
            </a:r>
            <a:br>
              <a:rPr lang="ru-RU" sz="4800" b="1">
                <a:latin typeface="Calibri" pitchFamily="34" charset="0"/>
              </a:rPr>
            </a:br>
            <a:r>
              <a:rPr lang="ru-RU" sz="4800" b="1">
                <a:latin typeface="Calibri" pitchFamily="34" charset="0"/>
              </a:rPr>
              <a:t>2 169 ежей!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C:\ВРЕМЕННО\Последнее фото\1 2015 год\Батарейка\100NIKON\DSCN635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3" descr="C:\ВРЕМЕННО\Последнее фото\1 2015 год\Батарейка\Вторая коробка\DSCN654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l27i35LQLk.jpg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68313" y="188913"/>
            <a:ext cx="8280400" cy="367188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322" name="Рисунок 13" descr="vwlInrU4CP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4076700"/>
            <a:ext cx="8280400" cy="2520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C:\ВРЕМЕННО\Последнее фото\1 2015 год\Батарейка\Социологи\100NIKON\DSCN629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96413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Рисунок 5" descr="OZttUZnRkT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4221163"/>
            <a:ext cx="7632700" cy="2371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8370" name="Рисунок 12" descr="t2LEr6Zmhb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333375"/>
            <a:ext cx="7632700" cy="4319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4" descr="C:\ВРЕМЕННО\Последнее фото\1 2015 год\Батарейка\100NIKON\DSCN61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C:\ВРЕМЕННО\Последнее фото\1 2015 год\Батарейка\Социологи\100NIKON\DSCN62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Рисунок 10" descr="vwlInrU4CP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404813"/>
            <a:ext cx="8785225" cy="6048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C:\ВРЕМЕННО\Последнее фото\1 2015 год\Батарейка\Социологи\100NIKON\DSCN63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 descr="C:\ВРЕМЕННО\Последнее фото\1 2015 год\Батарейка\Социологи\100NIKON\DSCN629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537075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Picture 2" descr="C:\ВРЕМЕННО\Последнее фото\1 2015 год\Батарейка\Социологи\100NIKON\DSCN628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1538" y="0"/>
            <a:ext cx="4462462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 descr="C:\ВРЕМЕННО\Последнее фото\1 2015 год\Батарейка\Конференция\100NIKON\DSCN71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088" y="1773238"/>
            <a:ext cx="44926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ВРЕМЕННО\Последнее фото\1 2015 год\Батарейка\Конференция\100NIKON\DSCN71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1275" y="3068638"/>
            <a:ext cx="5032375" cy="3097212"/>
          </a:xfrm>
          <a:prstGeom prst="rect">
            <a:avLst/>
          </a:prstGeom>
          <a:noFill/>
          <a:ln w="9525">
            <a:solidFill>
              <a:srgbClr val="A6A6A6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8775" y="115888"/>
            <a:ext cx="8785225" cy="1447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j-lt"/>
              </a:rPr>
              <a:t>Акция по сбору батареек была приурочена </a:t>
            </a:r>
            <a:br>
              <a:rPr lang="ru-RU" sz="2800" dirty="0">
                <a:latin typeface="+mj-lt"/>
              </a:rPr>
            </a:br>
            <a:r>
              <a:rPr lang="ru-RU" sz="2800" dirty="0">
                <a:latin typeface="+mj-lt"/>
              </a:rPr>
              <a:t>к школьной конференции</a:t>
            </a:r>
            <a:br>
              <a:rPr lang="ru-RU" sz="2800" dirty="0">
                <a:latin typeface="+mj-lt"/>
              </a:rPr>
            </a:br>
            <a:r>
              <a:rPr lang="ru-RU" sz="2800" dirty="0">
                <a:latin typeface="+mj-lt"/>
              </a:rPr>
              <a:t> </a:t>
            </a:r>
            <a:r>
              <a:rPr lang="ru-RU" sz="3200" b="1" dirty="0">
                <a:latin typeface="+mj-lt"/>
              </a:rPr>
              <a:t>«Плюсы и минусы батарейки»</a:t>
            </a:r>
          </a:p>
        </p:txBody>
      </p:sp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395288" y="5013325"/>
            <a:ext cx="33845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Представители  «Эко-Око», «Эколайф» и «Зелёного Енота» – участники школьной конференции</a:t>
            </a: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8625" y="1844675"/>
            <a:ext cx="3455988" cy="1112838"/>
          </a:xfrm>
          <a:prstGeom prst="rect">
            <a:avLst/>
          </a:prstGeom>
          <a:noFill/>
          <a:ln w="317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C:\ВРЕМЕННО\Последнее фото\1 2015 год\Батарейка\Вторая коробка\100NIKON\DSCN636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5" descr="Химические источники тока - Форум города Новокуйбышевск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88913"/>
            <a:ext cx="46990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Rectangle 17"/>
          <p:cNvSpPr>
            <a:spLocks noChangeArrowheads="1"/>
          </p:cNvSpPr>
          <p:nvPr/>
        </p:nvSpPr>
        <p:spPr bwMode="auto">
          <a:xfrm>
            <a:off x="4572000" y="517525"/>
            <a:ext cx="3744913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600" b="1">
                <a:latin typeface="Calibri" pitchFamily="34" charset="0"/>
              </a:rPr>
              <a:t>Этот знак означает, что  </a:t>
            </a:r>
            <a:r>
              <a:rPr lang="ru-RU" sz="4000" b="1">
                <a:solidFill>
                  <a:srgbClr val="FF0000"/>
                </a:solidFill>
                <a:latin typeface="Calibri" pitchFamily="34" charset="0"/>
              </a:rPr>
              <a:t>нельзя </a:t>
            </a:r>
            <a:r>
              <a:rPr lang="ru-RU" sz="3600" b="1">
                <a:latin typeface="Calibri" pitchFamily="34" charset="0"/>
              </a:rPr>
              <a:t>выбрасывать батарейку в </a:t>
            </a:r>
          </a:p>
          <a:p>
            <a:pPr algn="ctr"/>
            <a:r>
              <a:rPr lang="ru-RU" sz="3600" b="1">
                <a:latin typeface="Calibri" pitchFamily="34" charset="0"/>
              </a:rPr>
              <a:t>мусорное ведро!</a:t>
            </a:r>
          </a:p>
        </p:txBody>
      </p:sp>
      <p:pic>
        <p:nvPicPr>
          <p:cNvPr id="65539" name="Рисунок 3" descr="Jin1Qy8tyM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713" y="4437063"/>
            <a:ext cx="6408737" cy="2087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C:\ВРЕМЕННО\Последнее фото\1 2015 год\Батарейка\Подсчёт\100NIKON\DSCN69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0"/>
          <p:cNvSpPr>
            <a:spLocks noChangeArrowheads="1"/>
          </p:cNvSpPr>
          <p:nvPr/>
        </p:nvSpPr>
        <p:spPr bwMode="auto">
          <a:xfrm>
            <a:off x="539750" y="260350"/>
            <a:ext cx="8172450" cy="16938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</a:rPr>
              <a:t>Элементы  батарейки  токсичны </a:t>
            </a:r>
            <a:br>
              <a:rPr lang="ru-RU" sz="4000" b="1">
                <a:latin typeface="Calibri" pitchFamily="34" charset="0"/>
              </a:rPr>
            </a:br>
            <a:r>
              <a:rPr lang="ru-RU" sz="4000" b="1">
                <a:latin typeface="Calibri" pitchFamily="34" charset="0"/>
              </a:rPr>
              <a:t>и опасны!</a:t>
            </a:r>
          </a:p>
          <a:p>
            <a:endParaRPr lang="ru-RU" sz="1400" b="1">
              <a:latin typeface="Calibri" pitchFamily="34" charset="0"/>
            </a:endParaRPr>
          </a:p>
          <a:p>
            <a:pPr algn="ctr" eaLnBrk="0" hangingPunct="0"/>
            <a:endParaRPr lang="ru-RU" sz="1600">
              <a:latin typeface="Calibri" pitchFamily="34" charset="0"/>
            </a:endParaRPr>
          </a:p>
        </p:txBody>
      </p:sp>
      <p:pic>
        <p:nvPicPr>
          <p:cNvPr id="67586" name="Рисунок 7" descr="y_ni3EviXX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700213"/>
            <a:ext cx="3887787" cy="46815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7587" name="TextBox 23"/>
          <p:cNvSpPr txBox="1">
            <a:spLocks noChangeArrowheads="1"/>
          </p:cNvSpPr>
          <p:nvPr/>
        </p:nvSpPr>
        <p:spPr bwMode="auto">
          <a:xfrm>
            <a:off x="4572000" y="1773238"/>
            <a:ext cx="4176713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 b="1">
                <a:latin typeface="Calibri" pitchFamily="34" charset="0"/>
              </a:rPr>
              <a:t>свинец </a:t>
            </a:r>
            <a:r>
              <a:rPr lang="ru-RU" sz="2400">
                <a:latin typeface="Calibri" pitchFamily="34" charset="0"/>
              </a:rPr>
              <a:t>- накапливается в организме, поражая почки, нервную систему, костные ткани;</a:t>
            </a:r>
          </a:p>
          <a:p>
            <a:pPr>
              <a:buFontTx/>
              <a:buChar char="•"/>
            </a:pPr>
            <a:r>
              <a:rPr lang="ru-RU" sz="2400" b="1">
                <a:latin typeface="Calibri" pitchFamily="34" charset="0"/>
              </a:rPr>
              <a:t>кадмий</a:t>
            </a:r>
            <a:r>
              <a:rPr lang="ru-RU" sz="2400">
                <a:latin typeface="Calibri" pitchFamily="34" charset="0"/>
              </a:rPr>
              <a:t> - вредит легким и почкам;</a:t>
            </a:r>
          </a:p>
          <a:p>
            <a:pPr>
              <a:buFontTx/>
              <a:buChar char="•"/>
            </a:pPr>
            <a:r>
              <a:rPr lang="ru-RU" sz="2400" b="1">
                <a:latin typeface="Calibri" pitchFamily="34" charset="0"/>
              </a:rPr>
              <a:t>ртуть</a:t>
            </a:r>
            <a:r>
              <a:rPr lang="ru-RU" sz="2400">
                <a:latin typeface="Calibri" pitchFamily="34" charset="0"/>
              </a:rPr>
              <a:t> - поражает мозг и нервную систему;</a:t>
            </a:r>
          </a:p>
          <a:p>
            <a:pPr>
              <a:buFontTx/>
              <a:buChar char="•"/>
            </a:pPr>
            <a:r>
              <a:rPr lang="ru-RU" sz="2400" b="1">
                <a:latin typeface="Calibri" pitchFamily="34" charset="0"/>
              </a:rPr>
              <a:t>никель и цинк</a:t>
            </a:r>
            <a:r>
              <a:rPr lang="ru-RU" sz="2400">
                <a:latin typeface="Calibri" pitchFamily="34" charset="0"/>
              </a:rPr>
              <a:t> - могут вызывать дерматит;</a:t>
            </a:r>
          </a:p>
          <a:p>
            <a:pPr>
              <a:buFontTx/>
              <a:buChar char="•"/>
            </a:pPr>
            <a:r>
              <a:rPr lang="ru-RU" sz="2400" b="1">
                <a:latin typeface="Calibri" pitchFamily="34" charset="0"/>
              </a:rPr>
              <a:t>щелочи</a:t>
            </a:r>
            <a:r>
              <a:rPr lang="ru-RU" sz="2400">
                <a:latin typeface="Calibri" pitchFamily="34" charset="0"/>
              </a:rPr>
              <a:t> - прожигают слизистые оболочки и кожу</a:t>
            </a:r>
          </a:p>
          <a:p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 descr="C:\ВРЕМЕННО\Последнее фото\1 2015 год\Батарейка\Подсчёт\100NIKON\DSCN69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0825" y="188913"/>
            <a:ext cx="6445250" cy="62071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8611" name="TextBox 3"/>
          <p:cNvSpPr txBox="1">
            <a:spLocks noChangeArrowheads="1"/>
          </p:cNvSpPr>
          <p:nvPr/>
        </p:nvSpPr>
        <p:spPr bwMode="auto">
          <a:xfrm>
            <a:off x="250825" y="188913"/>
            <a:ext cx="6445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latin typeface="Calibri" pitchFamily="34" charset="0"/>
              </a:rPr>
              <a:t>Сколько батареек мы собрали?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4" descr="C:\ВРЕМЕННО\Последнее фото\1 2015 год\Батарейка\Подсчёт\100NIKON\DSCN69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25413" y="0"/>
            <a:ext cx="9269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3" descr="C:\ВРЕМЕННО\Последнее фото\1 2015 год\Батарейка\Подсчёт\100NIKON\DSCN692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69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Рисунок 13" descr="vwlInrU4CP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3573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1682" name="TextBox 4"/>
          <p:cNvSpPr txBox="1">
            <a:spLocks noChangeArrowheads="1"/>
          </p:cNvSpPr>
          <p:nvPr/>
        </p:nvSpPr>
        <p:spPr bwMode="auto">
          <a:xfrm>
            <a:off x="250825" y="3716338"/>
            <a:ext cx="87137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FF0000"/>
                </a:solidFill>
                <a:latin typeface="Calibri" pitchFamily="34" charset="0"/>
              </a:rPr>
              <a:t>Мы собрали </a:t>
            </a:r>
            <a:r>
              <a:rPr lang="ru-RU" sz="5400" b="1">
                <a:solidFill>
                  <a:srgbClr val="FF0000"/>
                </a:solidFill>
                <a:latin typeface="Calibri" pitchFamily="34" charset="0"/>
              </a:rPr>
              <a:t>2 169 </a:t>
            </a:r>
            <a:r>
              <a:rPr lang="ru-RU" sz="5400">
                <a:solidFill>
                  <a:srgbClr val="FF0000"/>
                </a:solidFill>
                <a:latin typeface="Calibri" pitchFamily="34" charset="0"/>
              </a:rPr>
              <a:t>батареек.</a:t>
            </a:r>
            <a:r>
              <a:rPr lang="ru-RU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ru-RU">
                <a:solidFill>
                  <a:srgbClr val="FF0000"/>
                </a:solidFill>
                <a:latin typeface="Calibri" pitchFamily="34" charset="0"/>
              </a:rPr>
            </a:br>
            <a:r>
              <a:rPr lang="ru-RU" sz="3600" b="1">
                <a:latin typeface="Calibri" pitchFamily="34" charset="0"/>
              </a:rPr>
              <a:t>Сколько мы спасли дождевых червей, кротов, ежей и деревьев?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0"/>
          <p:cNvSpPr>
            <a:spLocks noChangeArrowheads="1"/>
          </p:cNvSpPr>
          <p:nvPr/>
        </p:nvSpPr>
        <p:spPr bwMode="auto">
          <a:xfrm>
            <a:off x="539750" y="568325"/>
            <a:ext cx="8172450" cy="10779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ru-RU" sz="4000" b="1">
              <a:latin typeface="Calibri" pitchFamily="34" charset="0"/>
            </a:endParaRPr>
          </a:p>
          <a:p>
            <a:endParaRPr lang="ru-RU" sz="1400" b="1">
              <a:latin typeface="Calibri" pitchFamily="34" charset="0"/>
            </a:endParaRPr>
          </a:p>
          <a:p>
            <a:pPr algn="ctr" eaLnBrk="0" hangingPunct="0"/>
            <a:endParaRPr lang="ru-RU" sz="1600">
              <a:latin typeface="Calibri" pitchFamily="34" charset="0"/>
            </a:endParaRPr>
          </a:p>
        </p:txBody>
      </p:sp>
      <p:pic>
        <p:nvPicPr>
          <p:cNvPr id="72706" name="Рисунок 7" descr="y_ni3EviXX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2133600"/>
            <a:ext cx="3095625" cy="3527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2707" name="TextBox 23"/>
          <p:cNvSpPr txBox="1">
            <a:spLocks noChangeArrowheads="1"/>
          </p:cNvSpPr>
          <p:nvPr/>
        </p:nvSpPr>
        <p:spPr bwMode="auto">
          <a:xfrm>
            <a:off x="4356100" y="2349500"/>
            <a:ext cx="4176713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000" b="1">
                <a:latin typeface="Calibri" pitchFamily="34" charset="0"/>
              </a:rPr>
              <a:t>свинец </a:t>
            </a:r>
            <a:r>
              <a:rPr lang="ru-RU" sz="2000">
                <a:latin typeface="Calibri" pitchFamily="34" charset="0"/>
              </a:rPr>
              <a:t>- накапливается в организме, поражая почки, нервную систему, костные ткани;</a:t>
            </a:r>
          </a:p>
          <a:p>
            <a:pPr>
              <a:buFontTx/>
              <a:buChar char="•"/>
            </a:pPr>
            <a:r>
              <a:rPr lang="ru-RU" sz="2000" b="1">
                <a:latin typeface="Calibri" pitchFamily="34" charset="0"/>
              </a:rPr>
              <a:t>кадмий</a:t>
            </a:r>
            <a:r>
              <a:rPr lang="ru-RU" sz="2000">
                <a:latin typeface="Calibri" pitchFamily="34" charset="0"/>
              </a:rPr>
              <a:t> - вредит легким и почкам;</a:t>
            </a:r>
          </a:p>
          <a:p>
            <a:pPr>
              <a:buFontTx/>
              <a:buChar char="•"/>
            </a:pPr>
            <a:r>
              <a:rPr lang="ru-RU" sz="2000" b="1">
                <a:latin typeface="Calibri" pitchFamily="34" charset="0"/>
              </a:rPr>
              <a:t>ртуть</a:t>
            </a:r>
            <a:r>
              <a:rPr lang="ru-RU" sz="2000">
                <a:latin typeface="Calibri" pitchFamily="34" charset="0"/>
              </a:rPr>
              <a:t> - поражает мозг и нервную систему;</a:t>
            </a:r>
          </a:p>
          <a:p>
            <a:pPr>
              <a:buFontTx/>
              <a:buChar char="•"/>
            </a:pPr>
            <a:r>
              <a:rPr lang="ru-RU" sz="2000" b="1">
                <a:latin typeface="Calibri" pitchFamily="34" charset="0"/>
              </a:rPr>
              <a:t>никель и цинк</a:t>
            </a:r>
            <a:r>
              <a:rPr lang="ru-RU" sz="2000">
                <a:latin typeface="Calibri" pitchFamily="34" charset="0"/>
              </a:rPr>
              <a:t> - могут вызывать дерматит;</a:t>
            </a:r>
          </a:p>
          <a:p>
            <a:pPr>
              <a:buFontTx/>
              <a:buChar char="•"/>
            </a:pPr>
            <a:r>
              <a:rPr lang="ru-RU" sz="2000" b="1">
                <a:latin typeface="Calibri" pitchFamily="34" charset="0"/>
              </a:rPr>
              <a:t>щелочи</a:t>
            </a:r>
            <a:r>
              <a:rPr lang="ru-RU" sz="2000">
                <a:latin typeface="Calibri" pitchFamily="34" charset="0"/>
              </a:rPr>
              <a:t> - прожигают слизистые оболочки и кожу</a:t>
            </a:r>
          </a:p>
          <a:p>
            <a:endParaRPr lang="ru-RU" sz="2000">
              <a:latin typeface="Calibri" pitchFamily="34" charset="0"/>
            </a:endParaRPr>
          </a:p>
        </p:txBody>
      </p:sp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1187450" y="5300663"/>
            <a:ext cx="2736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1 пальчиковая батарейка загрязняет тяжёлыми металлами </a:t>
            </a:r>
            <a:br>
              <a:rPr lang="ru-RU" b="1">
                <a:latin typeface="Calibri" pitchFamily="34" charset="0"/>
              </a:rPr>
            </a:br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20 кв. метров земли </a:t>
            </a:r>
          </a:p>
        </p:txBody>
      </p:sp>
      <p:sp>
        <p:nvSpPr>
          <p:cNvPr id="72709" name="TextBox 6"/>
          <p:cNvSpPr txBox="1">
            <a:spLocks noChangeArrowheads="1"/>
          </p:cNvSpPr>
          <p:nvPr/>
        </p:nvSpPr>
        <p:spPr bwMode="auto">
          <a:xfrm>
            <a:off x="179388" y="0"/>
            <a:ext cx="89646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Calibri" pitchFamily="34" charset="0"/>
              </a:rPr>
              <a:t>Мы собрали 2169 батареек и</a:t>
            </a:r>
            <a:br>
              <a:rPr lang="ru-RU" sz="3600" b="1">
                <a:latin typeface="Calibri" pitchFamily="34" charset="0"/>
              </a:rPr>
            </a:br>
            <a:r>
              <a:rPr lang="ru-RU" sz="3600" b="1">
                <a:latin typeface="Calibri" pitchFamily="34" charset="0"/>
              </a:rPr>
              <a:t> </a:t>
            </a:r>
            <a:r>
              <a:rPr lang="ru-RU" sz="4400" b="1">
                <a:latin typeface="Calibri" pitchFamily="34" charset="0"/>
              </a:rPr>
              <a:t> </a:t>
            </a:r>
            <a:r>
              <a:rPr lang="ru-RU" sz="4400" b="1">
                <a:solidFill>
                  <a:srgbClr val="FF0000"/>
                </a:solidFill>
                <a:latin typeface="Calibri" pitchFamily="34" charset="0"/>
              </a:rPr>
              <a:t>спасли 43 380 кв. метров </a:t>
            </a:r>
            <a:br>
              <a:rPr lang="ru-RU" sz="4400" b="1">
                <a:solidFill>
                  <a:srgbClr val="FF0000"/>
                </a:solidFill>
                <a:latin typeface="Calibri" pitchFamily="34" charset="0"/>
              </a:rPr>
            </a:br>
            <a:r>
              <a:rPr lang="ru-RU" sz="4400" b="1">
                <a:latin typeface="Calibri" pitchFamily="34" charset="0"/>
              </a:rPr>
              <a:t>земли от загрязнения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3708400" y="1166813"/>
            <a:ext cx="467995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Пункты приема батареек :</a:t>
            </a:r>
          </a:p>
        </p:txBody>
      </p:sp>
      <p:pic>
        <p:nvPicPr>
          <p:cNvPr id="73730" name="Picture 5" descr="В Media Markt появились пункты сбора опасных отходов - The Village - The Village - поток &quot;Город&quot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188913"/>
            <a:ext cx="3600450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900113" y="3141663"/>
            <a:ext cx="7632700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u="sng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4000" b="1" dirty="0">
                <a:latin typeface="+mn-lt"/>
              </a:rPr>
              <a:t>Гипермаркет «Глобус»;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4000" b="1" dirty="0">
                <a:latin typeface="+mn-lt"/>
              </a:rPr>
              <a:t> Магазин «Эльдорадо»;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4000" b="1" dirty="0">
                <a:latin typeface="+mn-lt"/>
              </a:rPr>
              <a:t>Сеть магазинов «</a:t>
            </a:r>
            <a:r>
              <a:rPr lang="ru-RU" sz="4000" b="1" dirty="0" err="1">
                <a:latin typeface="+mn-lt"/>
              </a:rPr>
              <a:t>Media</a:t>
            </a:r>
            <a:r>
              <a:rPr lang="ru-RU" sz="4000" b="1" dirty="0">
                <a:latin typeface="+mn-lt"/>
              </a:rPr>
              <a:t> </a:t>
            </a:r>
            <a:r>
              <a:rPr lang="ru-RU" sz="4000" b="1" dirty="0" err="1">
                <a:latin typeface="+mn-lt"/>
              </a:rPr>
              <a:t>Markt</a:t>
            </a:r>
            <a:r>
              <a:rPr lang="ru-RU" sz="4000" b="1" dirty="0">
                <a:latin typeface="+mn-lt"/>
              </a:rPr>
              <a:t> »;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4000" b="1" dirty="0">
                <a:latin typeface="+mn-lt"/>
              </a:rPr>
              <a:t>Магазин «</a:t>
            </a:r>
            <a:r>
              <a:rPr lang="en-US" sz="4000" b="1" dirty="0" err="1">
                <a:latin typeface="+mn-lt"/>
              </a:rPr>
              <a:t>Ikea</a:t>
            </a:r>
            <a:r>
              <a:rPr lang="ru-RU" sz="4000" b="1" dirty="0">
                <a:latin typeface="+mn-lt"/>
              </a:rPr>
              <a:t>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C:\ВРЕМЕННО\Последнее фото\1 2015 год\Батарейка\Конференция\100NIKON\DSCN71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0200" y="1412875"/>
            <a:ext cx="342106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4" descr="C:\ВРЕМЕННО\Последнее фото\1 2015 год\Батарейка\Конференция\100NIKON\DSCN711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35375" y="1412875"/>
            <a:ext cx="316071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684213" y="5157788"/>
            <a:ext cx="7704137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Председатель клуба «Эко-Око» Карпова Вероника </a:t>
            </a:r>
            <a:br>
              <a:rPr lang="ru-RU" sz="2000" b="1" i="1">
                <a:latin typeface="Calibri" pitchFamily="34" charset="0"/>
              </a:rPr>
            </a:br>
            <a:r>
              <a:rPr lang="ru-RU" sz="2000" b="1" i="1">
                <a:latin typeface="Calibri" pitchFamily="34" charset="0"/>
              </a:rPr>
              <a:t>вручает благодарность учащимся школы № 19, активистам социальной акции по утилизации батареек</a:t>
            </a:r>
          </a:p>
          <a:p>
            <a:endParaRPr lang="ru-RU" sz="200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775" y="115888"/>
            <a:ext cx="8785225" cy="1201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</a:rPr>
              <a:t> Подведение итогов акции</a:t>
            </a:r>
            <a:br>
              <a:rPr lang="ru-RU" sz="3600" dirty="0">
                <a:latin typeface="+mj-lt"/>
              </a:rPr>
            </a:br>
            <a:r>
              <a:rPr lang="ru-RU" sz="3600" b="1" dirty="0">
                <a:latin typeface="+mj-lt"/>
              </a:rPr>
              <a:t>«</a:t>
            </a:r>
            <a:r>
              <a:rPr lang="ru-RU" sz="3600" b="1" dirty="0" err="1">
                <a:latin typeface="+mj-lt"/>
              </a:rPr>
              <a:t>ОУ-А-батарейка</a:t>
            </a:r>
            <a:r>
              <a:rPr lang="ru-RU" sz="3600" b="1" dirty="0">
                <a:latin typeface="+mj-lt"/>
              </a:rPr>
              <a:t>!»</a:t>
            </a:r>
          </a:p>
        </p:txBody>
      </p:sp>
      <p:pic>
        <p:nvPicPr>
          <p:cNvPr id="19461" name="Picture 2" descr="C:\ВРЕМЕННО\Последнее фото\1 2015 год\Батарейка\Конференция\100NIKON\DSCN712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88125" y="1412875"/>
            <a:ext cx="246221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Box 2"/>
          <p:cNvSpPr txBox="1">
            <a:spLocks noChangeArrowheads="1"/>
          </p:cNvSpPr>
          <p:nvPr/>
        </p:nvSpPr>
        <p:spPr bwMode="auto">
          <a:xfrm>
            <a:off x="395288" y="1484313"/>
            <a:ext cx="82804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latin typeface="Calibri" pitchFamily="34" charset="0"/>
              </a:rPr>
              <a:t>«Эко-око»  будет организовывать сбор батареек  в один из дней декабря 2015,</a:t>
            </a:r>
            <a:br>
              <a:rPr lang="ru-RU" sz="3200" b="1" i="1">
                <a:latin typeface="Calibri" pitchFamily="34" charset="0"/>
              </a:rPr>
            </a:br>
            <a:r>
              <a:rPr lang="ru-RU" sz="3200" b="1" i="1">
                <a:latin typeface="Calibri" pitchFamily="34" charset="0"/>
              </a:rPr>
              <a:t>смотрите рекламу на сайте клуба </a:t>
            </a:r>
            <a:br>
              <a:rPr lang="ru-RU" sz="3200" b="1" i="1">
                <a:latin typeface="Calibri" pitchFamily="34" charset="0"/>
              </a:rPr>
            </a:br>
            <a:r>
              <a:rPr lang="en-US" sz="3200" b="1">
                <a:latin typeface="Calibri" pitchFamily="34" charset="0"/>
              </a:rPr>
              <a:t> ekooko 1gb.ru</a:t>
            </a:r>
            <a:r>
              <a:rPr lang="ru-RU" sz="3200" b="1" i="1">
                <a:latin typeface="Calibri" pitchFamily="34" charset="0"/>
              </a:rPr>
              <a:t> </a:t>
            </a:r>
          </a:p>
        </p:txBody>
      </p:sp>
      <p:sp>
        <p:nvSpPr>
          <p:cNvPr id="74754" name="TextBox 4"/>
          <p:cNvSpPr txBox="1">
            <a:spLocks noChangeArrowheads="1"/>
          </p:cNvSpPr>
          <p:nvPr/>
        </p:nvSpPr>
        <p:spPr bwMode="auto">
          <a:xfrm>
            <a:off x="395288" y="333375"/>
            <a:ext cx="8353425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00B050"/>
                </a:solidFill>
                <a:latin typeface="Calibri" pitchFamily="34" charset="0"/>
              </a:rPr>
              <a:t>Будем жить экологично!</a:t>
            </a:r>
          </a:p>
        </p:txBody>
      </p:sp>
      <p:pic>
        <p:nvPicPr>
          <p:cNvPr id="74755" name="Рисунок 5" descr="oBeHTc0ut6M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7175" y="3933825"/>
            <a:ext cx="3817938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4756" name="Рисунок 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6375" y="3933825"/>
            <a:ext cx="25908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Рисунок 7" descr="cWKOp471Yr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476250"/>
            <a:ext cx="8280400" cy="4105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56325" y="3644900"/>
            <a:ext cx="2663825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779" name="TextBox 8"/>
          <p:cNvSpPr txBox="1">
            <a:spLocks noChangeArrowheads="1"/>
          </p:cNvSpPr>
          <p:nvPr/>
        </p:nvSpPr>
        <p:spPr bwMode="auto">
          <a:xfrm>
            <a:off x="827088" y="4797425"/>
            <a:ext cx="76327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9600" b="1">
                <a:latin typeface="Calibri" pitchFamily="34" charset="0"/>
              </a:rPr>
              <a:t>ekooko 1gb.ru</a:t>
            </a:r>
            <a:endParaRPr lang="ru-RU" sz="9600" b="1">
              <a:latin typeface="Calibri" pitchFamily="34" charset="0"/>
            </a:endParaRPr>
          </a:p>
        </p:txBody>
      </p:sp>
      <p:sp>
        <p:nvSpPr>
          <p:cNvPr id="75780" name="TextBox 9"/>
          <p:cNvSpPr txBox="1">
            <a:spLocks noChangeArrowheads="1"/>
          </p:cNvSpPr>
          <p:nvPr/>
        </p:nvSpPr>
        <p:spPr bwMode="auto">
          <a:xfrm>
            <a:off x="6227763" y="3933825"/>
            <a:ext cx="24479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Calibri" pitchFamily="34" charset="0"/>
              </a:rPr>
              <a:t>сайте клуба: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ВРЕМЕННО\Последнее фото\1 2015 год\Батарейка\Конференция\100NIKON\DSCN71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313" y="1412875"/>
            <a:ext cx="3879850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C:\ВРЕМЕННО\Последнее фото\1 2015 год\Батарейка\Конференция\100NIKON\DSCN712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1773238"/>
            <a:ext cx="2663825" cy="346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 descr="C:\ВРЕМЕННО\Последнее фото\1 2015 год\Батарейка\Конференция\100NIKON\DSCN712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11863" y="1773238"/>
            <a:ext cx="271621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8775" y="115888"/>
            <a:ext cx="8785225" cy="1201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</a:rPr>
              <a:t> Подведение итогов акции</a:t>
            </a:r>
            <a:br>
              <a:rPr lang="ru-RU" sz="3600" dirty="0">
                <a:latin typeface="+mj-lt"/>
              </a:rPr>
            </a:br>
            <a:r>
              <a:rPr lang="ru-RU" sz="3600" b="1" dirty="0">
                <a:latin typeface="+mj-lt"/>
              </a:rPr>
              <a:t>«</a:t>
            </a:r>
            <a:r>
              <a:rPr lang="ru-RU" sz="3600" b="1" dirty="0" err="1">
                <a:latin typeface="+mj-lt"/>
              </a:rPr>
              <a:t>ОУ-А-батарейка</a:t>
            </a:r>
            <a:r>
              <a:rPr lang="ru-RU" sz="3600" b="1" dirty="0">
                <a:latin typeface="+mj-lt"/>
              </a:rPr>
              <a:t>!»</a:t>
            </a:r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539750" y="5300663"/>
            <a:ext cx="82089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Клуб «Эко-Око» выражает благодарность организаторам акции </a:t>
            </a:r>
            <a:br>
              <a:rPr lang="ru-RU" sz="2000" b="1" i="1">
                <a:latin typeface="Calibri" pitchFamily="34" charset="0"/>
              </a:rPr>
            </a:br>
            <a:r>
              <a:rPr lang="ru-RU" sz="2000" b="1" i="1">
                <a:latin typeface="Calibri" pitchFamily="34" charset="0"/>
              </a:rPr>
              <a:t>Глебу Утвиенко (движение «Зелёный Енот») и учителями школы</a:t>
            </a:r>
            <a:br>
              <a:rPr lang="ru-RU" sz="2000" b="1" i="1">
                <a:latin typeface="Calibri" pitchFamily="34" charset="0"/>
              </a:rPr>
            </a:br>
            <a:r>
              <a:rPr lang="ru-RU" sz="2000" b="1" i="1">
                <a:latin typeface="Calibri" pitchFamily="34" charset="0"/>
              </a:rPr>
              <a:t> № 19: Смирновой Елене Вадимовне и Кундерёвой Елене Вячеславовне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ВРЕМЕННО\Последнее фото\1 2015 год\Батарейка\Конференция\100NIKON\DSCN71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1196975"/>
            <a:ext cx="7416800" cy="4824413"/>
          </a:xfrm>
          <a:prstGeom prst="rect">
            <a:avLst/>
          </a:prstGeom>
          <a:noFill/>
          <a:ln w="9525">
            <a:solidFill>
              <a:srgbClr val="A6A6A6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8775" y="0"/>
            <a:ext cx="87852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</a:rPr>
              <a:t> Подведение итогов акции</a:t>
            </a:r>
            <a:br>
              <a:rPr lang="ru-RU" sz="3600" dirty="0">
                <a:latin typeface="+mj-lt"/>
              </a:rPr>
            </a:br>
            <a:r>
              <a:rPr lang="ru-RU" sz="3600" b="1" dirty="0">
                <a:latin typeface="+mj-lt"/>
              </a:rPr>
              <a:t>«</a:t>
            </a:r>
            <a:r>
              <a:rPr lang="ru-RU" sz="3600" b="1" dirty="0" err="1">
                <a:latin typeface="+mj-lt"/>
              </a:rPr>
              <a:t>ОУ-А-батарейка</a:t>
            </a:r>
            <a:r>
              <a:rPr lang="ru-RU" sz="3600" b="1" dirty="0">
                <a:latin typeface="+mj-lt"/>
              </a:rPr>
              <a:t>!»</a:t>
            </a:r>
          </a:p>
        </p:txBody>
      </p:sp>
      <p:sp>
        <p:nvSpPr>
          <p:cNvPr id="21507" name="TextBox 5"/>
          <p:cNvSpPr txBox="1">
            <a:spLocks noChangeArrowheads="1"/>
          </p:cNvSpPr>
          <p:nvPr/>
        </p:nvSpPr>
        <p:spPr bwMode="auto">
          <a:xfrm>
            <a:off x="684213" y="6092825"/>
            <a:ext cx="77041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Клуб «Эко-Око» также отмечен благодарственным письмом областного экологического движения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Backup\Достижения\Достижения детей в формате аттестации\Клубные\Благодарность от Эколайф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1196975"/>
            <a:ext cx="7707312" cy="548322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58775" y="0"/>
            <a:ext cx="87852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</a:rPr>
              <a:t> Подведение итогов акции</a:t>
            </a:r>
            <a:br>
              <a:rPr lang="ru-RU" sz="3600" dirty="0">
                <a:latin typeface="+mj-lt"/>
              </a:rPr>
            </a:br>
            <a:r>
              <a:rPr lang="ru-RU" sz="3600" b="1" dirty="0">
                <a:latin typeface="+mj-lt"/>
              </a:rPr>
              <a:t>«</a:t>
            </a:r>
            <a:r>
              <a:rPr lang="ru-RU" sz="3600" b="1" dirty="0" err="1">
                <a:latin typeface="+mj-lt"/>
              </a:rPr>
              <a:t>ОУ-А-батарейка</a:t>
            </a:r>
            <a:r>
              <a:rPr lang="ru-RU" sz="3600" b="1" dirty="0">
                <a:latin typeface="+mj-lt"/>
              </a:rPr>
              <a:t>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</TotalTime>
  <Words>511</Words>
  <Application>Microsoft Office PowerPoint</Application>
  <PresentationFormat>Экран (4:3)</PresentationFormat>
  <Paragraphs>82</Paragraphs>
  <Slides>61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Прими участие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Сдал батарейку – спас ёжика!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Roman</cp:lastModifiedBy>
  <cp:revision>213</cp:revision>
  <dcterms:created xsi:type="dcterms:W3CDTF">2013-05-22T18:51:20Z</dcterms:created>
  <dcterms:modified xsi:type="dcterms:W3CDTF">2016-05-20T14:30:49Z</dcterms:modified>
</cp:coreProperties>
</file>