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263" r:id="rId2"/>
    <p:sldId id="257" r:id="rId3"/>
    <p:sldId id="276" r:id="rId4"/>
    <p:sldId id="285" r:id="rId5"/>
    <p:sldId id="288" r:id="rId6"/>
    <p:sldId id="268" r:id="rId7"/>
    <p:sldId id="262" r:id="rId8"/>
    <p:sldId id="298" r:id="rId9"/>
    <p:sldId id="275" r:id="rId10"/>
    <p:sldId id="267" r:id="rId11"/>
    <p:sldId id="260" r:id="rId12"/>
    <p:sldId id="259" r:id="rId13"/>
    <p:sldId id="258" r:id="rId14"/>
    <p:sldId id="280" r:id="rId15"/>
    <p:sldId id="281" r:id="rId16"/>
    <p:sldId id="279" r:id="rId17"/>
    <p:sldId id="282" r:id="rId18"/>
    <p:sldId id="289" r:id="rId19"/>
    <p:sldId id="286" r:id="rId20"/>
    <p:sldId id="290" r:id="rId21"/>
    <p:sldId id="291" r:id="rId22"/>
    <p:sldId id="277" r:id="rId23"/>
    <p:sldId id="299" r:id="rId24"/>
    <p:sldId id="29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3333CC"/>
    <a:srgbClr val="003399"/>
    <a:srgbClr val="481F67"/>
    <a:srgbClr val="00487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65F34-5FCA-48BC-8E4E-D38AC5226DB7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3F9C4-F359-4EF1-BF78-68994F369E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838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3F9C4-F359-4EF1-BF78-68994F369EA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2816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3F9C4-F359-4EF1-BF78-68994F369EA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13F9C4-F359-4EF1-BF78-68994F369EA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80CE3-BCA8-409A-8349-5D5EDA2BC3E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940090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8DD9-70E1-4CD7-AFAA-F68CFADCE8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924787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9D2AD-97EC-4518-9C1F-783660AC40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2968502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29BD4-F16A-464A-8F75-28D4F839D6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22728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96390-D2AF-4A0B-8E3D-B344B2AD734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83863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C007A-35F4-495D-BA6D-54987C8BBA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5908519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6B2A9-D908-4F12-92F6-4C65A62837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86845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9EF0D-18BE-41EA-A445-98FC2C4498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8885331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EAD1F-DE5B-458D-B267-501DA2E34A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1709803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49953-486B-4A1B-BEC3-49A79627DB7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618318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A0EFA-94FF-45B3-9A01-E6A351C5052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1245006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FF"/>
            </a:gs>
            <a:gs pos="50000">
              <a:schemeClr val="bg1"/>
            </a:gs>
            <a:gs pos="100000">
              <a:srgbClr val="0066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88CCBB-4D82-4D2F-A246-47C94CE6391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23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2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5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file:///C:\Users\&#1087;&#1082;\Desktop\&#1072;&#1088;&#1082;&#1090;&#1080;&#1082;&#1072;\001veter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edbook.ru/foto/displayimage.php?pos=-610" TargetMode="External"/><Relationship Id="rId13" Type="http://schemas.openxmlformats.org/officeDocument/2006/relationships/hyperlink" Target="http://www.mad-love.ru/zoo.php?grp=10&amp;item=986" TargetMode="External"/><Relationship Id="rId18" Type="http://schemas.openxmlformats.org/officeDocument/2006/relationships/hyperlink" Target="http://artslab.com.ua/2007/10/page/46/" TargetMode="External"/><Relationship Id="rId3" Type="http://schemas.openxmlformats.org/officeDocument/2006/relationships/hyperlink" Target="http://crazy.werd.ru/2007/03/26/arktika.html" TargetMode="External"/><Relationship Id="rId21" Type="http://schemas.openxmlformats.org/officeDocument/2006/relationships/hyperlink" Target="http://office.microsoft.com/ru-ru/clipart/FX101321031049.aspx?pid=CL100570201049" TargetMode="External"/><Relationship Id="rId7" Type="http://schemas.openxmlformats.org/officeDocument/2006/relationships/hyperlink" Target="http://www.wall-papers.ru/main.php?g2_view=core.DownloadItem&amp;g2_itemId=109110&amp;g2_serialNumber=2" TargetMode="External"/><Relationship Id="rId12" Type="http://schemas.openxmlformats.org/officeDocument/2006/relationships/hyperlink" Target="http://www.mad-love.ru/zoo.php?grp=10&amp;page=44" TargetMode="External"/><Relationship Id="rId17" Type="http://schemas.openxmlformats.org/officeDocument/2006/relationships/hyperlink" Target="http://schools.keldysh.ru/sch1216/materials/sun_sys_do/season.htm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postupaemvmeste.ru/content/polyarnoe-siyanie" TargetMode="External"/><Relationship Id="rId20" Type="http://schemas.openxmlformats.org/officeDocument/2006/relationships/hyperlink" Target="http://viptur.by/Public/Photo-Gallery/Photo-Collection.aspx?StartIndex=160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viparmenia.com/vb/forum22/a-1099/" TargetMode="External"/><Relationship Id="rId11" Type="http://schemas.openxmlformats.org/officeDocument/2006/relationships/hyperlink" Target="http://www.lod.4host.ru/index.php?part=16&amp;article_id=1668" TargetMode="External"/><Relationship Id="rId5" Type="http://schemas.openxmlformats.org/officeDocument/2006/relationships/hyperlink" Target="http://images.izvestia.ru/inauka/36249.jpg" TargetMode="External"/><Relationship Id="rId15" Type="http://schemas.openxmlformats.org/officeDocument/2006/relationships/hyperlink" Target="http://www.photosight.ru/photos/2156524/" TargetMode="External"/><Relationship Id="rId10" Type="http://schemas.openxmlformats.org/officeDocument/2006/relationships/hyperlink" Target="http://school.ort.spb.ru/(Eng)/library/small_school/class3/urok2/rasteniy.htm" TargetMode="External"/><Relationship Id="rId19" Type="http://schemas.openxmlformats.org/officeDocument/2006/relationships/hyperlink" Target="http://infoteka.intergu.ru/query/download.asp?id=17083" TargetMode="External"/><Relationship Id="rId4" Type="http://schemas.openxmlformats.org/officeDocument/2006/relationships/hyperlink" Target="http://news.rin.ru/news/164084/3/" TargetMode="External"/><Relationship Id="rId9" Type="http://schemas.openxmlformats.org/officeDocument/2006/relationships/hyperlink" Target="http://www.photobase.ru/index.php?p=gallery&amp;a=view&amp;id=557" TargetMode="External"/><Relationship Id="rId14" Type="http://schemas.openxmlformats.org/officeDocument/2006/relationships/hyperlink" Target="http://news.made.ru/science/news349313.html" TargetMode="External"/><Relationship Id="rId2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14356"/>
          </a:xfrm>
        </p:spPr>
        <p:txBody>
          <a:bodyPr/>
          <a:lstStyle/>
          <a:p>
            <a:r>
              <a:rPr lang="ru-RU" sz="1200" dirty="0" smtClean="0">
                <a:solidFill>
                  <a:srgbClr val="003399"/>
                </a:solidFill>
              </a:rPr>
              <a:t>Муниципальное общеобразовательное учреждение средняя общеобразовательная </a:t>
            </a:r>
            <a:br>
              <a:rPr lang="ru-RU" sz="1200" dirty="0" smtClean="0">
                <a:solidFill>
                  <a:srgbClr val="003399"/>
                </a:solidFill>
              </a:rPr>
            </a:br>
            <a:r>
              <a:rPr lang="ru-RU" sz="1200" dirty="0" smtClean="0">
                <a:solidFill>
                  <a:srgbClr val="003399"/>
                </a:solidFill>
              </a:rPr>
              <a:t>школа п. </a:t>
            </a:r>
            <a:r>
              <a:rPr lang="ru-RU" sz="1200" dirty="0" err="1" smtClean="0">
                <a:solidFill>
                  <a:srgbClr val="003399"/>
                </a:solidFill>
              </a:rPr>
              <a:t>Верхнемарково</a:t>
            </a:r>
            <a:endParaRPr lang="ru-RU" sz="1200" dirty="0">
              <a:solidFill>
                <a:srgbClr val="003399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1844824"/>
            <a:ext cx="8388424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Природные зоны России.</a:t>
            </a:r>
          </a:p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Царство </a:t>
            </a:r>
          </a:p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снега  и льда – Арктика.</a:t>
            </a:r>
          </a:p>
          <a:p>
            <a:pPr algn="ctr"/>
            <a:endParaRPr lang="ru-RU" sz="5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8" descr="http://img1.liveinternet.ru/images/attach/c/2/69/176/69176903_1294913531_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286512" y="4357694"/>
            <a:ext cx="2214578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000636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8214" y="1000108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786454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3900" y="428604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285852" y="5715016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Автор: Серая Татьяна Николаевна, учитель начальных классов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3175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03_arctica_668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487" y="188640"/>
            <a:ext cx="8676964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85466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37813" y="5589240"/>
            <a:ext cx="82296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Снежные водоросли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255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84528"/>
            <a:ext cx="82296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Полярный день</a:t>
            </a:r>
            <a:endParaRPr lang="ru-RU" sz="2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772368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Кузнецова О.П арктика\01полярная ночь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4032448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F:\Кузнецова О.П арктика\полярная ночь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19" y="2965404"/>
            <a:ext cx="5270155" cy="3892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944420" y="1412776"/>
            <a:ext cx="374441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Полярная ночь</a:t>
            </a:r>
            <a:endParaRPr lang="ru-RU" sz="36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Владелец\Мои документы\Мои рисунки\18b6bdc337a9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7290" y="5643578"/>
            <a:ext cx="124936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5338" y="928670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571480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286124"/>
            <a:ext cx="5032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345722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F:\Кузнецова О.П арктика\тюлени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95" y="1906743"/>
            <a:ext cx="4095750" cy="31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8" descr="112_arctica_68819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37035" y="1906743"/>
            <a:ext cx="4929187" cy="3143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0439" y="548680"/>
            <a:ext cx="79839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Животный мир Арктики</a:t>
            </a:r>
            <a:endParaRPr lang="ru-RU" sz="48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88578" y="5189326"/>
            <a:ext cx="37790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моржи</a:t>
            </a:r>
            <a:endParaRPr lang="ru-RU" sz="4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3359" y="5189326"/>
            <a:ext cx="3955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i="1" dirty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тюлени</a:t>
            </a:r>
          </a:p>
        </p:txBody>
      </p:sp>
      <p:pic>
        <p:nvPicPr>
          <p:cNvPr id="7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12329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FF"/>
            </a:gs>
            <a:gs pos="87000">
              <a:schemeClr val="bg1"/>
            </a:gs>
            <a:gs pos="100000">
              <a:srgbClr val="0066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4" descr="F:\4класс\белый медвед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523" y="3507238"/>
            <a:ext cx="4680520" cy="3120347"/>
          </a:xfrm>
          <a:prstGeom prst="rect">
            <a:avLst/>
          </a:prstGeom>
          <a:ln>
            <a:solidFill>
              <a:srgbClr val="3333CC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8" descr="70_arctica_319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8170" y="279400"/>
            <a:ext cx="4451350" cy="3149600"/>
          </a:xfrm>
          <a:prstGeom prst="rect">
            <a:avLst/>
          </a:prstGeom>
          <a:ln>
            <a:solidFill>
              <a:srgbClr val="3333CC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1234" y="954243"/>
            <a:ext cx="394109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Белый медведь</a:t>
            </a:r>
            <a:endParaRPr lang="ru-RU" sz="4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19" descr="362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7"/>
          <a:stretch>
            <a:fillRect/>
          </a:stretch>
        </p:blipFill>
        <p:spPr bwMode="auto">
          <a:xfrm>
            <a:off x="4842133" y="3580380"/>
            <a:ext cx="3988186" cy="3047205"/>
          </a:xfrm>
          <a:prstGeom prst="rect">
            <a:avLst/>
          </a:prstGeom>
          <a:ln>
            <a:solidFill>
              <a:srgbClr val="3333CC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29212"/>
            <a:ext cx="765779" cy="103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Содержимое 3" descr="Рисунок79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2048125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7" descr="0706300257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7072"/>
            <a:ext cx="2736850" cy="1887538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070630025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077072"/>
            <a:ext cx="2879725" cy="1893888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71076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6704" y="4075485"/>
            <a:ext cx="2663825" cy="1889125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21565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14316"/>
            <a:ext cx="2627313" cy="2074862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072923" y="3546162"/>
            <a:ext cx="27352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КАЙРА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50825" y="6172200"/>
            <a:ext cx="2736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ПОЛЯРНАЯ ЧАЙКА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3203575" y="6119387"/>
            <a:ext cx="2808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ГАГАРКА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6228555" y="6177389"/>
            <a:ext cx="25193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rgbClr val="002060"/>
                </a:solidFill>
              </a:rPr>
              <a:t>ТУПИКИ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42976" y="285728"/>
            <a:ext cx="732803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kern="10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/>
                <a:cs typeface="Arial"/>
              </a:rPr>
              <a:t>Животный мир Арктики</a:t>
            </a:r>
            <a:endParaRPr lang="ru-RU" sz="44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14317"/>
            <a:ext cx="3042518" cy="2074862"/>
          </a:xfrm>
          <a:prstGeom prst="rect">
            <a:avLst/>
          </a:prstGeom>
          <a:noFill/>
          <a:ln w="38100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5652120" y="3570729"/>
            <a:ext cx="27352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rgbClr val="002060"/>
                </a:solidFill>
              </a:rPr>
              <a:t>УТКА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Содержимое 3" descr="Рисунок79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47798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 descr="F:\Кузнецова О.П арктика\северное сияние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8050"/>
            <a:ext cx="4572000" cy="27352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F:\Кузнецова О.П арктика\Позитивные картинки - фотографии северного сияния.files\20060608221544442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692525"/>
            <a:ext cx="4500562" cy="3165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F:\Кузнецова О.П арктика\северное сияние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28688"/>
            <a:ext cx="4500562" cy="2716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3" descr="F:\Кузнецова О.П арктика\Позитивные картинки - фотографии северного сияния.files\20060608221544442_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14750"/>
            <a:ext cx="4562475" cy="3148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Содержимое 3" descr="Рисунок79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7971" y="0"/>
            <a:ext cx="91260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Северное сияние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61549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 descr="Belgian Princess Elisabeth Station Antarctica OR4TN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000372"/>
            <a:ext cx="4333905" cy="3250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станция 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4282" y="1000108"/>
            <a:ext cx="440918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71" y="214290"/>
            <a:ext cx="91260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Полярные станции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" descr="Antarctic_russian_camp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929066"/>
            <a:ext cx="4000528" cy="2625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F:\Кузнецова О.П арктика\polyar.jpg"/>
          <p:cNvPicPr>
            <a:picLocks noChangeAspect="1" noChangeArrowheads="1"/>
          </p:cNvPicPr>
          <p:nvPr/>
        </p:nvPicPr>
        <p:blipFill>
          <a:blip r:embed="rId6"/>
          <a:srcRect t="17587" b="7133"/>
          <a:stretch>
            <a:fillRect/>
          </a:stretch>
        </p:blipFill>
        <p:spPr bwMode="auto">
          <a:xfrm>
            <a:off x="4929190" y="1000108"/>
            <a:ext cx="2928958" cy="2081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15272" y="500042"/>
            <a:ext cx="914637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832444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2357430"/>
            <a:ext cx="2772190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429000"/>
            <a:ext cx="2751424" cy="2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5720" y="285728"/>
            <a:ext cx="912602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Экологические проблемы</a:t>
            </a:r>
          </a:p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Арктики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Содержимое 3" descr="Рисунок7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http://img1.liveinternet.ru/images/attach/c/2/69/176/69176903_1294913531_1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429132"/>
            <a:ext cx="2286000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745875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005.mp3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026" name="Picture 2" descr="C:\Users\пк\Desktop\арктика\9b5a5aa4ad1669c411782cf4e0f2722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371" y="75027"/>
            <a:ext cx="892899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97127" y="4820730"/>
            <a:ext cx="55446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</a:rPr>
              <a:t>АРКТИКА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84543" y="384979"/>
            <a:ext cx="457200" cy="457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8424" y="356648"/>
            <a:ext cx="457200" cy="457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3122" y="5230271"/>
            <a:ext cx="457200" cy="4572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4003" y="5872419"/>
            <a:ext cx="488842" cy="4888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842179"/>
            <a:ext cx="6174199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Царство вечной мерзлоты -  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" name="Содержимое 3" descr="Рисунок79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001veter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tretch>
            <a:fillRect/>
          </a:stretch>
        </p:blipFill>
        <p:spPr>
          <a:xfrm>
            <a:off x="7786710" y="600076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64199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audio>
              <p:cMediaNode vol="10000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6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428628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00108"/>
            <a:ext cx="419365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71" y="214290"/>
            <a:ext cx="91260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Охота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71942"/>
            <a:ext cx="4099896" cy="25349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29058" y="5000636"/>
            <a:ext cx="55007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Рыболовство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Содержимое 3" descr="Рисунок7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OW_L_0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5429256" cy="4071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24"/>
            <a:ext cx="4381504" cy="3286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571604" y="285728"/>
            <a:ext cx="55007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Охрана животных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142984"/>
            <a:ext cx="1877456" cy="183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Содержимое 3" descr="Рисунок7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0135442"/>
              </p:ext>
            </p:extLst>
          </p:nvPr>
        </p:nvGraphicFramePr>
        <p:xfrm>
          <a:off x="0" y="0"/>
          <a:ext cx="9144000" cy="664371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561892"/>
                <a:gridCol w="5582108"/>
              </a:tblGrid>
              <a:tr h="1663919">
                <a:tc gridSpan="2">
                  <a:txBody>
                    <a:bodyPr/>
                    <a:lstStyle/>
                    <a:p>
                      <a:pPr algn="ctr"/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3200" dirty="0" smtClean="0"/>
                    </a:p>
                  </a:txBody>
                  <a:tcPr/>
                </a:tc>
              </a:tr>
              <a:tr h="1136912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 smtClean="0"/>
                        <a:t>Географическое  положение</a:t>
                      </a:r>
                      <a:endParaRPr lang="ru-RU" sz="2200" b="1" dirty="0">
                        <a:solidFill>
                          <a:srgbClr val="0000CC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Северный ледовитый океан</a:t>
                      </a:r>
                    </a:p>
                    <a:p>
                      <a:r>
                        <a:rPr lang="ru-RU" sz="2200" dirty="0" smtClean="0"/>
                        <a:t>Северные моря</a:t>
                      </a:r>
                    </a:p>
                    <a:p>
                      <a:r>
                        <a:rPr lang="ru-RU" sz="2200" dirty="0" smtClean="0"/>
                        <a:t>Острова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789522">
                <a:tc>
                  <a:txBody>
                    <a:bodyPr/>
                    <a:lstStyle/>
                    <a:p>
                      <a:endParaRPr lang="ru-RU" sz="2200" dirty="0" smtClean="0"/>
                    </a:p>
                    <a:p>
                      <a:pPr algn="ctr"/>
                      <a:r>
                        <a:rPr lang="ru-RU" sz="2200" dirty="0" smtClean="0"/>
                        <a:t>Освещенность 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Полярный день и полярная ночь</a:t>
                      </a:r>
                    </a:p>
                    <a:p>
                      <a:r>
                        <a:rPr lang="ru-RU" sz="2200" dirty="0" smtClean="0"/>
                        <a:t>Северное сияние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1569055">
                <a:tc>
                  <a:txBody>
                    <a:bodyPr/>
                    <a:lstStyle/>
                    <a:p>
                      <a:endParaRPr lang="ru-RU" sz="2200" dirty="0" smtClean="0"/>
                    </a:p>
                    <a:p>
                      <a:pPr algn="ctr"/>
                      <a:r>
                        <a:rPr lang="ru-RU" sz="2200" dirty="0" smtClean="0"/>
                        <a:t>Растительный</a:t>
                      </a:r>
                      <a:r>
                        <a:rPr lang="ru-RU" sz="2200" baseline="0" dirty="0" smtClean="0"/>
                        <a:t> мир</a:t>
                      </a:r>
                    </a:p>
                    <a:p>
                      <a:pPr algn="ctr"/>
                      <a:r>
                        <a:rPr lang="ru-RU" sz="2200" baseline="0" dirty="0" smtClean="0"/>
                        <a:t>Животный мир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Лишайники, мхи, полярный мак,</a:t>
                      </a:r>
                    </a:p>
                    <a:p>
                      <a:r>
                        <a:rPr lang="ru-RU" sz="2200" dirty="0" smtClean="0"/>
                        <a:t>Планктон,</a:t>
                      </a:r>
                    </a:p>
                    <a:p>
                      <a:r>
                        <a:rPr lang="ru-RU" sz="2200" dirty="0" smtClean="0"/>
                        <a:t>Рачки, рыбы, чайки, гагары, тупики,</a:t>
                      </a:r>
                    </a:p>
                    <a:p>
                      <a:r>
                        <a:rPr lang="ru-RU" sz="2200" dirty="0" smtClean="0"/>
                        <a:t>Морж, тюлень, белый медведь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  <a:tr h="1484302">
                <a:tc>
                  <a:txBody>
                    <a:bodyPr/>
                    <a:lstStyle/>
                    <a:p>
                      <a:endParaRPr lang="ru-RU" sz="2200" dirty="0" smtClean="0"/>
                    </a:p>
                    <a:p>
                      <a:pPr algn="ctr"/>
                      <a:r>
                        <a:rPr lang="ru-RU" sz="2200" dirty="0" smtClean="0"/>
                        <a:t>   Деятельность </a:t>
                      </a:r>
                      <a:r>
                        <a:rPr lang="ru-RU" sz="2200" dirty="0" smtClean="0"/>
                        <a:t>человека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Научные станции</a:t>
                      </a:r>
                    </a:p>
                    <a:p>
                      <a:r>
                        <a:rPr lang="ru-RU" sz="2200" dirty="0" smtClean="0"/>
                        <a:t>Северный морской путь</a:t>
                      </a:r>
                    </a:p>
                    <a:p>
                      <a:r>
                        <a:rPr lang="ru-RU" sz="2200" dirty="0" smtClean="0"/>
                        <a:t>Рыбный промысел</a:t>
                      </a:r>
                    </a:p>
                    <a:p>
                      <a:r>
                        <a:rPr lang="ru-RU" sz="2200" dirty="0" smtClean="0"/>
                        <a:t>Охота</a:t>
                      </a:r>
                      <a:endParaRPr lang="ru-RU" sz="2200" b="1" dirty="0">
                        <a:solidFill>
                          <a:srgbClr val="0000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971" y="571480"/>
            <a:ext cx="91260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Арктика – царство снега и льда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3" descr="Рисунок79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50821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1000108"/>
            <a:ext cx="657229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Задание</a:t>
            </a:r>
          </a:p>
          <a:p>
            <a:pPr algn="ctr"/>
            <a:endParaRPr lang="ru-RU" sz="40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42950" indent="-742950">
              <a:buAutoNum type="arabicPeriod"/>
            </a:pP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Нарисуй, какой ты представляешь себе Арктику.</a:t>
            </a:r>
          </a:p>
          <a:p>
            <a:pPr marL="742950" indent="-742950">
              <a:buFontTx/>
              <a:buAutoNum type="arabicPeriod"/>
            </a:pP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Подбери материал о труде людей  Арктики.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Подумай, какими качествами должен обладать человек, чтобы работать здесь</a:t>
            </a:r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marL="742950" indent="-742950">
              <a:buFontTx/>
              <a:buAutoNum type="arabicPeriod"/>
            </a:pPr>
            <a:endParaRPr lang="ru-RU" sz="24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42950" indent="-742950" algn="ctr"/>
            <a:r>
              <a:rPr lang="ru-RU" sz="2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2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Успехов!</a:t>
            </a:r>
            <a:endParaRPr lang="ru-RU" sz="28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42950" indent="-742950" algn="ctr"/>
            <a:endParaRPr lang="ru-RU" sz="4000" b="1" i="1" spc="50" dirty="0" smtClean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000" b="1" i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Благодарю ресурсы за помощь</a:t>
            </a:r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00034" y="2000240"/>
            <a:ext cx="8358246" cy="407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http://crazy.werd.ru/2007/03/26/arktika.html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Арктика лед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http://news.rin.ru/news/164084/3/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северный полюс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http://images.izvestia.ru/inauka/36249.jpg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медведь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http://viparmenia.com/vb/forum22/a-1099/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арктическая пустыня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/>
              </a:rPr>
              <a:t>http://www.wall-papers.ru/main.php?g2_view=core.DownloadItem&amp;g2_itemId=109110&amp;g2_serialNumber=2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Арктика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8"/>
              </a:rPr>
              <a:t>http://www.redbook.ru/foto/displayimage.php?pos=-610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лишайник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9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9"/>
              </a:rPr>
              <a:t>http://www.photobase.ru/index.php?p=gallery&amp;a=view&amp;id=557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полярный мак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0"/>
              </a:rPr>
              <a:t>http://school.ort.spb.ru/(Eng)/library/small_school/class3/urok2/rasteniy.htm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мох и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1"/>
              </a:rPr>
              <a:t>http://www.lod.4host.ru/index.php?part=16&amp;article_id=1668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чайка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2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3"/>
              </a:rPr>
              <a:t>http://www.mad-love.ru/zoo.php?grp=10&amp;item=986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гагарка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4"/>
              </a:rPr>
              <a:t>http://news.made.ru/science/news349313.html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тупики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5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5"/>
              </a:rPr>
              <a:t>http://www.photosight.ru/photos/2156524/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кайра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6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6"/>
              </a:rPr>
              <a:t>http://postupaemvmeste.ru/content/polyarnoe-siyanie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полярное сияние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7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18"/>
              </a:rPr>
              <a:t>http://artslab.com.ua/2007/10/page/46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Солнце</a:t>
            </a:r>
            <a:endParaRPr kumimoji="0" lang="ru-RU" sz="1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  <a:hlinkClick r:id="rId19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0"/>
              </a:rPr>
              <a:t>http://viptur.by/Public/Photo-Gallery/Photo-Collection.aspx?StartIndex=1600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Арктика закат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1"/>
              </a:rPr>
              <a:t>http://office.microsoft.com/ru-ru/clipart/FX101321031049.aspx?pid=CL100570201049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– картинки с животными</a:t>
            </a:r>
          </a:p>
          <a:p>
            <a:pPr marL="342900" marR="0" lvl="0" indent="-342900" algn="l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002.radikal.ru/1011/15/7ceaa8a3bd5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285860"/>
            <a:ext cx="2732768" cy="3678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707904" y="1274712"/>
            <a:ext cx="4392637" cy="3600500"/>
          </a:xfrm>
          <a:prstGeom prst="wedgeRoundRectCallout">
            <a:avLst>
              <a:gd name="adj1" fmla="val -59171"/>
              <a:gd name="adj2" fmla="val -32815"/>
              <a:gd name="adj3" fmla="val 16667"/>
            </a:avLst>
          </a:prstGeom>
          <a:solidFill>
            <a:schemeClr val="bg1"/>
          </a:solidFill>
          <a:ln w="38100">
            <a:solidFill>
              <a:srgbClr val="990000"/>
            </a:solidFill>
            <a:miter lim="800000"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66"/>
                </a:solidFill>
                <a:latin typeface="Calibri" pitchFamily="34" charset="0"/>
              </a:rPr>
              <a:t>Сегодня я буду сопровождать вас по зонам </a:t>
            </a:r>
            <a:r>
              <a:rPr lang="ru-RU" sz="2800" b="1" i="1" dirty="0" smtClean="0">
                <a:solidFill>
                  <a:srgbClr val="800000"/>
                </a:solidFill>
                <a:latin typeface="Calibri" pitchFamily="34" charset="0"/>
              </a:rPr>
              <a:t>арктических пустынь.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66"/>
                </a:solidFill>
                <a:latin typeface="Calibri" pitchFamily="34" charset="0"/>
              </a:rPr>
              <a:t>Я там каждую льдинку знаю</a:t>
            </a:r>
          </a:p>
        </p:txBody>
      </p:sp>
    </p:spTree>
    <p:extLst>
      <p:ext uri="{BB962C8B-B14F-4D97-AF65-F5344CB8AC3E}">
        <p14:creationId xmlns:p14="http://schemas.microsoft.com/office/powerpoint/2010/main" xmlns="" val="3741420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9"/>
          <p:cNvSpPr txBox="1">
            <a:spLocks noChangeArrowheads="1"/>
          </p:cNvSpPr>
          <p:nvPr/>
        </p:nvSpPr>
        <p:spPr bwMode="auto">
          <a:xfrm>
            <a:off x="179388" y="0"/>
            <a:ext cx="608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800" b="1">
                <a:solidFill>
                  <a:schemeClr val="hlink"/>
                </a:solidFill>
                <a:latin typeface="Tahoma" pitchFamily="34" charset="0"/>
              </a:rPr>
              <a:t>    </a:t>
            </a:r>
            <a:endParaRPr lang="ru-RU" sz="2800" b="1">
              <a:solidFill>
                <a:srgbClr val="FFFF00"/>
              </a:solidFill>
              <a:latin typeface="Tahoma" pitchFamily="34" charset="0"/>
            </a:endParaRPr>
          </a:p>
        </p:txBody>
      </p:sp>
      <p:pic>
        <p:nvPicPr>
          <p:cNvPr id="10243" name="Picture 4" descr="42440_800_6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7924800" y="22098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6" name="Oval 6"/>
          <p:cNvSpPr>
            <a:spLocks noChangeArrowheads="1"/>
          </p:cNvSpPr>
          <p:nvPr/>
        </p:nvSpPr>
        <p:spPr bwMode="auto">
          <a:xfrm>
            <a:off x="381000" y="5334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6019800" y="16764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5943600" y="3048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4572000" y="4572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20" name="Oval 11"/>
          <p:cNvSpPr>
            <a:spLocks noChangeArrowheads="1"/>
          </p:cNvSpPr>
          <p:nvPr/>
        </p:nvSpPr>
        <p:spPr bwMode="auto">
          <a:xfrm flipV="1">
            <a:off x="3357563" y="500063"/>
            <a:ext cx="46037" cy="71437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7010400" y="8382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7010400" y="29718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23" name="Oval 14"/>
          <p:cNvSpPr>
            <a:spLocks noChangeArrowheads="1"/>
          </p:cNvSpPr>
          <p:nvPr/>
        </p:nvSpPr>
        <p:spPr bwMode="auto">
          <a:xfrm>
            <a:off x="4343400" y="17526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24" name="Oval 15"/>
          <p:cNvSpPr>
            <a:spLocks noChangeArrowheads="1"/>
          </p:cNvSpPr>
          <p:nvPr/>
        </p:nvSpPr>
        <p:spPr bwMode="auto">
          <a:xfrm>
            <a:off x="838200" y="2971800"/>
            <a:ext cx="76200" cy="7620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cs typeface="+mn-cs"/>
            </a:endParaRPr>
          </a:p>
        </p:txBody>
      </p:sp>
      <p:sp>
        <p:nvSpPr>
          <p:cNvPr id="10254" name="Прямоугольник 24"/>
          <p:cNvSpPr>
            <a:spLocks noChangeArrowheads="1"/>
          </p:cNvSpPr>
          <p:nvPr/>
        </p:nvSpPr>
        <p:spPr bwMode="auto">
          <a:xfrm>
            <a:off x="4214810" y="3643314"/>
            <a:ext cx="4643437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800" b="1" i="1" dirty="0">
                <a:solidFill>
                  <a:srgbClr val="FFFF99"/>
                </a:solidFill>
                <a:latin typeface="+mj-lt"/>
              </a:rPr>
              <a:t>Арктикой называют земли, лежащие под </a:t>
            </a:r>
          </a:p>
          <a:p>
            <a:pPr eaLnBrk="1" hangingPunct="1"/>
            <a:r>
              <a:rPr lang="ru-RU" sz="2800" b="1" i="1" dirty="0">
                <a:solidFill>
                  <a:srgbClr val="FFFF99"/>
                </a:solidFill>
                <a:latin typeface="+mj-lt"/>
              </a:rPr>
              <a:t>созвездием Большая Медведица, т. е. вокруг</a:t>
            </a:r>
          </a:p>
          <a:p>
            <a:pPr eaLnBrk="1" hangingPunct="1"/>
            <a:r>
              <a:rPr lang="ru-RU" sz="2800" b="1" i="1" dirty="0">
                <a:solidFill>
                  <a:srgbClr val="FF0000"/>
                </a:solidFill>
                <a:latin typeface="+mj-lt"/>
              </a:rPr>
              <a:t>Северного полюса</a:t>
            </a:r>
          </a:p>
        </p:txBody>
      </p:sp>
      <p:sp>
        <p:nvSpPr>
          <p:cNvPr id="10255" name="Oval 9"/>
          <p:cNvSpPr>
            <a:spLocks noChangeArrowheads="1"/>
          </p:cNvSpPr>
          <p:nvPr/>
        </p:nvSpPr>
        <p:spPr bwMode="auto">
          <a:xfrm flipH="1" flipV="1">
            <a:off x="2268538" y="549275"/>
            <a:ext cx="285750" cy="2857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rot="10800000" wrap="none" anchor="ctr"/>
          <a:lstStyle/>
          <a:p>
            <a:endParaRPr lang="ru-RU"/>
          </a:p>
        </p:txBody>
      </p:sp>
      <p:pic>
        <p:nvPicPr>
          <p:cNvPr id="26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9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9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143932" cy="6357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F:\4класс\карт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428604"/>
            <a:ext cx="6896658" cy="614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C:\Documents and Settings\Владелец\Мои документы\Мои рисунки\18b6bdc337a9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928802"/>
            <a:ext cx="1362941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22225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148415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1074"/>
            <a:ext cx="8924270" cy="580697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282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188" y="774533"/>
            <a:ext cx="427978" cy="57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7746" y="206909"/>
            <a:ext cx="84437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kern="10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/>
              </a:rPr>
              <a:t>Зона  Арктических пустынь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47952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08092E-6 C -0.02396 -0.0141 -0.01094 -0.02497 -0.05261 -0.0215 C -0.05799 -0.01734 -0.06094 -0.00115 -0.06615 0.00347 C -0.06806 0.00509 -0.06841 0.00856 -0.07032 0.01041 C -0.0724 0.01249 -0.08473 0.00324 -0.08698 0.00463 C -0.09601 0.01596 -0.09532 0.04023 -0.10573 0.04717 C -0.10851 0.05226 -0.11233 0.05619 -0.11528 0.06127 C -0.11684 0.06497 -0.11754 0.06867 -0.11893 0.07283 C -0.12552 0.08809 -0.17639 0.09179 -0.18368 0.10729 C -0.18837 0.13434 -0.31198 0.02289 -0.32136 0.05064 C -0.35191 0.04185 -0.34618 0.06243 -0.35903 0.05919 C -0.37084 0.05226 -0.37865 0.01688 -0.39184 0.00902 C -0.40295 0.00671 -0.429 0.00023 -0.43785 0.01133 C -0.44983 0.02012 -0.45834 0.05179 -0.46407 0.0615 C -0.46979 0.07122 -0.46945 0.06821 -0.47223 0.07029 C -0.475 0.07237 -0.46858 0.07584 -0.48039 0.07445 C -0.49219 0.07307 -0.52969 0.06428 -0.54271 0.0615 " pathEditMode="relative" rAng="0" ptsTypes="ffffffffffafaaaaf">
                                      <p:cBhvr>
                                        <p:cTn id="6" dur="5000" fill="hold"/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" y="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3429024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2865" b="8318"/>
          <a:stretch>
            <a:fillRect/>
          </a:stretch>
        </p:blipFill>
        <p:spPr bwMode="auto">
          <a:xfrm>
            <a:off x="4000496" y="1571612"/>
            <a:ext cx="484398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Растительный мир Арктики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5072074"/>
            <a:ext cx="3955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полярная ива</a:t>
            </a:r>
            <a:endParaRPr lang="ru-RU" sz="3200" b="1" i="1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857892"/>
            <a:ext cx="5143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ln w="1905"/>
                <a:gradFill>
                  <a:gsLst>
                    <a:gs pos="0">
                      <a:srgbClr val="2D2D8A">
                        <a:shade val="20000"/>
                        <a:satMod val="200000"/>
                      </a:srgbClr>
                    </a:gs>
                    <a:gs pos="78000">
                      <a:srgbClr val="2D2D8A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2D2D8A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карликовая береза</a:t>
            </a:r>
            <a:endParaRPr lang="ru-RU" sz="3200" b="1" i="1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Содержимое 3" descr="Рисунок7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6" descr="F:\Кузнецова О.П арктика\лишайники на камня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124744"/>
            <a:ext cx="3786187" cy="28876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6" descr="51_arctica_1072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5009" y="1157702"/>
            <a:ext cx="4371975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3" descr="C:\Documents and Settings\Администратор\Мои документы\Мои рисунки\анна  алекс\лишайник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7560" y="3854586"/>
            <a:ext cx="4643437" cy="2786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20" y="285728"/>
            <a:ext cx="91260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Растительный мир Арктики</a:t>
            </a:r>
            <a:endParaRPr lang="ru-RU" sz="4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3" descr="Рисунок79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171427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</TotalTime>
  <Words>295</Words>
  <Application>Microsoft Office PowerPoint</Application>
  <PresentationFormat>Экран (4:3)</PresentationFormat>
  <Paragraphs>86</Paragraphs>
  <Slides>24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1_Оформление по умолчанию</vt:lpstr>
      <vt:lpstr>Муниципальное общеобразовательное учреждение средняя общеобразовательная  школа п. Верхнемарково</vt:lpstr>
      <vt:lpstr>Слайд 2</vt:lpstr>
      <vt:lpstr>Слайд 3</vt:lpstr>
      <vt:lpstr>Слайд 4</vt:lpstr>
      <vt:lpstr>Слайд 5</vt:lpstr>
      <vt:lpstr>Слайд 6</vt:lpstr>
      <vt:lpstr>Слайд 7</vt:lpstr>
      <vt:lpstr>Растительный мир Арктики</vt:lpstr>
      <vt:lpstr>Слайд 9</vt:lpstr>
      <vt:lpstr>Слайд 10</vt:lpstr>
      <vt:lpstr>Снежные водоросли</vt:lpstr>
      <vt:lpstr>Полярный день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Благодарю ресурсы за помощь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55</cp:revision>
  <dcterms:created xsi:type="dcterms:W3CDTF">2013-11-03T13:02:30Z</dcterms:created>
  <dcterms:modified xsi:type="dcterms:W3CDTF">2013-12-12T12:43:37Z</dcterms:modified>
</cp:coreProperties>
</file>