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21"/>
  </p:notesMasterIdLst>
  <p:sldIdLst>
    <p:sldId id="256" r:id="rId2"/>
    <p:sldId id="269" r:id="rId3"/>
    <p:sldId id="265" r:id="rId4"/>
    <p:sldId id="266" r:id="rId5"/>
    <p:sldId id="259" r:id="rId6"/>
    <p:sldId id="260" r:id="rId7"/>
    <p:sldId id="267" r:id="rId8"/>
    <p:sldId id="276" r:id="rId9"/>
    <p:sldId id="273" r:id="rId10"/>
    <p:sldId id="275" r:id="rId11"/>
    <p:sldId id="261" r:id="rId12"/>
    <p:sldId id="270" r:id="rId13"/>
    <p:sldId id="271" r:id="rId14"/>
    <p:sldId id="264" r:id="rId15"/>
    <p:sldId id="272" r:id="rId16"/>
    <p:sldId id="277" r:id="rId17"/>
    <p:sldId id="279" r:id="rId18"/>
    <p:sldId id="281" r:id="rId19"/>
    <p:sldId id="283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8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E59255-FED8-493D-8E37-C1A984BA04C2}" type="datetimeFigureOut">
              <a:rPr lang="ru-RU" smtClean="0"/>
              <a:t>16.04.2015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FCEBF1-76C9-4DF0-B264-A7E9696DA9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65647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994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8D333E6-C509-4AB0-BC04-9604A5215ADE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7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hyperlink" Target="http://images.yandex.ru/yandsearch?text=%D0%BA%D0%B0%D1%80%D1%82%D0%B8%D0%BD%D0%BA%D0%B0%20%D0%B8%D0%B7%D0%BE%D0%B1%D1%80%D0%B5%D1%82%D0%B5%D0%BD%D0%B8%D1%8F%20%D0%BD%D1%8C%D1%8E%D1%82%D0%BE%D0%BD%D0%B0&amp;noreask=1&amp;img_url=http://www.infuture.ru/filemanager/image006(3).jpg&amp;pos=0&amp;rpt=simage&amp;lr=12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675724"/>
            <a:ext cx="7704856" cy="2105204"/>
          </a:xfrm>
        </p:spPr>
        <p:txBody>
          <a:bodyPr/>
          <a:lstStyle/>
          <a:p>
            <a:r>
              <a:rPr lang="ru-RU" sz="6600" b="1" dirty="0" smtClean="0">
                <a:solidFill>
                  <a:srgbClr val="000000"/>
                </a:solidFill>
                <a:latin typeface="Times New Roman" pitchFamily="16" charset="0"/>
                <a:cs typeface="Times New Roman" pitchFamily="16" charset="0"/>
              </a:rPr>
              <a:t>   </a:t>
            </a:r>
            <a:r>
              <a:rPr lang="ru-RU" sz="66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6" charset="0"/>
                <a:cs typeface="Times New Roman" pitchFamily="16" charset="0"/>
              </a:rPr>
              <a:t>Великобритания</a:t>
            </a:r>
            <a:endParaRPr lang="ru-RU" sz="66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09443" y="2204864"/>
            <a:ext cx="7125112" cy="3653934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232064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675724"/>
            <a:ext cx="7304939" cy="881068"/>
          </a:xfrm>
        </p:spPr>
        <p:txBody>
          <a:bodyPr/>
          <a:lstStyle/>
          <a:p>
            <a:pPr algn="ctr"/>
            <a:r>
              <a:rPr lang="ru-RU" sz="4400" b="1" kern="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Физминутка</a:t>
            </a:r>
            <a:endParaRPr lang="ru-RU" sz="4400" dirty="0">
              <a:solidFill>
                <a:srgbClr val="C000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63281" y="1809748"/>
            <a:ext cx="3469242" cy="4715595"/>
          </a:xfrm>
        </p:spPr>
        <p:txBody>
          <a:bodyPr>
            <a:normAutofit/>
          </a:bodyPr>
          <a:lstStyle/>
          <a:p>
            <a:pPr marL="0" indent="0">
              <a:buFontTx/>
              <a:buNone/>
            </a:pPr>
            <a:r>
              <a:rPr lang="ru-RU" dirty="0">
                <a:solidFill>
                  <a:srgbClr val="9900CC"/>
                </a:solidFill>
              </a:rPr>
              <a:t>Сели в лодки.</a:t>
            </a:r>
          </a:p>
          <a:p>
            <a:pPr marL="0" indent="0">
              <a:buFontTx/>
              <a:buNone/>
            </a:pPr>
            <a:r>
              <a:rPr lang="ru-RU" dirty="0">
                <a:solidFill>
                  <a:srgbClr val="9900CC"/>
                </a:solidFill>
              </a:rPr>
              <a:t>Взяли весла.</a:t>
            </a:r>
            <a:br>
              <a:rPr lang="ru-RU" dirty="0">
                <a:solidFill>
                  <a:srgbClr val="9900CC"/>
                </a:solidFill>
              </a:rPr>
            </a:br>
            <a:r>
              <a:rPr lang="ru-RU" dirty="0">
                <a:solidFill>
                  <a:srgbClr val="9900CC"/>
                </a:solidFill>
              </a:rPr>
              <a:t>Мы на лодочке плывём,</a:t>
            </a:r>
            <a:br>
              <a:rPr lang="ru-RU" dirty="0">
                <a:solidFill>
                  <a:srgbClr val="9900CC"/>
                </a:solidFill>
              </a:rPr>
            </a:br>
            <a:r>
              <a:rPr lang="ru-RU" dirty="0">
                <a:solidFill>
                  <a:srgbClr val="9900CC"/>
                </a:solidFill>
              </a:rPr>
              <a:t>Свой товар купцам везем.</a:t>
            </a:r>
            <a:br>
              <a:rPr lang="ru-RU" dirty="0">
                <a:solidFill>
                  <a:srgbClr val="9900CC"/>
                </a:solidFill>
              </a:rPr>
            </a:br>
            <a:r>
              <a:rPr lang="ru-RU" dirty="0">
                <a:solidFill>
                  <a:srgbClr val="9900CC"/>
                </a:solidFill>
              </a:rPr>
              <a:t>Раз, два, раз, два</a:t>
            </a:r>
            <a:br>
              <a:rPr lang="ru-RU" dirty="0">
                <a:solidFill>
                  <a:srgbClr val="9900CC"/>
                </a:solidFill>
              </a:rPr>
            </a:br>
            <a:r>
              <a:rPr lang="ru-RU" dirty="0">
                <a:solidFill>
                  <a:srgbClr val="9900CC"/>
                </a:solidFill>
              </a:rPr>
              <a:t>Звонко плещется вода</a:t>
            </a:r>
            <a:br>
              <a:rPr lang="ru-RU" dirty="0">
                <a:solidFill>
                  <a:srgbClr val="9900CC"/>
                </a:solidFill>
              </a:rPr>
            </a:br>
            <a:r>
              <a:rPr lang="ru-RU" dirty="0">
                <a:solidFill>
                  <a:srgbClr val="9900CC"/>
                </a:solidFill>
              </a:rPr>
              <a:t>Огляделись все вокруг,</a:t>
            </a:r>
            <a:br>
              <a:rPr lang="ru-RU" dirty="0">
                <a:solidFill>
                  <a:srgbClr val="9900CC"/>
                </a:solidFill>
              </a:rPr>
            </a:br>
            <a:r>
              <a:rPr lang="ru-RU" dirty="0">
                <a:solidFill>
                  <a:srgbClr val="9900CC"/>
                </a:solidFill>
              </a:rPr>
              <a:t>Холм приметили мы вдруг</a:t>
            </a:r>
            <a:br>
              <a:rPr lang="ru-RU" dirty="0">
                <a:solidFill>
                  <a:srgbClr val="9900CC"/>
                </a:solidFill>
              </a:rPr>
            </a:br>
            <a:r>
              <a:rPr lang="ru-RU" dirty="0">
                <a:solidFill>
                  <a:srgbClr val="9900CC"/>
                </a:solidFill>
              </a:rPr>
              <a:t>Деревянный частокол</a:t>
            </a:r>
            <a:br>
              <a:rPr lang="ru-RU" dirty="0">
                <a:solidFill>
                  <a:srgbClr val="9900CC"/>
                </a:solidFill>
              </a:rPr>
            </a:br>
            <a:r>
              <a:rPr lang="ru-RU" dirty="0">
                <a:solidFill>
                  <a:srgbClr val="9900CC"/>
                </a:solidFill>
              </a:rPr>
              <a:t>Окружает этот холм.</a:t>
            </a:r>
            <a:br>
              <a:rPr lang="ru-RU" dirty="0">
                <a:solidFill>
                  <a:srgbClr val="9900CC"/>
                </a:solidFill>
              </a:rPr>
            </a:br>
            <a:r>
              <a:rPr lang="ru-RU" dirty="0">
                <a:solidFill>
                  <a:srgbClr val="9900CC"/>
                </a:solidFill>
              </a:rPr>
              <a:t>К берегу теперь причалим,</a:t>
            </a:r>
            <a:br>
              <a:rPr lang="ru-RU" dirty="0">
                <a:solidFill>
                  <a:srgbClr val="9900CC"/>
                </a:solidFill>
              </a:rPr>
            </a:br>
            <a:r>
              <a:rPr lang="ru-RU" dirty="0">
                <a:solidFill>
                  <a:srgbClr val="9900CC"/>
                </a:solidFill>
              </a:rPr>
              <a:t>Отдохнём, товар покажем.</a:t>
            </a:r>
            <a:br>
              <a:rPr lang="ru-RU" dirty="0">
                <a:solidFill>
                  <a:srgbClr val="9900CC"/>
                </a:solidFill>
              </a:rPr>
            </a:br>
            <a:r>
              <a:rPr lang="ru-RU" dirty="0">
                <a:solidFill>
                  <a:srgbClr val="9900CC"/>
                </a:solidFill>
              </a:rPr>
              <a:t>Возвращаемся обратно</a:t>
            </a:r>
            <a:br>
              <a:rPr lang="ru-RU" dirty="0">
                <a:solidFill>
                  <a:srgbClr val="9900CC"/>
                </a:solidFill>
              </a:rPr>
            </a:br>
            <a:r>
              <a:rPr lang="ru-RU" dirty="0">
                <a:solidFill>
                  <a:srgbClr val="9900CC"/>
                </a:solidFill>
              </a:rPr>
              <a:t>Путешествовать приятно.</a:t>
            </a:r>
          </a:p>
          <a:p>
            <a:endParaRPr lang="ru-RU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0676" y="1628800"/>
            <a:ext cx="4230838" cy="496855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журчание речки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244408" y="59492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2703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289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8113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Times New Roman" pitchFamily="16" charset="0"/>
                <a:cs typeface="Times New Roman" pitchFamily="16" charset="0"/>
              </a:rPr>
              <a:t>Английские мореходы знамениты своими походами в эпоху Великих географических открытий.</a:t>
            </a:r>
            <a:r>
              <a:rPr lang="ru-RU" b="1" dirty="0">
                <a:solidFill>
                  <a:srgbClr val="000000"/>
                </a:solidFill>
                <a:latin typeface="Times New Roman" pitchFamily="16" charset="0"/>
                <a:cs typeface="Times New Roman" pitchFamily="16" charset="0"/>
              </a:rPr>
              <a:t/>
            </a:r>
            <a:br>
              <a:rPr lang="ru-RU" b="1" dirty="0">
                <a:solidFill>
                  <a:srgbClr val="000000"/>
                </a:solidFill>
                <a:latin typeface="Times New Roman" pitchFamily="16" charset="0"/>
                <a:cs typeface="Times New Roman" pitchFamily="16" charset="0"/>
              </a:rPr>
            </a:br>
            <a:endParaRPr lang="ru-RU" dirty="0"/>
          </a:p>
        </p:txBody>
      </p:sp>
      <p:pic>
        <p:nvPicPr>
          <p:cNvPr id="4" name="Picture 7" descr="кук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916832"/>
            <a:ext cx="3228034" cy="4052888"/>
          </a:xfrm>
          <a:prstGeom prst="rect">
            <a:avLst/>
          </a:prstGeom>
          <a:noFill/>
          <a:ln>
            <a:noFill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211960" y="1916832"/>
            <a:ext cx="432048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>
              <a:spcBef>
                <a:spcPct val="20000"/>
              </a:spcBef>
              <a:defRPr/>
            </a:pPr>
            <a:r>
              <a:rPr lang="ru-RU" sz="2800" b="1" kern="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kern="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Капитан </a:t>
            </a:r>
            <a:r>
              <a:rPr lang="ru-RU" sz="3200" b="1" kern="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Кук – военный моряк, исследователь,</a:t>
            </a:r>
          </a:p>
          <a:p>
            <a:pPr marL="342900">
              <a:spcBef>
                <a:spcPts val="0"/>
              </a:spcBef>
              <a:defRPr/>
            </a:pPr>
            <a:r>
              <a:rPr lang="ru-RU" sz="3200" b="1" kern="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картограф и первооткрыватель</a:t>
            </a:r>
            <a:r>
              <a:rPr lang="ru-RU" sz="3200" b="1" kern="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>
              <a:spcBef>
                <a:spcPts val="0"/>
              </a:spcBef>
              <a:defRPr/>
            </a:pPr>
            <a:r>
              <a:rPr lang="ru-RU" sz="3200" b="1" kern="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200" b="1" kern="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Он трижды обогнул земной шар.</a:t>
            </a:r>
          </a:p>
        </p:txBody>
      </p:sp>
    </p:spTree>
    <p:extLst>
      <p:ext uri="{BB962C8B-B14F-4D97-AF65-F5344CB8AC3E}">
        <p14:creationId xmlns:p14="http://schemas.microsoft.com/office/powerpoint/2010/main" val="1637147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Прямоугольник 1"/>
          <p:cNvSpPr>
            <a:spLocks noChangeArrowheads="1"/>
          </p:cNvSpPr>
          <p:nvPr/>
        </p:nvSpPr>
        <p:spPr bwMode="auto">
          <a:xfrm>
            <a:off x="323850" y="333375"/>
            <a:ext cx="8532813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800" b="1" dirty="0">
                <a:solidFill>
                  <a:srgbClr val="000000"/>
                </a:solidFill>
                <a:latin typeface="Times New Roman" pitchFamily="16" charset="0"/>
                <a:cs typeface="Times New Roman" pitchFamily="16" charset="0"/>
              </a:rPr>
              <a:t>Английские ученые и изобретатели способствовали развитию промышленности страны.</a:t>
            </a:r>
            <a:endParaRPr lang="ru-RU" sz="2800" dirty="0">
              <a:solidFill>
                <a:srgbClr val="000000"/>
              </a:solidFill>
              <a:latin typeface="Times New Roman" pitchFamily="16" charset="0"/>
              <a:cs typeface="Times New Roman" pitchFamily="16" charset="0"/>
            </a:endParaRPr>
          </a:p>
        </p:txBody>
      </p:sp>
      <p:pic>
        <p:nvPicPr>
          <p:cNvPr id="3" name="Picture 7" descr="ньютон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" y="1528763"/>
            <a:ext cx="3635375" cy="4525962"/>
          </a:xfrm>
          <a:prstGeom prst="rect">
            <a:avLst/>
          </a:prstGeom>
          <a:noFill/>
          <a:ln>
            <a:noFill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http://im4-tub-ru.yandex.net/i?id=88476294-16-72&amp;n=21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1813" y="1528763"/>
            <a:ext cx="1873250" cy="2328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C:\Users\алексей\Desktop\1001194300-500x50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8438" y="1528763"/>
            <a:ext cx="2338387" cy="2338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4357688" y="4011613"/>
            <a:ext cx="2343150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000" b="1" dirty="0">
                <a:solidFill>
                  <a:srgbClr val="000000"/>
                </a:solidFill>
                <a:latin typeface="Times New Roman" pitchFamily="16" charset="0"/>
                <a:cs typeface="Times New Roman" pitchFamily="16" charset="0"/>
              </a:rPr>
              <a:t>Телескоп изобретен и собственноручно изготовлен Ньютоном в 1668.</a:t>
            </a:r>
            <a:endParaRPr lang="ru-RU" sz="2000" dirty="0">
              <a:solidFill>
                <a:srgbClr val="000000"/>
              </a:solidFill>
              <a:latin typeface="Times New Roman" pitchFamily="16" charset="0"/>
              <a:cs typeface="Times New Roman" pitchFamily="16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643688" y="3962400"/>
            <a:ext cx="2271712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2000" b="1" dirty="0">
                <a:latin typeface="Times New Roman" pitchFamily="16" charset="0"/>
                <a:cs typeface="Times New Roman" pitchFamily="16" charset="0"/>
              </a:rPr>
              <a:t>Шары Ньютона объясняют закон сохранения энергии.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60987" y="6131792"/>
            <a:ext cx="8752461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2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Исаак Ньютон – физик, математик, астроном.</a:t>
            </a:r>
          </a:p>
        </p:txBody>
      </p:sp>
    </p:spTree>
    <p:extLst>
      <p:ext uri="{BB962C8B-B14F-4D97-AF65-F5344CB8AC3E}">
        <p14:creationId xmlns:p14="http://schemas.microsoft.com/office/powerpoint/2010/main" val="4229388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Прямоугольник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" y="-30163"/>
            <a:ext cx="8801100" cy="1309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63" y="1357313"/>
            <a:ext cx="3511550" cy="5165725"/>
          </a:xfrm>
          <a:prstGeom prst="rect">
            <a:avLst/>
          </a:prstGeom>
          <a:noFill/>
          <a:ln>
            <a:noFill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 descr="C:\Users\алексей\Desktop\iCAXDZP2O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200" y="2479675"/>
            <a:ext cx="2160588" cy="1695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4014788" y="4456113"/>
            <a:ext cx="240982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Times New Roman" pitchFamily="16" charset="0"/>
                <a:cs typeface="Times New Roman" pitchFamily="16" charset="0"/>
              </a:rPr>
              <a:t>Схема парового двигателя</a:t>
            </a:r>
          </a:p>
        </p:txBody>
      </p:sp>
      <p:pic>
        <p:nvPicPr>
          <p:cNvPr id="6" name="Picture 2" descr="C:\Users\алексей\Desktop\iCA6PBUV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2563" y="2479675"/>
            <a:ext cx="2306637" cy="1695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6943725" y="4456113"/>
            <a:ext cx="187007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000000"/>
                </a:solidFill>
                <a:latin typeface="Times New Roman" pitchFamily="16" charset="0"/>
                <a:cs typeface="Times New Roman" pitchFamily="16" charset="0"/>
              </a:rPr>
              <a:t>Паровая машина </a:t>
            </a:r>
          </a:p>
        </p:txBody>
      </p:sp>
    </p:spTree>
    <p:extLst>
      <p:ext uri="{BB962C8B-B14F-4D97-AF65-F5344CB8AC3E}">
        <p14:creationId xmlns:p14="http://schemas.microsoft.com/office/powerpoint/2010/main" val="2982532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09443" y="1196752"/>
            <a:ext cx="7125112" cy="5544615"/>
          </a:xfrm>
        </p:spPr>
        <p:txBody>
          <a:bodyPr>
            <a:normAutofit lnSpcReduction="10000"/>
          </a:bodyPr>
          <a:lstStyle/>
          <a:p>
            <a:pPr>
              <a:buFontTx/>
              <a:buChar char="-"/>
            </a:pP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О 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какой стране мы с вами 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говорили?</a:t>
            </a:r>
            <a:endParaRPr lang="ru-RU" sz="2800" b="1" dirty="0">
              <a:solidFill>
                <a:schemeClr val="accent6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-  Кто 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запомнил название 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    столицы?</a:t>
            </a:r>
          </a:p>
          <a:p>
            <a:pPr marL="0" indent="0">
              <a:buNone/>
            </a:pPr>
            <a:endParaRPr lang="ru-RU" sz="2800" b="1" dirty="0">
              <a:solidFill>
                <a:schemeClr val="accent6">
                  <a:lumMod val="50000"/>
                </a:schemeClr>
              </a:solidFill>
            </a:endParaRPr>
          </a:p>
          <a:p>
            <a:pPr>
              <a:buFontTx/>
              <a:buChar char="-"/>
            </a:pP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Какие 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достопримечательности Великобритании вы запомнили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?</a:t>
            </a:r>
          </a:p>
          <a:p>
            <a:pPr>
              <a:buFontTx/>
              <a:buChar char="-"/>
            </a:pPr>
            <a:endParaRPr lang="ru-RU" sz="28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>
              <a:buFontTx/>
              <a:buChar char="-"/>
            </a:pP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Каких великих людей запомнили?</a:t>
            </a:r>
            <a:endParaRPr lang="ru-RU" sz="2800" b="1" dirty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14498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548681"/>
            <a:ext cx="6336703" cy="1152128"/>
          </a:xfrm>
        </p:spPr>
        <p:txBody>
          <a:bodyPr/>
          <a:lstStyle/>
          <a:p>
            <a:r>
              <a:rPr lang="ru-RU" sz="4000" dirty="0" smtClean="0">
                <a:solidFill>
                  <a:srgbClr val="FF0000"/>
                </a:solidFill>
              </a:rPr>
              <a:t>Домашнее задание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7544" y="1844824"/>
            <a:ext cx="7659077" cy="3792957"/>
          </a:xfrm>
        </p:spPr>
        <p:txBody>
          <a:bodyPr/>
          <a:lstStyle/>
          <a:p>
            <a:r>
              <a:rPr lang="ru-RU" sz="2800" dirty="0">
                <a:solidFill>
                  <a:srgbClr val="0070C0"/>
                </a:solidFill>
              </a:rPr>
              <a:t>1.Краткий пересказ </a:t>
            </a:r>
            <a:r>
              <a:rPr lang="ru-RU" sz="2800" dirty="0" smtClean="0">
                <a:solidFill>
                  <a:srgbClr val="0070C0"/>
                </a:solidFill>
              </a:rPr>
              <a:t>статьи </a:t>
            </a:r>
            <a:r>
              <a:rPr lang="ru-RU" sz="2800" dirty="0">
                <a:solidFill>
                  <a:srgbClr val="0070C0"/>
                </a:solidFill>
              </a:rPr>
              <a:t>«Великобритания» стр. </a:t>
            </a:r>
            <a:r>
              <a:rPr lang="ru-RU" sz="2800" dirty="0" smtClean="0">
                <a:solidFill>
                  <a:srgbClr val="0070C0"/>
                </a:solidFill>
              </a:rPr>
              <a:t>85–86;</a:t>
            </a:r>
          </a:p>
          <a:p>
            <a:endParaRPr lang="ru-RU" sz="2800" dirty="0" smtClean="0">
              <a:solidFill>
                <a:srgbClr val="0070C0"/>
              </a:solidFill>
            </a:endParaRPr>
          </a:p>
          <a:p>
            <a:r>
              <a:rPr lang="ru-RU" dirty="0" smtClean="0">
                <a:solidFill>
                  <a:srgbClr val="0070C0"/>
                </a:solidFill>
              </a:rPr>
              <a:t> </a:t>
            </a:r>
            <a:r>
              <a:rPr lang="ru-RU" sz="2800" dirty="0" smtClean="0">
                <a:solidFill>
                  <a:srgbClr val="0070C0"/>
                </a:solidFill>
              </a:rPr>
              <a:t>2.Подготовить сообщение о знаменитых людях Великобритании  или о достопримечательностях   </a:t>
            </a: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877081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8024" y="476672"/>
            <a:ext cx="4176464" cy="5904656"/>
          </a:xfrm>
        </p:spPr>
        <p:txBody>
          <a:bodyPr/>
          <a:lstStyle/>
          <a:p>
            <a:r>
              <a:rPr lang="ru-RU" sz="2400" b="1" dirty="0" smtClean="0"/>
              <a:t>Трафальгарская площадь-главная площадь государства и столицы, откуда отсчитываются все расстояния в стране. Площадь украшена трёхметровой фигурой памятника адмиралу Нельсону, который стоит на колонне высотой в 45 метров.</a:t>
            </a:r>
            <a:endParaRPr lang="ru-RU" sz="2400" b="1" dirty="0"/>
          </a:p>
        </p:txBody>
      </p:sp>
      <p:pic>
        <p:nvPicPr>
          <p:cNvPr id="4" name="Содержимое 4" descr="Nelson's Column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244" y="260648"/>
            <a:ext cx="4325052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4016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Прямоугольник 1"/>
          <p:cNvSpPr>
            <a:spLocks noChangeArrowheads="1"/>
          </p:cNvSpPr>
          <p:nvPr/>
        </p:nvSpPr>
        <p:spPr bwMode="auto">
          <a:xfrm>
            <a:off x="179388" y="404813"/>
            <a:ext cx="84963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40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Современная жизнь англичан</a:t>
            </a:r>
          </a:p>
        </p:txBody>
      </p:sp>
      <p:pic>
        <p:nvPicPr>
          <p:cNvPr id="3" name="Picture 7" descr="group-of-judg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963" y="1079500"/>
            <a:ext cx="4230687" cy="3267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алексей\Desktop\404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8650" y="1079500"/>
            <a:ext cx="4351338" cy="3267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773" name="Прямоугольник 4"/>
          <p:cNvSpPr>
            <a:spLocks noChangeArrowheads="1"/>
          </p:cNvSpPr>
          <p:nvPr/>
        </p:nvSpPr>
        <p:spPr bwMode="auto">
          <a:xfrm>
            <a:off x="944563" y="4292600"/>
            <a:ext cx="2693987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Средние века</a:t>
            </a:r>
          </a:p>
        </p:txBody>
      </p:sp>
      <p:sp>
        <p:nvSpPr>
          <p:cNvPr id="32774" name="Прямоугольник 5"/>
          <p:cNvSpPr>
            <a:spLocks noChangeArrowheads="1"/>
          </p:cNvSpPr>
          <p:nvPr/>
        </p:nvSpPr>
        <p:spPr bwMode="auto">
          <a:xfrm>
            <a:off x="5940425" y="4292600"/>
            <a:ext cx="1706563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Сегодня</a:t>
            </a:r>
          </a:p>
        </p:txBody>
      </p:sp>
      <p:sp>
        <p:nvSpPr>
          <p:cNvPr id="32775" name="Прямоугольник 7"/>
          <p:cNvSpPr>
            <a:spLocks noChangeArrowheads="1"/>
          </p:cNvSpPr>
          <p:nvPr/>
        </p:nvSpPr>
        <p:spPr bwMode="auto">
          <a:xfrm>
            <a:off x="488950" y="5102225"/>
            <a:ext cx="8208963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Судьи и адвокаты заседают </a:t>
            </a:r>
          </a:p>
          <a:p>
            <a:pPr algn="ctr"/>
            <a:r>
              <a:rPr lang="ru-RU" sz="2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 мантиях и в напудренных париках</a:t>
            </a:r>
          </a:p>
        </p:txBody>
      </p:sp>
    </p:spTree>
    <p:extLst>
      <p:ext uri="{BB962C8B-B14F-4D97-AF65-F5344CB8AC3E}">
        <p14:creationId xmlns:p14="http://schemas.microsoft.com/office/powerpoint/2010/main" val="1744968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Прямоугольник 1"/>
          <p:cNvSpPr>
            <a:spLocks noChangeArrowheads="1"/>
          </p:cNvSpPr>
          <p:nvPr/>
        </p:nvSpPr>
        <p:spPr bwMode="auto">
          <a:xfrm>
            <a:off x="1331913" y="260350"/>
            <a:ext cx="62468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3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Известные университеты</a:t>
            </a:r>
          </a:p>
        </p:txBody>
      </p:sp>
      <p:pic>
        <p:nvPicPr>
          <p:cNvPr id="3" name="Picture 4" descr="C:\Users\алексей\Desktop\5d8e9211eee63f0fc6e49ad8abdd19f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963" y="1066800"/>
            <a:ext cx="4376737" cy="7327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алексей\Desktop\x_4cd3487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8513" y="2109788"/>
            <a:ext cx="4370387" cy="7375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797" name="Прямоугольник 4"/>
          <p:cNvSpPr>
            <a:spLocks noChangeArrowheads="1"/>
          </p:cNvSpPr>
          <p:nvPr/>
        </p:nvSpPr>
        <p:spPr bwMode="auto">
          <a:xfrm>
            <a:off x="1357313" y="4929188"/>
            <a:ext cx="18272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sz="3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Оксфорд</a:t>
            </a:r>
          </a:p>
        </p:txBody>
      </p:sp>
      <p:sp>
        <p:nvSpPr>
          <p:cNvPr id="33798" name="Прямоугольник 5"/>
          <p:cNvSpPr>
            <a:spLocks noChangeArrowheads="1"/>
          </p:cNvSpPr>
          <p:nvPr/>
        </p:nvSpPr>
        <p:spPr bwMode="auto">
          <a:xfrm>
            <a:off x="5681663" y="5916613"/>
            <a:ext cx="21050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Кембридж</a:t>
            </a:r>
          </a:p>
        </p:txBody>
      </p:sp>
    </p:spTree>
    <p:extLst>
      <p:ext uri="{BB962C8B-B14F-4D97-AF65-F5344CB8AC3E}">
        <p14:creationId xmlns:p14="http://schemas.microsoft.com/office/powerpoint/2010/main" val="1206477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100" y="1030288"/>
            <a:ext cx="2176463" cy="3906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5" descr="C:\Users\алексей\Desktop\iCAK07WL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6625" y="115888"/>
            <a:ext cx="3371850" cy="2859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7" descr="3576489_3gowns (330x385, 10Kb)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6625" y="2835275"/>
            <a:ext cx="3371850" cy="3900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821" name="Прямоугольник 4"/>
          <p:cNvSpPr>
            <a:spLocks noChangeArrowheads="1"/>
          </p:cNvSpPr>
          <p:nvPr/>
        </p:nvSpPr>
        <p:spPr bwMode="auto">
          <a:xfrm>
            <a:off x="5724525" y="550863"/>
            <a:ext cx="3094038" cy="483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Профессора старейших университетов – Оксфорда и Кембриджа – носят чёрные мантии на красной подкладке и четырёхугольные шапочки.</a:t>
            </a:r>
          </a:p>
        </p:txBody>
      </p:sp>
    </p:spTree>
    <p:extLst>
      <p:ext uri="{BB962C8B-B14F-4D97-AF65-F5344CB8AC3E}">
        <p14:creationId xmlns:p14="http://schemas.microsoft.com/office/powerpoint/2010/main" val="705154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96136" y="446087"/>
            <a:ext cx="2952328" cy="355897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dirty="0">
                <a:solidFill>
                  <a:schemeClr val="accent4">
                    <a:lumMod val="50000"/>
                  </a:schemeClr>
                </a:solidFill>
                <a:latin typeface="Times New Roman" pitchFamily="16" charset="0"/>
                <a:cs typeface="Times New Roman" pitchFamily="16" charset="0"/>
              </a:rPr>
              <a:t>Великобритания </a:t>
            </a:r>
            <a:endParaRPr lang="ru-RU" sz="2800" b="1" dirty="0" smtClean="0">
              <a:solidFill>
                <a:schemeClr val="accent4">
                  <a:lumMod val="50000"/>
                </a:schemeClr>
              </a:solidFill>
              <a:latin typeface="Times New Roman" pitchFamily="16" charset="0"/>
              <a:cs typeface="Times New Roman" pitchFamily="16" charset="0"/>
            </a:endParaRPr>
          </a:p>
          <a:p>
            <a:pPr marL="0" indent="0">
              <a:buNone/>
            </a:pP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6" charset="0"/>
                <a:cs typeface="Times New Roman" pitchFamily="16" charset="0"/>
              </a:rPr>
              <a:t>находится 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6" charset="0"/>
                <a:cs typeface="Times New Roman" pitchFamily="16" charset="0"/>
              </a:rPr>
              <a:t>на Британских </a:t>
            </a:r>
            <a:r>
              <a:rPr lang="ru-RU" sz="2800" b="1" dirty="0">
                <a:solidFill>
                  <a:schemeClr val="accent4">
                    <a:lumMod val="50000"/>
                  </a:schemeClr>
                </a:solidFill>
                <a:latin typeface="Times New Roman" pitchFamily="16" charset="0"/>
                <a:cs typeface="Times New Roman" pitchFamily="16" charset="0"/>
              </a:rPr>
              <a:t>островах</a:t>
            </a:r>
            <a:endParaRPr lang="ru-RU" sz="28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5184576" cy="648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79905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0" y="116632"/>
            <a:ext cx="4464496" cy="1152128"/>
          </a:xfrm>
        </p:spPr>
        <p:txBody>
          <a:bodyPr/>
          <a:lstStyle/>
          <a:p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</a:rPr>
              <a:t> Общие </a:t>
            </a:r>
            <a:r>
              <a:rPr lang="ru-RU" sz="3200" b="1" dirty="0">
                <a:solidFill>
                  <a:schemeClr val="accent4">
                    <a:lumMod val="75000"/>
                  </a:schemeClr>
                </a:solidFill>
              </a:rPr>
              <a:t>сведения.</a:t>
            </a:r>
            <a:br>
              <a:rPr lang="ru-RU" sz="3200" b="1" dirty="0">
                <a:solidFill>
                  <a:schemeClr val="accent4">
                    <a:lumMod val="75000"/>
                  </a:schemeClr>
                </a:solidFill>
              </a:rPr>
            </a:br>
            <a:endParaRPr lang="ru-RU" sz="32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512" y="116632"/>
            <a:ext cx="4896544" cy="6480719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80000"/>
              </a:lnSpc>
              <a:spcBef>
                <a:spcPts val="450"/>
              </a:spcBef>
              <a:buClr>
                <a:srgbClr val="FF3399"/>
              </a:buClr>
              <a:buFont typeface="Arial Black" pitchFamily="32" charset="0"/>
              <a:buChar char="•"/>
            </a:pPr>
            <a:endParaRPr lang="ru-RU" sz="2400" b="1" dirty="0" smtClean="0">
              <a:solidFill>
                <a:srgbClr val="FF3399"/>
              </a:solidFill>
            </a:endParaRPr>
          </a:p>
          <a:p>
            <a:pPr>
              <a:lnSpc>
                <a:spcPct val="80000"/>
              </a:lnSpc>
              <a:spcBef>
                <a:spcPts val="450"/>
              </a:spcBef>
              <a:buClr>
                <a:srgbClr val="FF3399"/>
              </a:buClr>
              <a:buFont typeface="Arial Black" pitchFamily="32" charset="0"/>
              <a:buChar char="•"/>
            </a:pPr>
            <a:r>
              <a:rPr lang="ru-RU" sz="2400" b="1" dirty="0" smtClean="0">
                <a:solidFill>
                  <a:srgbClr val="FF3399"/>
                </a:solidFill>
              </a:rPr>
              <a:t>Великобритания</a:t>
            </a:r>
          </a:p>
          <a:p>
            <a:pPr>
              <a:lnSpc>
                <a:spcPct val="80000"/>
              </a:lnSpc>
              <a:spcBef>
                <a:spcPts val="450"/>
              </a:spcBef>
              <a:buClr>
                <a:srgbClr val="FF3399"/>
              </a:buClr>
            </a:pPr>
            <a:r>
              <a:rPr lang="ru-RU" sz="2400" b="1" dirty="0" smtClean="0">
                <a:solidFill>
                  <a:srgbClr val="FF3399"/>
                </a:solidFill>
              </a:rPr>
              <a:t> </a:t>
            </a:r>
            <a:r>
              <a:rPr lang="ru-RU" sz="2400" b="1" dirty="0"/>
              <a:t>(Соединённое Королевство Великобритании и Северной Ирландии) — островное государство в Северо-Западной </a:t>
            </a:r>
            <a:r>
              <a:rPr lang="ru-RU" sz="2400" b="1" dirty="0" err="1" smtClean="0"/>
              <a:t>Европе,омывается</a:t>
            </a:r>
            <a:r>
              <a:rPr lang="ru-RU" sz="2400" b="1" dirty="0" smtClean="0"/>
              <a:t> </a:t>
            </a:r>
            <a:r>
              <a:rPr lang="ru-RU" sz="2400" b="1" dirty="0"/>
              <a:t>морями Атлантического океана.</a:t>
            </a:r>
          </a:p>
          <a:p>
            <a:pPr>
              <a:lnSpc>
                <a:spcPct val="80000"/>
              </a:lnSpc>
              <a:spcBef>
                <a:spcPts val="450"/>
              </a:spcBef>
              <a:buClr>
                <a:srgbClr val="FF3399"/>
              </a:buClr>
              <a:buFont typeface="Arial Black" pitchFamily="32" charset="0"/>
              <a:buChar char="•"/>
            </a:pPr>
            <a:r>
              <a:rPr lang="ru-RU" sz="2400" b="1" dirty="0">
                <a:solidFill>
                  <a:srgbClr val="FF3399"/>
                </a:solidFill>
              </a:rPr>
              <a:t>Площадь</a:t>
            </a:r>
            <a:r>
              <a:rPr lang="ru-RU" sz="2400" b="1" dirty="0"/>
              <a:t> 241 тыс. км. кв. </a:t>
            </a:r>
          </a:p>
          <a:p>
            <a:pPr>
              <a:lnSpc>
                <a:spcPct val="80000"/>
              </a:lnSpc>
              <a:spcBef>
                <a:spcPts val="450"/>
              </a:spcBef>
              <a:buClr>
                <a:srgbClr val="FF3399"/>
              </a:buClr>
              <a:buFont typeface="Arial Black" pitchFamily="32" charset="0"/>
              <a:buChar char="•"/>
            </a:pPr>
            <a:r>
              <a:rPr lang="ru-RU" sz="2400" b="1" dirty="0">
                <a:solidFill>
                  <a:srgbClr val="FF3399"/>
                </a:solidFill>
              </a:rPr>
              <a:t>Столица</a:t>
            </a:r>
            <a:r>
              <a:rPr lang="ru-RU" sz="2400" b="1" dirty="0"/>
              <a:t> — Лондон. </a:t>
            </a:r>
          </a:p>
          <a:p>
            <a:pPr>
              <a:lnSpc>
                <a:spcPct val="80000"/>
              </a:lnSpc>
              <a:spcBef>
                <a:spcPts val="450"/>
              </a:spcBef>
              <a:buClr>
                <a:srgbClr val="FF3399"/>
              </a:buClr>
              <a:buFont typeface="Arial Black" pitchFamily="32" charset="0"/>
              <a:buChar char="•"/>
            </a:pPr>
            <a:r>
              <a:rPr lang="ru-RU" sz="2400" b="1" dirty="0"/>
              <a:t> </a:t>
            </a:r>
            <a:r>
              <a:rPr lang="ru-RU" sz="2400" b="1" dirty="0">
                <a:solidFill>
                  <a:srgbClr val="FF3399"/>
                </a:solidFill>
              </a:rPr>
              <a:t>Население:</a:t>
            </a:r>
            <a:r>
              <a:rPr lang="ru-RU" sz="2400" b="1" dirty="0"/>
              <a:t> 60,09 млн. человек (2003). </a:t>
            </a:r>
          </a:p>
          <a:p>
            <a:pPr>
              <a:lnSpc>
                <a:spcPct val="80000"/>
              </a:lnSpc>
              <a:spcBef>
                <a:spcPts val="450"/>
              </a:spcBef>
              <a:buClr>
                <a:srgbClr val="FF3399"/>
              </a:buClr>
              <a:buFont typeface="Arial Black" pitchFamily="32" charset="0"/>
              <a:buChar char="•"/>
            </a:pPr>
            <a:r>
              <a:rPr lang="ru-RU" sz="2400" b="1" dirty="0">
                <a:solidFill>
                  <a:srgbClr val="FF3399"/>
                </a:solidFill>
              </a:rPr>
              <a:t>Государственный язык:</a:t>
            </a:r>
            <a:r>
              <a:rPr lang="ru-RU" sz="2400" b="1" dirty="0"/>
              <a:t> английский.</a:t>
            </a:r>
          </a:p>
          <a:p>
            <a:pPr>
              <a:lnSpc>
                <a:spcPct val="80000"/>
              </a:lnSpc>
              <a:spcBef>
                <a:spcPts val="450"/>
              </a:spcBef>
              <a:buClr>
                <a:srgbClr val="FF3399"/>
              </a:buClr>
              <a:buFont typeface="Arial Black" pitchFamily="32" charset="0"/>
              <a:buChar char="•"/>
            </a:pPr>
            <a:r>
              <a:rPr lang="ru-RU" sz="2400" b="1" dirty="0">
                <a:solidFill>
                  <a:srgbClr val="FF3399"/>
                </a:solidFill>
              </a:rPr>
              <a:t>Состоит </a:t>
            </a:r>
            <a:r>
              <a:rPr lang="ru-RU" sz="2400" b="1" dirty="0"/>
              <a:t>из 4 частей: Англии, Уэльса, Шотландии и Северной Ирландии </a:t>
            </a:r>
          </a:p>
          <a:p>
            <a:pPr>
              <a:lnSpc>
                <a:spcPct val="80000"/>
              </a:lnSpc>
              <a:spcBef>
                <a:spcPts val="450"/>
              </a:spcBef>
              <a:buClr>
                <a:srgbClr val="FF3399"/>
              </a:buClr>
              <a:buFont typeface="Arial Black" pitchFamily="32" charset="0"/>
              <a:buChar char="•"/>
            </a:pPr>
            <a:r>
              <a:rPr lang="ru-RU" sz="2400" b="1" dirty="0">
                <a:solidFill>
                  <a:srgbClr val="FF3399"/>
                </a:solidFill>
              </a:rPr>
              <a:t>Денежная единица</a:t>
            </a:r>
            <a:r>
              <a:rPr lang="ru-RU" sz="2400" b="1" dirty="0"/>
              <a:t>: 1 фунт стерлингов .</a:t>
            </a:r>
          </a:p>
          <a:p>
            <a:pPr>
              <a:lnSpc>
                <a:spcPct val="80000"/>
              </a:lnSpc>
              <a:spcBef>
                <a:spcPts val="450"/>
              </a:spcBef>
              <a:buClr>
                <a:srgbClr val="FF3399"/>
              </a:buClr>
              <a:buFont typeface="Arial Black" pitchFamily="32" charset="0"/>
              <a:buChar char="•"/>
            </a:pPr>
            <a:r>
              <a:rPr lang="ru-RU" sz="2400" b="1" dirty="0">
                <a:solidFill>
                  <a:srgbClr val="FF3399"/>
                </a:solidFill>
              </a:rPr>
              <a:t>Телефонный код +44 </a:t>
            </a:r>
          </a:p>
          <a:p>
            <a:endParaRPr lang="ru-RU" dirty="0"/>
          </a:p>
        </p:txBody>
      </p:sp>
      <p:pic>
        <p:nvPicPr>
          <p:cNvPr id="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580112" y="3212976"/>
            <a:ext cx="3168352" cy="34783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4780" y="1412776"/>
            <a:ext cx="3168352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819941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4048" y="446087"/>
            <a:ext cx="3456384" cy="1185861"/>
          </a:xfrm>
        </p:spPr>
        <p:txBody>
          <a:bodyPr/>
          <a:lstStyle/>
          <a:p>
            <a:r>
              <a:rPr lang="ru-RU" sz="3200" b="1" dirty="0">
                <a:solidFill>
                  <a:schemeClr val="accent4">
                    <a:lumMod val="75000"/>
                  </a:schemeClr>
                </a:solidFill>
              </a:rPr>
              <a:t>Столица.</a:t>
            </a:r>
            <a:br>
              <a:rPr lang="ru-RU" sz="3200" b="1" dirty="0">
                <a:solidFill>
                  <a:schemeClr val="accent4">
                    <a:lumMod val="75000"/>
                  </a:schemeClr>
                </a:solidFill>
              </a:rPr>
            </a:br>
            <a:endParaRPr lang="ru-RU" sz="32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512" y="188640"/>
            <a:ext cx="4608512" cy="6552727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  <a:spcBef>
                <a:spcPts val="400"/>
              </a:spcBef>
              <a:buClr>
                <a:srgbClr val="FF3399"/>
              </a:buClr>
            </a:pPr>
            <a:r>
              <a:rPr lang="ru-RU" sz="2800" b="1" dirty="0">
                <a:solidFill>
                  <a:srgbClr val="FF3399"/>
                </a:solidFill>
              </a:rPr>
              <a:t>Здание </a:t>
            </a:r>
            <a:r>
              <a:rPr lang="ru-RU" sz="2800" b="1" dirty="0" smtClean="0">
                <a:solidFill>
                  <a:srgbClr val="FF3399"/>
                </a:solidFill>
              </a:rPr>
              <a:t>парламента</a:t>
            </a:r>
          </a:p>
          <a:p>
            <a:pPr>
              <a:lnSpc>
                <a:spcPct val="80000"/>
              </a:lnSpc>
              <a:spcBef>
                <a:spcPts val="400"/>
              </a:spcBef>
              <a:buClr>
                <a:srgbClr val="FF3399"/>
              </a:buClr>
            </a:pPr>
            <a:r>
              <a:rPr lang="ru-RU" sz="2400" b="1" dirty="0" smtClean="0"/>
              <a:t>    Лондон </a:t>
            </a:r>
            <a:r>
              <a:rPr lang="ru-RU" sz="2400" b="1" dirty="0"/>
              <a:t>- столица </a:t>
            </a:r>
            <a:r>
              <a:rPr lang="ru-RU" sz="2400" b="1" dirty="0" smtClean="0"/>
              <a:t> Великобритании , </a:t>
            </a:r>
            <a:r>
              <a:rPr lang="ru-RU" sz="2400" b="1" dirty="0"/>
              <a:t>крупнейший город на Британских островах</a:t>
            </a:r>
            <a:r>
              <a:rPr lang="ru-RU" sz="2400" b="1" dirty="0" smtClean="0"/>
              <a:t>.</a:t>
            </a:r>
          </a:p>
          <a:p>
            <a:pPr>
              <a:lnSpc>
                <a:spcPct val="80000"/>
              </a:lnSpc>
              <a:spcBef>
                <a:spcPts val="400"/>
              </a:spcBef>
              <a:buClr>
                <a:srgbClr val="FF3399"/>
              </a:buClr>
            </a:pPr>
            <a:r>
              <a:rPr lang="ru-RU" sz="2400" b="1" dirty="0" smtClean="0"/>
              <a:t>     Лондон </a:t>
            </a:r>
            <a:r>
              <a:rPr lang="ru-RU" sz="2400" b="1" dirty="0"/>
              <a:t>играет ведущую роль в политической, экономической и культурной жизни Великобритании. </a:t>
            </a:r>
            <a:endParaRPr lang="ru-RU" sz="2400" b="1" dirty="0" smtClean="0"/>
          </a:p>
          <a:p>
            <a:pPr>
              <a:lnSpc>
                <a:spcPct val="80000"/>
              </a:lnSpc>
              <a:spcBef>
                <a:spcPts val="400"/>
              </a:spcBef>
              <a:buClr>
                <a:srgbClr val="FF3399"/>
              </a:buClr>
            </a:pPr>
            <a:r>
              <a:rPr lang="ru-RU" sz="2400" b="1" dirty="0" smtClean="0"/>
              <a:t>     В </a:t>
            </a:r>
            <a:r>
              <a:rPr lang="ru-RU" sz="2400" b="1" dirty="0"/>
              <a:t>городе находится международный аэропорт Хитроу, один из крупнейших в мире, речной порт на реке Темзе, многие всемирно известные достопримечательности.</a:t>
            </a:r>
          </a:p>
          <a:p>
            <a:endParaRPr lang="ru-RU" sz="2000" dirty="0"/>
          </a:p>
        </p:txBody>
      </p:sp>
      <p:pic>
        <p:nvPicPr>
          <p:cNvPr id="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8062" y="1628800"/>
            <a:ext cx="4320480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3422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675724"/>
            <a:ext cx="8712968" cy="924475"/>
          </a:xfrm>
        </p:spPr>
        <p:txBody>
          <a:bodyPr/>
          <a:lstStyle/>
          <a:p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</a:rPr>
              <a:t>   Букингемский дворец.</a:t>
            </a:r>
            <a:r>
              <a:rPr lang="ru-RU" sz="4400" b="1" dirty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4400" b="1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endParaRPr lang="ru-RU" sz="4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Содержимое 3" descr="0519_buckingham_palace_london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3528" y="1556792"/>
            <a:ext cx="8680735" cy="5112568"/>
          </a:xfrm>
        </p:spPr>
      </p:pic>
    </p:spTree>
    <p:extLst>
      <p:ext uri="{BB962C8B-B14F-4D97-AF65-F5344CB8AC3E}">
        <p14:creationId xmlns:p14="http://schemas.microsoft.com/office/powerpoint/2010/main" val="36482919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568952" cy="1195535"/>
          </a:xfrm>
        </p:spPr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   Старинное здание парламента.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b="1" dirty="0">
                <a:solidFill>
                  <a:schemeClr val="accent2">
                    <a:lumMod val="50000"/>
                  </a:schemeClr>
                </a:solidFill>
              </a:rPr>
            </a:b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Рисунок 7" descr="houses_of_pariliament.jpg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84784"/>
            <a:ext cx="8568952" cy="5228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The Houses of Parliament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72400" y="60212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18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65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3" y="332656"/>
            <a:ext cx="7123080" cy="1267543"/>
          </a:xfr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kern="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Англия </a:t>
            </a:r>
            <a:r>
              <a:rPr lang="ru-RU" b="1" kern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– это первая страна,</a:t>
            </a:r>
            <a:br>
              <a:rPr lang="ru-RU" b="1" kern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kern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в которой образовался парламент</a:t>
            </a:r>
            <a:r>
              <a:rPr lang="ru-RU" sz="2400" kern="0" dirty="0">
                <a:solidFill>
                  <a:sysClr val="windowText" lastClr="000000"/>
                </a:solidFill>
              </a:rPr>
              <a:t/>
            </a:r>
            <a:br>
              <a:rPr lang="ru-RU" sz="2400" kern="0" dirty="0">
                <a:solidFill>
                  <a:sysClr val="windowText" lastClr="000000"/>
                </a:solidFill>
              </a:rPr>
            </a:br>
            <a:endParaRPr lang="ru-RU" dirty="0"/>
          </a:p>
        </p:txBody>
      </p:sp>
      <p:pic>
        <p:nvPicPr>
          <p:cNvPr id="6" name="Picture 4" descr="http://donturistik.ru/wp-content/uploads/2012/11/parliament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988840"/>
            <a:ext cx="4320481" cy="3951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Содержимое 8" descr="Big Ben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12776"/>
            <a:ext cx="3936598" cy="5219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5457040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3" y="116632"/>
            <a:ext cx="5724127" cy="1728192"/>
          </a:xfrm>
        </p:spPr>
        <p:txBody>
          <a:bodyPr/>
          <a:lstStyle/>
          <a:p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   Общий </a:t>
            </a:r>
            <a:r>
              <a:rPr lang="ru-RU" sz="3600" b="1" dirty="0">
                <a:solidFill>
                  <a:schemeClr val="accent3">
                    <a:lumMod val="50000"/>
                  </a:schemeClr>
                </a:solidFill>
              </a:rPr>
              <a:t>вид </a:t>
            </a:r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 зоопарка</a:t>
            </a:r>
            <a:endParaRPr lang="ru-RU" sz="36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636912"/>
            <a:ext cx="6677242" cy="38449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60648"/>
            <a:ext cx="3240360" cy="22682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5147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1"/>
            <a:ext cx="7739019" cy="1296144"/>
          </a:xfrm>
        </p:spPr>
        <p:txBody>
          <a:bodyPr/>
          <a:lstStyle/>
          <a:p>
            <a:r>
              <a:rPr lang="ru-RU" b="1" dirty="0" err="1">
                <a:solidFill>
                  <a:schemeClr val="accent4">
                    <a:lumMod val="75000"/>
                  </a:schemeClr>
                </a:solidFill>
              </a:rPr>
              <a:t>Джеральд</a:t>
            </a:r>
            <a:r>
              <a:rPr lang="ru-RU" b="1" dirty="0">
                <a:solidFill>
                  <a:schemeClr val="accent4">
                    <a:lumMod val="75000"/>
                  </a:schemeClr>
                </a:solidFill>
              </a:rPr>
              <a:t> Даррелл. </a:t>
            </a: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Моя </a:t>
            </a:r>
            <a:r>
              <a:rPr lang="ru-RU" b="1" dirty="0">
                <a:solidFill>
                  <a:schemeClr val="accent4">
                    <a:lumMod val="75000"/>
                  </a:schemeClr>
                </a:solidFill>
              </a:rPr>
              <a:t>семья и другие звери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412777"/>
            <a:ext cx="4680674" cy="32647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133" y="3501008"/>
            <a:ext cx="4738460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31987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Spring">
  <a:themeElements>
    <a:clrScheme name="Spring">
      <a:dk1>
        <a:sysClr val="windowText" lastClr="000000"/>
      </a:dk1>
      <a:lt1>
        <a:sysClr val="window" lastClr="FFFFFF"/>
      </a:lt1>
      <a:dk2>
        <a:srgbClr val="66822D"/>
      </a:dk2>
      <a:lt2>
        <a:srgbClr val="BEEA73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Весна</Template>
  <TotalTime>361</TotalTime>
  <Words>355</Words>
  <Application>Microsoft Office PowerPoint</Application>
  <PresentationFormat>Экран (4:3)</PresentationFormat>
  <Paragraphs>59</Paragraphs>
  <Slides>19</Slides>
  <Notes>1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Spring</vt:lpstr>
      <vt:lpstr>   Великобритания</vt:lpstr>
      <vt:lpstr>Презентация PowerPoint</vt:lpstr>
      <vt:lpstr> Общие сведения. </vt:lpstr>
      <vt:lpstr>Столица. </vt:lpstr>
      <vt:lpstr>   Букингемский дворец.  </vt:lpstr>
      <vt:lpstr>    Старинное здание парламента. </vt:lpstr>
      <vt:lpstr>    Англия – это первая страна,  в которой образовался парламент </vt:lpstr>
      <vt:lpstr>   Общий вид  зоопарка</vt:lpstr>
      <vt:lpstr>Джеральд Даррелл.  Моя семья и другие звери</vt:lpstr>
      <vt:lpstr>Физминутка</vt:lpstr>
      <vt:lpstr>Английские мореходы знамениты своими походами в эпоху Великих географических открытий. </vt:lpstr>
      <vt:lpstr>Презентация PowerPoint</vt:lpstr>
      <vt:lpstr>Презентация PowerPoint</vt:lpstr>
      <vt:lpstr>Презентация PowerPoint</vt:lpstr>
      <vt:lpstr>Домашнее задание</vt:lpstr>
      <vt:lpstr>Трафальгарская площадь-главная площадь государства и столицы, откуда отсчитываются все расстояния в стране. Площадь украшена трёхметровой фигурой памятника адмиралу Нельсону, который стоит на колонне высотой в 45 метров.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Светочек</dc:creator>
  <cp:lastModifiedBy>Светочек</cp:lastModifiedBy>
  <cp:revision>21</cp:revision>
  <dcterms:created xsi:type="dcterms:W3CDTF">2015-04-14T17:59:06Z</dcterms:created>
  <dcterms:modified xsi:type="dcterms:W3CDTF">2015-04-16T17:48:17Z</dcterms:modified>
</cp:coreProperties>
</file>