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6" r:id="rId12"/>
    <p:sldId id="267" r:id="rId13"/>
    <p:sldId id="268" r:id="rId14"/>
    <p:sldId id="278" r:id="rId15"/>
    <p:sldId id="269" r:id="rId16"/>
    <p:sldId id="270" r:id="rId17"/>
    <p:sldId id="277" r:id="rId18"/>
    <p:sldId id="271" r:id="rId19"/>
    <p:sldId id="272" r:id="rId20"/>
    <p:sldId id="279" r:id="rId21"/>
    <p:sldId id="273" r:id="rId22"/>
    <p:sldId id="274" r:id="rId23"/>
    <p:sldId id="275" r:id="rId24"/>
    <p:sldId id="280" r:id="rId25"/>
    <p:sldId id="281" r:id="rId26"/>
    <p:sldId id="282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48468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597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048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626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640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97226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636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2736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9627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899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36695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5275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2883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4480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23991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3810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667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7869924-A116-4055-9018-7EDAF24AEE0D}" type="datetimeFigureOut">
              <a:rPr lang="ru-RU" smtClean="0"/>
              <a:t>11.02.2017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CA66FB9-A7D9-420A-B28F-64D1E49FC2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90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ru-RU" sz="3200" dirty="0" smtClean="0">
                <a:latin typeface="+mj-lt"/>
              </a:rPr>
              <a:t>Учитель биологии</a:t>
            </a:r>
          </a:p>
          <a:p>
            <a:r>
              <a:rPr lang="ru-RU" sz="3200" dirty="0" smtClean="0">
                <a:latin typeface="+mj-lt"/>
              </a:rPr>
              <a:t>ГБОУ Школа №2107</a:t>
            </a:r>
          </a:p>
          <a:p>
            <a:r>
              <a:rPr lang="ru-RU" sz="3200" dirty="0" smtClean="0">
                <a:latin typeface="+mj-lt"/>
              </a:rPr>
              <a:t>Сидорова Ира Викторовна</a:t>
            </a:r>
            <a:endParaRPr lang="ru-RU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22765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65638" y="201827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Прочитайте стихотворение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491681" y="887627"/>
            <a:ext cx="7638288" cy="4800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/>
              <a:t>Спросили у Мухи  – глазастой и бойкой: </a:t>
            </a:r>
            <a:br>
              <a:rPr lang="ru-RU" dirty="0" smtClean="0"/>
            </a:br>
            <a:r>
              <a:rPr lang="ru-RU" dirty="0" smtClean="0"/>
              <a:t>– Скажите, чем вас привлекает помойка? </a:t>
            </a:r>
            <a:br>
              <a:rPr lang="ru-RU" dirty="0" smtClean="0"/>
            </a:br>
            <a:r>
              <a:rPr lang="ru-RU" dirty="0" smtClean="0"/>
              <a:t>Не всякий пойдёт на такое сближение –</a:t>
            </a:r>
            <a:br>
              <a:rPr lang="ru-RU" dirty="0" smtClean="0"/>
            </a:br>
            <a:r>
              <a:rPr lang="ru-RU" dirty="0" smtClean="0"/>
              <a:t>Отходы кругом и следы разложения. </a:t>
            </a:r>
            <a:br>
              <a:rPr lang="ru-RU" dirty="0" smtClean="0"/>
            </a:br>
            <a:r>
              <a:rPr lang="ru-RU" dirty="0" smtClean="0"/>
              <a:t>И Муха ответила –  честно, открыто: </a:t>
            </a:r>
            <a:br>
              <a:rPr lang="ru-RU" dirty="0" smtClean="0"/>
            </a:br>
            <a:r>
              <a:rPr lang="ru-RU" dirty="0" smtClean="0"/>
              <a:t>– Кому-то – помойка, кому-то – корыто. </a:t>
            </a:r>
            <a:br>
              <a:rPr lang="ru-RU" dirty="0" smtClean="0"/>
            </a:br>
            <a:r>
              <a:rPr lang="ru-RU" dirty="0" smtClean="0"/>
              <a:t>Легко здесь живётся, </a:t>
            </a:r>
          </a:p>
          <a:p>
            <a:pPr algn="ctr">
              <a:buNone/>
            </a:pPr>
            <a:r>
              <a:rPr lang="ru-RU" dirty="0" smtClean="0"/>
              <a:t>и просто – с питанием: </a:t>
            </a:r>
            <a:br>
              <a:rPr lang="ru-RU" dirty="0" smtClean="0"/>
            </a:br>
            <a:r>
              <a:rPr lang="ru-RU" dirty="0" smtClean="0"/>
              <a:t>Это моя среда обитания.</a:t>
            </a:r>
          </a:p>
          <a:p>
            <a:pPr>
              <a:buNone/>
            </a:pPr>
            <a:r>
              <a:rPr lang="ru-RU" i="1" dirty="0" smtClean="0"/>
              <a:t>                                                          Леонид Олюнин</a:t>
            </a:r>
            <a:endParaRPr lang="ru-RU" i="1" dirty="0"/>
          </a:p>
        </p:txBody>
      </p:sp>
      <p:pic>
        <p:nvPicPr>
          <p:cNvPr id="1027" name="Picture 3" descr="C:\Program Files\Образовательные комплексы\Биология, 7 кл. Животные\edu_r75_bio7\data\res\resC4E8BC2E-0A01-022A-01A1-CF72C2D6F0D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527997">
            <a:off x="2014444" y="4048289"/>
            <a:ext cx="2480674" cy="186050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040660" y="6032157"/>
            <a:ext cx="6096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Анализ текста подскажет тему урока</a:t>
            </a:r>
          </a:p>
        </p:txBody>
      </p:sp>
    </p:spTree>
    <p:extLst>
      <p:ext uri="{BB962C8B-B14F-4D97-AF65-F5344CB8AC3E}">
        <p14:creationId xmlns:p14="http://schemas.microsoft.com/office/powerpoint/2010/main" val="1680539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13654" y="4671283"/>
            <a:ext cx="7772400" cy="1470025"/>
          </a:xfrm>
        </p:spPr>
        <p:txBody>
          <a:bodyPr anchor="ctr">
            <a:noAutofit/>
          </a:bodyPr>
          <a:lstStyle/>
          <a:p>
            <a:pPr algn="ctr"/>
            <a:r>
              <a:rPr lang="ru-RU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Среды жизни планеты </a:t>
            </a:r>
            <a:r>
              <a:rPr lang="ru-RU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Земля</a:t>
            </a:r>
            <a:endParaRPr lang="ru-RU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4252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5586" y="4738817"/>
            <a:ext cx="10018713" cy="1752599"/>
          </a:xfrm>
        </p:spPr>
        <p:txBody>
          <a:bodyPr>
            <a:normAutofit/>
          </a:bodyPr>
          <a:lstStyle/>
          <a:p>
            <a:r>
              <a:rPr lang="ru-RU" sz="3200" dirty="0" smtClean="0"/>
              <a:t>Чтобы Вы хотели узнать по теме нашего урока</a:t>
            </a:r>
            <a:endParaRPr lang="ru-RU" sz="3200" dirty="0"/>
          </a:p>
        </p:txBody>
      </p:sp>
      <p:pic>
        <p:nvPicPr>
          <p:cNvPr id="1026" name="Picture 2" descr="Картинки по запросу человек со знаком вопроса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725" y="401595"/>
            <a:ext cx="4393664" cy="439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8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9232" y="1647567"/>
            <a:ext cx="91357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Мы узнаем: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/>
              <a:t>ч</a:t>
            </a:r>
            <a:r>
              <a:rPr lang="ru-RU" sz="3200" dirty="0" smtClean="0"/>
              <a:t>то называется средой обитания;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/>
              <a:t>какие существуют среды жизни;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/>
              <a:t>кто в них живет;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/>
              <a:t>как они приспособлены к жизни в среде;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/>
              <a:t>всегда ли живым организмам живется комфортно.</a:t>
            </a:r>
          </a:p>
        </p:txBody>
      </p:sp>
    </p:spTree>
    <p:extLst>
      <p:ext uri="{BB962C8B-B14F-4D97-AF65-F5344CB8AC3E}">
        <p14:creationId xmlns:p14="http://schemas.microsoft.com/office/powerpoint/2010/main" val="2115341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524000" y="714356"/>
            <a:ext cx="9144000" cy="3071834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F:\презентации биология\КАРТИНКИ\картинки пр17\ЗЕМНОЙ ШАР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714356"/>
            <a:ext cx="4071966" cy="307183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4024298" y="116632"/>
            <a:ext cx="41434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ЗЕМЛЯ</a:t>
            </a:r>
          </a:p>
        </p:txBody>
      </p:sp>
      <p:pic>
        <p:nvPicPr>
          <p:cNvPr id="1027" name="Picture 3" descr="F:\презентации биология\КАРТИНКИ\картинки пр17\птицы в воздух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3786191"/>
            <a:ext cx="3286116" cy="245109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28" name="Picture 4" descr="F:\презентации биология\КАРТИНКИ\картинки пр17\рыбы в воде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10116" y="3786190"/>
            <a:ext cx="3214710" cy="245109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29" name="Picture 5" descr="F:\презентации биология\КАРТИНКИ\картинки пр17\дождевой червь и крот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4826" y="3789364"/>
            <a:ext cx="2643174" cy="244792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11" name="TextBox 10"/>
          <p:cNvSpPr txBox="1"/>
          <p:nvPr/>
        </p:nvSpPr>
        <p:spPr>
          <a:xfrm>
            <a:off x="5595934" y="1643051"/>
            <a:ext cx="5072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/>
              <a:t>Место обитания живого организма на Земле называется </a:t>
            </a:r>
            <a:r>
              <a:rPr lang="ru-RU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среда жизни</a:t>
            </a:r>
          </a:p>
        </p:txBody>
      </p:sp>
    </p:spTree>
    <p:extLst>
      <p:ext uri="{BB962C8B-B14F-4D97-AF65-F5344CB8AC3E}">
        <p14:creationId xmlns:p14="http://schemas.microsoft.com/office/powerpoint/2010/main" val="286512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1515762" y="457369"/>
            <a:ext cx="10330249" cy="10279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Экология: </a:t>
            </a:r>
          </a:p>
          <a:p>
            <a:pPr algn="ctr">
              <a:lnSpc>
                <a:spcPct val="40000"/>
              </a:lnSpc>
              <a:spcBef>
                <a:spcPct val="50000"/>
              </a:spcBef>
            </a:pPr>
            <a:r>
              <a:rPr lang="ru-RU" altLang="ru-RU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ойкос</a:t>
            </a:r>
            <a:r>
              <a:rPr lang="ru-RU" alt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– дом, логос – наука, учение</a:t>
            </a:r>
            <a:r>
              <a:rPr lang="ru-RU" altLang="ru-RU" sz="32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+mj-lt"/>
              </a:rPr>
              <a:t> 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2545492" y="2476887"/>
            <a:ext cx="9144000" cy="114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5000"/>
              </a:lnSpc>
              <a:spcBef>
                <a:spcPct val="50000"/>
              </a:spcBef>
            </a:pPr>
            <a:r>
              <a:rPr lang="ru-RU" altLang="ru-RU" sz="2400" dirty="0"/>
              <a:t>Впервые   ввел   термин  «экология»  в  1869  году немецкий ученый Эрнст Геккель для обозначения науки   о   взаимосвязи   организмов   в   природе.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2611395" y="4663302"/>
            <a:ext cx="91440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dirty="0"/>
              <a:t>Экология – наука о взаимоотношениях живых организмов друг с другом и с окружающей средой. </a:t>
            </a:r>
          </a:p>
        </p:txBody>
      </p:sp>
    </p:spTree>
    <p:extLst>
      <p:ext uri="{BB962C8B-B14F-4D97-AF65-F5344CB8AC3E}">
        <p14:creationId xmlns:p14="http://schemas.microsoft.com/office/powerpoint/2010/main" val="283718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33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:\презентации биология\КАРТИНКИ\картинки пр17\наземная среда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4144544"/>
            <a:ext cx="4572000" cy="223678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1524000" y="82379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ЧЕТЫРЕ СРЕДЫ ОБИТАНИЯ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24000" y="785794"/>
            <a:ext cx="4572000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ВОДНАЯ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96000" y="3577576"/>
            <a:ext cx="4572000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ОРГАНИЗМЕННАЯ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524000" y="3577576"/>
            <a:ext cx="4572000" cy="780240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НАЗЕМНО-ВОЗДУШНАЯ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096000" y="785794"/>
            <a:ext cx="4572000" cy="571504"/>
          </a:xfrm>
          <a:prstGeom prst="roundRect">
            <a:avLst/>
          </a:prstGeom>
          <a:solidFill>
            <a:srgbClr val="FFFF00"/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solidFill>
                  <a:schemeClr val="tx1"/>
                </a:solidFill>
              </a:rPr>
              <a:t>ПОЧВЕННАЯ</a:t>
            </a:r>
          </a:p>
        </p:txBody>
      </p:sp>
      <p:pic>
        <p:nvPicPr>
          <p:cNvPr id="2050" name="Picture 2" descr="F:\презентации биология\КАРТИНКИ\картинки пр17\водная среда обитания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1357298"/>
            <a:ext cx="4572000" cy="222027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051" name="Picture 3" descr="F:\презентации биология\КАРТИНКИ\картинки пр17\0006-006-Pochvennaja-sreda-zhizni.jpg"/>
          <p:cNvPicPr>
            <a:picLocks noChangeAspect="1" noChangeArrowheads="1"/>
          </p:cNvPicPr>
          <p:nvPr/>
        </p:nvPicPr>
        <p:blipFill>
          <a:blip r:embed="rId4"/>
          <a:srcRect l="6250" t="17708" r="4687" b="11458"/>
          <a:stretch>
            <a:fillRect/>
          </a:stretch>
        </p:blipFill>
        <p:spPr bwMode="auto">
          <a:xfrm>
            <a:off x="6096000" y="1357298"/>
            <a:ext cx="4572000" cy="222027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1026" name="Picture 2" descr="F:\презентации биология\КАРТИНКИ\картинки пр17\внут ср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96000" y="4144544"/>
            <a:ext cx="4572000" cy="223678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281591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7263" y="100913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Водная среда жизни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4396" y="2312772"/>
            <a:ext cx="10018713" cy="3124201"/>
          </a:xfrm>
        </p:spPr>
        <p:txBody>
          <a:bodyPr>
            <a:noAutofit/>
          </a:bodyPr>
          <a:lstStyle/>
          <a:p>
            <a:r>
              <a:rPr lang="ru-RU" dirty="0"/>
              <a:t>Вода как среда обитания имеет ряд свойств, таких как большая плотность, сильные перепады давления, относительно малое содержание кислорода, сильное поглощение солнечных лучей. </a:t>
            </a:r>
            <a:endParaRPr lang="ru-RU" dirty="0" smtClean="0"/>
          </a:p>
          <a:p>
            <a:r>
              <a:rPr lang="ru-RU" dirty="0" smtClean="0"/>
              <a:t>Температура </a:t>
            </a:r>
            <a:r>
              <a:rPr lang="ru-RU" dirty="0"/>
              <a:t>в водной среде мало меняется в течение суток и сезонов, причём она всегда плюсовая (+4…+25</a:t>
            </a:r>
            <a:r>
              <a:rPr lang="ru-RU" baseline="30000" dirty="0"/>
              <a:t>о</a:t>
            </a:r>
            <a:r>
              <a:rPr lang="ru-RU" dirty="0"/>
              <a:t>С</a:t>
            </a:r>
            <a:r>
              <a:rPr lang="ru-RU" dirty="0" smtClean="0"/>
              <a:t>).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8301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152400"/>
            <a:ext cx="7498080" cy="9144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Обитатели водной среды</a:t>
            </a:r>
            <a:endParaRPr lang="ru-RU" sz="3200" dirty="0"/>
          </a:p>
        </p:txBody>
      </p:sp>
      <p:pic>
        <p:nvPicPr>
          <p:cNvPr id="16387" name="Picture 3" descr="C:\Program Files\Образовательные комплексы\Биология, 7 кл. Животные\edu_r75_bio7\data\res\resC4E8D159-0A01-022A-0097-8D3D4C44BB7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1371601"/>
            <a:ext cx="2463800" cy="18478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124200" y="3276601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Беззубка</a:t>
            </a:r>
          </a:p>
        </p:txBody>
      </p:sp>
      <p:pic>
        <p:nvPicPr>
          <p:cNvPr id="16390" name="Picture 6" descr="C:\Program Files\Образовательные комплексы\Биология, 7 кл. Животные\edu_r75_bio7\data\res\resC4E8BEE0-0A01-022A-01D6-87838402FCFC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1" y="990601"/>
            <a:ext cx="2489201" cy="18669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867400" y="2895601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Дельфин</a:t>
            </a:r>
          </a:p>
        </p:txBody>
      </p:sp>
      <p:pic>
        <p:nvPicPr>
          <p:cNvPr id="16396" name="Picture 12" descr="C:\Program Files\Образовательные комплексы\Биология, 7 кл. Животные\edu_r75_bio7\data\res\resC4E8BD20-0A01-022A-0142-CE21C36BD70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77200" y="1371601"/>
            <a:ext cx="2463800" cy="184785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8686800" y="3276601"/>
            <a:ext cx="152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Окунь</a:t>
            </a:r>
          </a:p>
        </p:txBody>
      </p:sp>
      <p:pic>
        <p:nvPicPr>
          <p:cNvPr id="16399" name="Picture 15" descr="C:\Program Files\Образовательные комплексы\Биология, 6 класс. Растения. Бактерии. Грибы. Лишайники\edu_r75_bio6\data\res\resA9F45223-C88C-491A-A217-06367DB69B0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19400" y="3886201"/>
            <a:ext cx="2489200" cy="186690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819400" y="5943601"/>
            <a:ext cx="2362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Кувшинка белая</a:t>
            </a:r>
          </a:p>
        </p:txBody>
      </p:sp>
      <p:pic>
        <p:nvPicPr>
          <p:cNvPr id="16402" name="Picture 18" descr="C:\Program Files\Образовательные комплексы\Биология, 6 класс. Растения. Бактерии. Грибы. Лишайники\edu_r75_bio6\data\res\res6ED85F86-5927-434B-BFED-E66EC921633C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4800" y="4038600"/>
            <a:ext cx="2438400" cy="18288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7696200" y="6019801"/>
            <a:ext cx="29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Лотос орехоносный</a:t>
            </a:r>
          </a:p>
        </p:txBody>
      </p:sp>
      <p:pic>
        <p:nvPicPr>
          <p:cNvPr id="16405" name="Picture 21" descr="C:\Program Files\Образовательные комплексы\Биология, 6 класс. Растения. Бактерии. Грибы. Лишайники\edu_r75_bio6\data\res\resC1AB5D0B-0A01-022A-004C-AADB3B37886D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38801" y="3352800"/>
            <a:ext cx="2000071" cy="2665096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5791200" y="6096001"/>
            <a:ext cx="1828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/>
              <a:t>Ламинария</a:t>
            </a:r>
          </a:p>
        </p:txBody>
      </p:sp>
    </p:spTree>
    <p:extLst>
      <p:ext uri="{BB962C8B-B14F-4D97-AF65-F5344CB8AC3E}">
        <p14:creationId xmlns:p14="http://schemas.microsoft.com/office/powerpoint/2010/main" val="353504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0" y="9746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ВОДНАЯ СРЕДА ОБИТАНИЯ</a:t>
            </a:r>
          </a:p>
        </p:txBody>
      </p:sp>
      <p:pic>
        <p:nvPicPr>
          <p:cNvPr id="2050" name="Picture 2" descr="F:\презентации биология\КАРТИНКИ\картинки пр17\рыб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692696"/>
            <a:ext cx="2428860" cy="200026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051" name="Picture 3" descr="F:\презентации биология\КАРТИНКИ\картинки пр17\ра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60" y="692697"/>
            <a:ext cx="2143140" cy="200026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052" name="Picture 4" descr="F:\презентации биология\КАРТИНКИ\картинки пр17\водоросл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692697"/>
            <a:ext cx="2286016" cy="200026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pic>
        <p:nvPicPr>
          <p:cNvPr id="2053" name="Picture 5" descr="F:\презентации биология\КАРТИНКИ\картинки пр17\планктон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16" y="692696"/>
            <a:ext cx="2285984" cy="200026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524000" y="2928934"/>
            <a:ext cx="457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Особенности животных: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132512" y="2947010"/>
            <a:ext cx="45720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b="1" i="1" dirty="0">
                <a:solidFill>
                  <a:srgbClr val="00B050"/>
                </a:solidFill>
              </a:rPr>
              <a:t>Особенности растений: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631504" y="3498448"/>
            <a:ext cx="4320480" cy="786683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ЖАБРЫ</a:t>
            </a: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631505" y="4370508"/>
            <a:ext cx="4320480" cy="786684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ПЛАВНИКИ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631504" y="5286388"/>
            <a:ext cx="4320480" cy="806908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ОСОБАЯ ПОВЕРХНОСТЬ КОЖИ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6384032" y="3500438"/>
            <a:ext cx="4032448" cy="784692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ОТСУТСТВИЕ ПОР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384032" y="4365104"/>
            <a:ext cx="4032448" cy="79208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ОТСУТСТВИЕ ЖЕСТКОЙ КОРЫ</a:t>
            </a: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365792" y="5286388"/>
            <a:ext cx="4032448" cy="784702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ОСОБАЯ ПРОВОДЯЩАЯ СИСТЕМА</a:t>
            </a:r>
          </a:p>
        </p:txBody>
      </p:sp>
    </p:spTree>
    <p:extLst>
      <p:ext uri="{BB962C8B-B14F-4D97-AF65-F5344CB8AC3E}">
        <p14:creationId xmlns:p14="http://schemas.microsoft.com/office/powerpoint/2010/main" val="128407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58452" y="273908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Наземно-воздушная среда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04085" y="1847337"/>
            <a:ext cx="10387915" cy="3947983"/>
          </a:xfrm>
        </p:spPr>
        <p:txBody>
          <a:bodyPr>
            <a:normAutofit/>
          </a:bodyPr>
          <a:lstStyle/>
          <a:p>
            <a:r>
              <a:rPr lang="ru-RU" dirty="0"/>
              <a:t>Наземно-воздушная среда характеризуется обилием воздуха. В этой среде много света, но в разных местах отмечаются очень большие колебания температуры и влажности в зависимости от сезона, времени суток и географического положения территории. </a:t>
            </a:r>
          </a:p>
        </p:txBody>
      </p:sp>
    </p:spTree>
    <p:extLst>
      <p:ext uri="{BB962C8B-B14F-4D97-AF65-F5344CB8AC3E}">
        <p14:creationId xmlns:p14="http://schemas.microsoft.com/office/powerpoint/2010/main" val="3938706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0800" y="274638"/>
            <a:ext cx="8001000" cy="944562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Обитатели наземно-воздушной среды</a:t>
            </a:r>
            <a:endParaRPr lang="ru-RU" sz="3200" dirty="0"/>
          </a:p>
        </p:txBody>
      </p:sp>
      <p:pic>
        <p:nvPicPr>
          <p:cNvPr id="23555" name="Picture 3" descr="C:\Program Files\Образовательные комплексы\Биология, 7 кл. Животные\edu_r75_bio7\data\res\resC4E8BC18-0A01-022A-00BE-071AB013879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7001" y="4191001"/>
            <a:ext cx="2413001" cy="18097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209800" y="6096001"/>
            <a:ext cx="3505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Бабочка ленточник </a:t>
            </a:r>
          </a:p>
          <a:p>
            <a:pPr algn="ctr"/>
            <a:r>
              <a:rPr lang="ru-RU" dirty="0"/>
              <a:t>тополевый</a:t>
            </a:r>
          </a:p>
        </p:txBody>
      </p:sp>
      <p:pic>
        <p:nvPicPr>
          <p:cNvPr id="23559" name="Picture 7" descr="C:\Program Files\Образовательные комплексы\Биология, 7 кл. Животные\edu_r75_bio7\data\res\resC4E8BF5B-0A01-022A-01EC-A5839B78D29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1600200"/>
            <a:ext cx="2540000" cy="19050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638800" y="3581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Белые медведи</a:t>
            </a:r>
          </a:p>
        </p:txBody>
      </p:sp>
      <p:pic>
        <p:nvPicPr>
          <p:cNvPr id="23562" name="Picture 10" descr="C:\Program Files\Образовательные комплексы\Биология, 7 кл. Животные\edu_r75_bio7\data\res\resD170D5CB-0A01-022A-01CB-CF919088026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01000" y="1447801"/>
            <a:ext cx="2565400" cy="192405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077200" y="35052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Прыткая ящерица</a:t>
            </a:r>
          </a:p>
        </p:txBody>
      </p:sp>
      <p:pic>
        <p:nvPicPr>
          <p:cNvPr id="23565" name="Picture 13" descr="C:\Program Files\Образовательные комплексы\Биология, 6 класс. Растения. Бактерии. Грибы. Лишайники\edu_r75_bio6\data\res\res13A1F2CC-8C4C-4079-B1CE-4075916CC78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10200" y="4114801"/>
            <a:ext cx="2438400" cy="182880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8153400" y="62484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Лисичка настоящая</a:t>
            </a:r>
          </a:p>
        </p:txBody>
      </p:sp>
      <p:pic>
        <p:nvPicPr>
          <p:cNvPr id="23568" name="Picture 16" descr="C:\Program Files\Образовательные комплексы\Биология, 6 класс. Растения. Бактерии. Грибы. Лишайники\edu_r75_bio6\data\res\resBF153BE2-0A01-022A-00FA-706DA1E5828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001001" y="4191001"/>
            <a:ext cx="2489201" cy="1866901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5638800" y="60960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Ландыш майский</a:t>
            </a:r>
          </a:p>
        </p:txBody>
      </p:sp>
      <p:pic>
        <p:nvPicPr>
          <p:cNvPr id="23571" name="Picture 19" descr="C:\Program Files\Образовательные комплексы\Биология, 7 кл. Животные\edu_r75_bio7\data\res\resC4E8BE28-0A01-022A-00E3-3A4DC6D6683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7001" y="1447801"/>
            <a:ext cx="2489201" cy="1866901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819400" y="34290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Сова неясыть</a:t>
            </a:r>
          </a:p>
        </p:txBody>
      </p:sp>
    </p:spTree>
    <p:extLst>
      <p:ext uri="{BB962C8B-B14F-4D97-AF65-F5344CB8AC3E}">
        <p14:creationId xmlns:p14="http://schemas.microsoft.com/office/powerpoint/2010/main" val="35435067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491049" y="123567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НАЗЕМНО-ВОЗДУШНАЯ СРЕДА ОБИТАНИЯ</a:t>
            </a:r>
          </a:p>
        </p:txBody>
      </p:sp>
      <p:pic>
        <p:nvPicPr>
          <p:cNvPr id="4098" name="Picture 2" descr="F:\презентации биология\КАРТИНКИ\картинки пр17\птицы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0" y="764704"/>
            <a:ext cx="2286000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099" name="Picture 3" descr="F:\презентации биология\КАРТИНКИ\картинки пр17\животны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764704"/>
            <a:ext cx="2286016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100" name="Picture 4" descr="F:\презентации биология\КАРТИНКИ\картинки пр17\лекарственные-растения-лес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1984" y="764704"/>
            <a:ext cx="2286016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4101" name="Picture 5" descr="F:\презентации биология\КАРТИНКИ\картинки пр17\человек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24000" y="764704"/>
            <a:ext cx="2285984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Скругленный прямоугольник 7"/>
          <p:cNvSpPr/>
          <p:nvPr/>
        </p:nvSpPr>
        <p:spPr>
          <a:xfrm>
            <a:off x="1991544" y="3487898"/>
            <a:ext cx="8280920" cy="87720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ШЕРСТЯНОЙ ИЛИ ПЕРЬЕВОЙ ПОКРОВ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991544" y="4653136"/>
            <a:ext cx="8280920" cy="87720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ХОРОШО РАЗВИТЫЕ ОРГАНЫ ЗРЕНИЯ, ОБОНЯНИЯ, СЛУХА</a:t>
            </a:r>
          </a:p>
        </p:txBody>
      </p:sp>
    </p:spTree>
    <p:extLst>
      <p:ext uri="{BB962C8B-B14F-4D97-AF65-F5344CB8AC3E}">
        <p14:creationId xmlns:p14="http://schemas.microsoft.com/office/powerpoint/2010/main" val="3758175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8494" y="0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Почвенная среда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56159" y="2370437"/>
            <a:ext cx="10018713" cy="3124201"/>
          </a:xfrm>
        </p:spPr>
        <p:txBody>
          <a:bodyPr>
            <a:normAutofit/>
          </a:bodyPr>
          <a:lstStyle/>
          <a:p>
            <a:r>
              <a:rPr lang="ru-RU" dirty="0"/>
              <a:t>Почва – это поверхностный плодородный слой суши. Почва как среда обитания представляет собой не простое твёрдое тело, как большинство пород литосферы, а сложную систему, состоящую из твёрдых частиц, окружённых воздухом и водой. Кислорода и света здесь недостаточно, температура резко не меняется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43569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95600" y="152400"/>
            <a:ext cx="7498080" cy="6096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Обитатели почвенной среды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2971800" y="2819400"/>
            <a:ext cx="2057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Дождевой червь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58200" y="2971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Крот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867400" y="36576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Медведка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077200" y="5334001"/>
            <a:ext cx="2438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Личинка майского жука</a:t>
            </a:r>
          </a:p>
        </p:txBody>
      </p:sp>
      <p:pic>
        <p:nvPicPr>
          <p:cNvPr id="18" name="Picture 3" descr="C:\Program Files\Образовательные комплексы\Биология, 7 кл. Животные\edu_r75_bio7\data\res\resC4E8CF11-0A01-022A-013B-168C2D21579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914400"/>
            <a:ext cx="2590800" cy="194310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2667000" y="5486400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Почвенные клещи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791200" y="6019800"/>
            <a:ext cx="152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Слепыш</a:t>
            </a:r>
          </a:p>
        </p:txBody>
      </p:sp>
      <p:pic>
        <p:nvPicPr>
          <p:cNvPr id="15" name="Рисунок 14" descr="images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800" y="990600"/>
            <a:ext cx="2568706" cy="1924050"/>
          </a:xfrm>
          <a:prstGeom prst="rect">
            <a:avLst/>
          </a:prstGeom>
        </p:spPr>
      </p:pic>
      <p:pic>
        <p:nvPicPr>
          <p:cNvPr id="23" name="Рисунок 22" descr="скачанные файлы (1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57801" y="4495800"/>
            <a:ext cx="2712357" cy="1524000"/>
          </a:xfrm>
          <a:prstGeom prst="rect">
            <a:avLst/>
          </a:prstGeom>
        </p:spPr>
      </p:pic>
      <p:pic>
        <p:nvPicPr>
          <p:cNvPr id="24" name="Рисунок 23" descr="Medvedka1 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34001" y="2133600"/>
            <a:ext cx="2469445" cy="1543050"/>
          </a:xfrm>
          <a:prstGeom prst="rect">
            <a:avLst/>
          </a:prstGeom>
        </p:spPr>
      </p:pic>
      <p:pic>
        <p:nvPicPr>
          <p:cNvPr id="25" name="Рисунок 24" descr="00007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24201" y="3352801"/>
            <a:ext cx="1562443" cy="2037703"/>
          </a:xfrm>
          <a:prstGeom prst="rect">
            <a:avLst/>
          </a:prstGeom>
        </p:spPr>
      </p:pic>
      <p:pic>
        <p:nvPicPr>
          <p:cNvPr id="27" name="Рисунок 26" descr="300px-Melolontha_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153401" y="3581400"/>
            <a:ext cx="2139949" cy="160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8395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2238" y="9885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ПОЧВЕННАЯ СРЕДА ОБИТАНИЯ</a:t>
            </a:r>
          </a:p>
        </p:txBody>
      </p:sp>
      <p:pic>
        <p:nvPicPr>
          <p:cNvPr id="3074" name="Picture 2" descr="F:\презентации биология\КАРТИНКИ\картинки пр17\крот.jpg"/>
          <p:cNvPicPr>
            <a:picLocks noChangeAspect="1" noChangeArrowheads="1"/>
          </p:cNvPicPr>
          <p:nvPr/>
        </p:nvPicPr>
        <p:blipFill>
          <a:blip r:embed="rId2"/>
          <a:srcRect b="11448"/>
          <a:stretch>
            <a:fillRect/>
          </a:stretch>
        </p:blipFill>
        <p:spPr bwMode="auto">
          <a:xfrm>
            <a:off x="1524000" y="714356"/>
            <a:ext cx="2285984" cy="20717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5" name="Picture 3" descr="F:\презентации биология\КАРТИНКИ\картинки пр17\дождевые черв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09984" y="714356"/>
            <a:ext cx="2286016" cy="20717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6" name="Picture 4" descr="F:\презентации биология\КАРТИНКИ\картинки пр17\личинка жук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96000" y="714357"/>
            <a:ext cx="2357454" cy="20717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3077" name="Picture 5" descr="F:\презентации биология\КАРТИНКИ\картинки пр17\почвенные бактерии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53454" y="714356"/>
            <a:ext cx="2214546" cy="20717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1524000" y="2843723"/>
            <a:ext cx="9144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Особенности организмов, обитающих в почвенной среде: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847528" y="3858198"/>
            <a:ext cx="8496944" cy="434898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СЛАБОЕ ЗРЕНИЕ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847528" y="4501140"/>
            <a:ext cx="8496944" cy="440028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ОБТЕКАЕМАЯ ФОРМА ТЕЛА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1847528" y="5144652"/>
            <a:ext cx="8496944" cy="444588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ПРИСПОСОБЛЕНИЯ ДЛЯ РЫТЬЯ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524000" y="57756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tx2">
                    <a:lumMod val="50000"/>
                  </a:schemeClr>
                </a:solidFill>
              </a:rPr>
              <a:t>Многие из них могут обитать только в этой среде</a:t>
            </a:r>
          </a:p>
        </p:txBody>
      </p:sp>
    </p:spTree>
    <p:extLst>
      <p:ext uri="{BB962C8B-B14F-4D97-AF65-F5344CB8AC3E}">
        <p14:creationId xmlns:p14="http://schemas.microsoft.com/office/powerpoint/2010/main" val="2576152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 animBg="1"/>
      <p:bldP spid="10" grpId="0" animBg="1"/>
      <p:bldP spid="11" grpId="0" animBg="1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0589" y="607541"/>
            <a:ext cx="7498080" cy="68580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Организменная среда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94919" y="1666103"/>
            <a:ext cx="9160064" cy="4800600"/>
          </a:xfrm>
        </p:spPr>
        <p:txBody>
          <a:bodyPr>
            <a:normAutofit/>
          </a:bodyPr>
          <a:lstStyle/>
          <a:p>
            <a:r>
              <a:rPr lang="ru-RU" dirty="0" smtClean="0"/>
              <a:t>Тела многих организмов могут служить жизненной средой для других организмов. Это относится не только к паразитизму, но и к некоторым другим формам взаимоотношений между организмами. Эта среда характеризуется относительной стабильностью условий, защищенностью от внешних врагов, обилием легкоусвояемой пищи.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77583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2968" y="220363"/>
            <a:ext cx="7498080" cy="808038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Обитатели организменной среды</a:t>
            </a:r>
            <a:endParaRPr lang="ru-RU" sz="3200" dirty="0"/>
          </a:p>
        </p:txBody>
      </p:sp>
      <p:pic>
        <p:nvPicPr>
          <p:cNvPr id="22531" name="Picture 3" descr="C:\Program Files\Образовательные комплексы\Биология, 7 кл. Животные\edu_r75_bio7\data\res\resC4E8CCAA-0A01-022A-00F9-DC9F397D8AC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57800" y="3962401"/>
            <a:ext cx="2184400" cy="163830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410200" y="57912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Аскарида</a:t>
            </a:r>
          </a:p>
        </p:txBody>
      </p:sp>
      <p:pic>
        <p:nvPicPr>
          <p:cNvPr id="22534" name="Picture 6" descr="C:\Program Files\Образовательные комплексы\Биология, 6 класс. Растения. Бактерии. Грибы. Лишайники\edu_r75_bio6\data\res\resB9411266-0A01-022A-00FE-AF9C4AF640E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3201" y="1371601"/>
            <a:ext cx="2387601" cy="1790701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048000" y="33528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Петров крест</a:t>
            </a:r>
          </a:p>
        </p:txBody>
      </p:sp>
      <p:pic>
        <p:nvPicPr>
          <p:cNvPr id="22537" name="Picture 9" descr="C:\Program Files\Образовательные комплексы\Биология, 6 класс. Растения. Бактерии. Грибы. Лишайники\edu_r75_bio6\data\res\resC0006215-0A01-022A-019C-C97DCEF2DB4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34000" y="1219201"/>
            <a:ext cx="2413000" cy="180975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410200" y="3124200"/>
            <a:ext cx="2133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Повилика</a:t>
            </a:r>
          </a:p>
        </p:txBody>
      </p:sp>
      <p:pic>
        <p:nvPicPr>
          <p:cNvPr id="22540" name="Picture 12" descr="C:\Program Files\Образовательные комплексы\Биология, 6 класс. Растения. Бактерии. Грибы. Лишайники\edu_r75_bio6\data\res\resBF153B7B-0A01-022A-0092-AF24A66BC89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1000" y="1447800"/>
            <a:ext cx="2362200" cy="177165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8001000" y="3276600"/>
            <a:ext cx="251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Трутовик чешуйчатый</a:t>
            </a:r>
          </a:p>
        </p:txBody>
      </p:sp>
      <p:pic>
        <p:nvPicPr>
          <p:cNvPr id="22543" name="Picture 15" descr="C:\Program Files\Образовательные комплексы\Биология, 7 кл. Животные\edu_r75_bio7\data\res\resC4EB8342-0A01-022A-008C-858A170CD1B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48600" y="3886201"/>
            <a:ext cx="2171700" cy="195328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7924800" y="5791201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Дизентерийная амёба</a:t>
            </a:r>
          </a:p>
        </p:txBody>
      </p:sp>
      <p:pic>
        <p:nvPicPr>
          <p:cNvPr id="22546" name="Picture 18" descr="C:\Program Files\Образовательные комплексы\Биология, 7 кл. Животные\edu_r75_bio7\data\res\resC4EB8376-0A01-022A-015D-45D9BFAAE93B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3962400"/>
            <a:ext cx="1524000" cy="174522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2895600" y="5791201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Печёночный сосальщик</a:t>
            </a:r>
          </a:p>
        </p:txBody>
      </p:sp>
    </p:spTree>
    <p:extLst>
      <p:ext uri="{BB962C8B-B14F-4D97-AF65-F5344CB8AC3E}">
        <p14:creationId xmlns:p14="http://schemas.microsoft.com/office/powerpoint/2010/main" val="42812204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 стрелкой 10"/>
          <p:cNvCxnSpPr/>
          <p:nvPr/>
        </p:nvCxnSpPr>
        <p:spPr>
          <a:xfrm flipH="1">
            <a:off x="3810000" y="476674"/>
            <a:ext cx="1428744" cy="79607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6953257" y="476672"/>
            <a:ext cx="1446687" cy="79607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4098" name="Picture 2" descr="F:\презентации биология\КАРТИНКИ\картинки пр17\лишайник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2852936"/>
            <a:ext cx="4572000" cy="27860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pic>
        <p:nvPicPr>
          <p:cNvPr id="4099" name="Picture 3" descr="F:\презентации биология\КАРТИНКИ\картинки пр17\askarid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0" y="2852936"/>
            <a:ext cx="4572000" cy="278608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</p:pic>
      <p:sp>
        <p:nvSpPr>
          <p:cNvPr id="6" name="Скругленный прямоугольник 5"/>
          <p:cNvSpPr/>
          <p:nvPr/>
        </p:nvSpPr>
        <p:spPr>
          <a:xfrm>
            <a:off x="1794108" y="1344758"/>
            <a:ext cx="3869844" cy="50006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СИМБИОНТЫ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55414" y="1344758"/>
            <a:ext cx="3889058" cy="50006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ПАРАЗИТЫ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24000" y="5625506"/>
            <a:ext cx="4572000" cy="464347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ЛИШАЙНИКИ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96000" y="5639018"/>
            <a:ext cx="4572000" cy="450835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АСКАРИДА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00" y="1949932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tx2">
                    <a:lumMod val="50000"/>
                  </a:schemeClr>
                </a:solidFill>
              </a:rPr>
              <a:t>Организм, в котором обитают другие организмы называется </a:t>
            </a:r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ХОЗЯИНОМ.</a:t>
            </a:r>
            <a:endParaRPr lang="ru-RU" sz="24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73427" y="238897"/>
            <a:ext cx="9144000" cy="523220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ОРГАНИЗМЕННАЯ СРЕДА ОБИТАНИЯ</a:t>
            </a:r>
          </a:p>
        </p:txBody>
      </p:sp>
    </p:spTree>
    <p:extLst>
      <p:ext uri="{BB962C8B-B14F-4D97-AF65-F5344CB8AC3E}">
        <p14:creationId xmlns:p14="http://schemas.microsoft.com/office/powerpoint/2010/main" val="2187754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5" grpId="0"/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73781" y="0"/>
            <a:ext cx="10018713" cy="1752599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Физкультминутка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27438" y="2353962"/>
            <a:ext cx="6692125" cy="3124201"/>
          </a:xfrm>
        </p:spPr>
        <p:txBody>
          <a:bodyPr>
            <a:normAutofit fontScale="70000" lnSpcReduction="20000"/>
          </a:bodyPr>
          <a:lstStyle/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400" dirty="0" smtClean="0"/>
              <a:t>Все ребята дружно встали </a:t>
            </a:r>
          </a:p>
          <a:p>
            <a:pPr algn="ctr">
              <a:buNone/>
            </a:pPr>
            <a:r>
              <a:rPr lang="ru-RU" sz="3400" dirty="0" smtClean="0"/>
              <a:t>И на месте зашагали, </a:t>
            </a:r>
          </a:p>
          <a:p>
            <a:pPr algn="ctr">
              <a:buNone/>
            </a:pPr>
            <a:r>
              <a:rPr lang="ru-RU" sz="3400" dirty="0" smtClean="0"/>
              <a:t>На носочках потянулись, </a:t>
            </a:r>
          </a:p>
          <a:p>
            <a:pPr algn="ctr">
              <a:buNone/>
            </a:pPr>
            <a:r>
              <a:rPr lang="ru-RU" sz="3400" dirty="0" smtClean="0"/>
              <a:t>А теперь назад прогнулись, </a:t>
            </a:r>
          </a:p>
          <a:p>
            <a:pPr algn="ctr">
              <a:buNone/>
            </a:pPr>
            <a:r>
              <a:rPr lang="ru-RU" sz="3400" dirty="0" smtClean="0"/>
              <a:t>Как пружинки мы присели </a:t>
            </a:r>
          </a:p>
          <a:p>
            <a:pPr algn="ctr">
              <a:buNone/>
            </a:pPr>
            <a:r>
              <a:rPr lang="ru-RU" sz="3400" dirty="0" smtClean="0"/>
              <a:t>И тихонько вместе сели.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205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5331" y="2753540"/>
            <a:ext cx="3763748" cy="3763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43396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315993"/>
              </p:ext>
            </p:extLst>
          </p:nvPr>
        </p:nvGraphicFramePr>
        <p:xfrm>
          <a:off x="1342767" y="1474574"/>
          <a:ext cx="10849233" cy="3130804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3616411"/>
                <a:gridCol w="3616411"/>
                <a:gridCol w="3616411"/>
              </a:tblGrid>
              <a:tr h="297385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Водная </a:t>
                      </a:r>
                      <a:r>
                        <a:rPr lang="ru-RU" sz="2400" b="1" dirty="0" smtClean="0">
                          <a:effectLst/>
                        </a:rPr>
                        <a:t>среда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>
                          <a:effectLst/>
                        </a:rPr>
                        <a:t>Кислорода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не хватает</a:t>
                      </a:r>
                      <a:r>
                        <a:rPr lang="ru-RU" sz="2400" b="0" dirty="0">
                          <a:effectLst/>
                        </a:rPr>
                        <a:t/>
                      </a:r>
                      <a:br>
                        <a:rPr lang="ru-RU" sz="2400" b="0" dirty="0"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Света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мало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Воды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достаточно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Температура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изменяется</a:t>
                      </a:r>
                      <a:endParaRPr lang="ru-RU" sz="2400" b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400" b="0" u="sng" dirty="0" smtClean="0">
                          <a:effectLst/>
                        </a:rPr>
                        <a:t>1 </a:t>
                      </a:r>
                      <a:r>
                        <a:rPr lang="ru-RU" sz="2400" b="0" u="sng" dirty="0">
                          <a:effectLst/>
                        </a:rPr>
                        <a:t>ряд</a:t>
                      </a:r>
                      <a:endParaRPr lang="ru-RU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Почвенная </a:t>
                      </a:r>
                      <a:r>
                        <a:rPr lang="ru-RU" sz="2400" b="1" dirty="0" smtClean="0">
                          <a:effectLst/>
                        </a:rPr>
                        <a:t>среда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1" dirty="0" smtClean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effectLst/>
                        </a:rPr>
                        <a:t>Кислорода</a:t>
                      </a:r>
                      <a:r>
                        <a:rPr lang="ru-RU" sz="2400" b="0" dirty="0">
                          <a:effectLst/>
                        </a:rPr>
                        <a:t>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недостаточно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Света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недостаточно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Воды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достаточно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Температура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ровная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2400" b="0" u="sng" dirty="0" smtClean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u="sng" dirty="0" smtClean="0">
                          <a:effectLst/>
                        </a:rPr>
                        <a:t>2 </a:t>
                      </a:r>
                      <a:r>
                        <a:rPr lang="ru-RU" sz="2400" b="0" u="sng" dirty="0">
                          <a:effectLst/>
                        </a:rPr>
                        <a:t>ряд</a:t>
                      </a:r>
                      <a:endParaRPr lang="ru-RU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1" dirty="0">
                          <a:effectLst/>
                        </a:rPr>
                        <a:t>Наземно-воздушная среда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dirty="0" smtClean="0">
                          <a:effectLst/>
                        </a:rPr>
                        <a:t>Кислорода</a:t>
                      </a:r>
                      <a:r>
                        <a:rPr lang="ru-RU" sz="2400" b="0" baseline="0" dirty="0" smtClean="0">
                          <a:effectLst/>
                        </a:rPr>
                        <a:t> </a:t>
                      </a:r>
                      <a:r>
                        <a:rPr lang="ru-RU" sz="2400" b="0" u="sng" baseline="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достаточно</a:t>
                      </a:r>
                      <a:r>
                        <a:rPr lang="ru-RU" sz="2400" b="0" baseline="0" dirty="0" smtClean="0">
                          <a:effectLst/>
                        </a:rPr>
                        <a:t> </a:t>
                      </a:r>
                      <a:r>
                        <a:rPr lang="ru-RU" sz="2400" b="0" dirty="0" smtClean="0">
                          <a:effectLst/>
                        </a:rPr>
                        <a:t>Света</a:t>
                      </a:r>
                      <a:r>
                        <a:rPr lang="ru-RU" sz="2400" b="0" dirty="0">
                          <a:effectLst/>
                        </a:rPr>
                        <a:t>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достаточно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Воды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часто не хватает</a:t>
                      </a:r>
                      <a: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/>
                      </a:r>
                      <a:br>
                        <a:rPr lang="ru-RU" sz="2400" b="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</a:br>
                      <a:r>
                        <a:rPr lang="ru-RU" sz="2400" b="0" dirty="0">
                          <a:effectLst/>
                        </a:rPr>
                        <a:t>Температура </a:t>
                      </a:r>
                      <a:r>
                        <a:rPr lang="ru-RU" sz="2400" b="0" u="sng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значительно изменяется</a:t>
                      </a:r>
                      <a:endParaRPr lang="ru-RU" sz="2400" b="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400" b="0" u="sng" dirty="0">
                          <a:effectLst/>
                        </a:rPr>
                        <a:t>3 ряд</a:t>
                      </a:r>
                      <a:endParaRPr lang="ru-RU" sz="2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54719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39546" y="823784"/>
            <a:ext cx="91769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/>
              <a:t>Анализ текста «Паук-серебрянка»</a:t>
            </a:r>
            <a:endParaRPr lang="ru-RU" sz="3200" b="1" dirty="0"/>
          </a:p>
        </p:txBody>
      </p:sp>
      <p:pic>
        <p:nvPicPr>
          <p:cNvPr id="3" name="Рисунок 2" descr="&amp;Vcy;&amp;ocy;&amp;dcy;&amp;yacy;&amp;ncy;&amp;ocy;&amp;jcy; &amp;pcy;&amp;acy;&amp;ucy;&amp;kcy; &amp;icy;&amp;lcy;&amp;icy; &amp;scy;&amp;iecy;&amp;rcy;&amp;iecy;&amp;bcy;&amp;rcy;&amp;yacy;&amp;ncy;&amp;kcy;&amp;acy;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950" y="2172626"/>
            <a:ext cx="5940425" cy="40614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468011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/>
          <p:cNvSpPr txBox="1"/>
          <p:nvPr/>
        </p:nvSpPr>
        <p:spPr>
          <a:xfrm>
            <a:off x="2693773" y="579358"/>
            <a:ext cx="8213124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Задание 3</a:t>
            </a:r>
            <a:endParaRPr lang="ru-RU" sz="2400" dirty="0"/>
          </a:p>
          <a:p>
            <a:r>
              <a:rPr lang="ru-RU" sz="2400" dirty="0"/>
              <a:t>Соедините линиями названия организмов и сред жизни, в которых организмы обитают. Ниже запишите свой ответ в краткой форме.</a:t>
            </a:r>
          </a:p>
          <a:p>
            <a:r>
              <a:rPr lang="ru-RU" sz="2400" dirty="0"/>
              <a:t> </a:t>
            </a:r>
          </a:p>
          <a:p>
            <a:r>
              <a:rPr lang="ru-RU" sz="2400" b="1" dirty="0"/>
              <a:t>1.</a:t>
            </a:r>
            <a:r>
              <a:rPr lang="ru-RU" sz="2400" dirty="0"/>
              <a:t> Окунь                                                                а) Водная среда</a:t>
            </a:r>
          </a:p>
          <a:p>
            <a:r>
              <a:rPr lang="ru-RU" sz="2400" b="1" dirty="0"/>
              <a:t>2.</a:t>
            </a:r>
            <a:r>
              <a:rPr lang="ru-RU" sz="2400" dirty="0"/>
              <a:t> Дождевой червь                                         </a:t>
            </a:r>
            <a:r>
              <a:rPr lang="ru-RU" sz="2400" dirty="0" smtClean="0"/>
              <a:t>б</a:t>
            </a:r>
            <a:r>
              <a:rPr lang="ru-RU" sz="2400" dirty="0"/>
              <a:t>) Почва </a:t>
            </a:r>
          </a:p>
          <a:p>
            <a:r>
              <a:rPr lang="ru-RU" sz="2400" b="1" dirty="0"/>
              <a:t>3.</a:t>
            </a:r>
            <a:r>
              <a:rPr lang="ru-RU" sz="2400" dirty="0"/>
              <a:t> Водяная лилия                                            </a:t>
            </a:r>
            <a:r>
              <a:rPr lang="ru-RU" sz="2400" dirty="0" smtClean="0"/>
              <a:t> в</a:t>
            </a:r>
            <a:r>
              <a:rPr lang="ru-RU" sz="2400" dirty="0"/>
              <a:t>) Наземно-воздушная</a:t>
            </a:r>
          </a:p>
          <a:p>
            <a:r>
              <a:rPr lang="ru-RU" sz="2400" b="1" dirty="0"/>
              <a:t>4.</a:t>
            </a:r>
            <a:r>
              <a:rPr lang="ru-RU" sz="2400" dirty="0"/>
              <a:t> Крот                                                                 </a:t>
            </a:r>
            <a:r>
              <a:rPr lang="ru-RU" sz="2400" dirty="0" smtClean="0"/>
              <a:t>  </a:t>
            </a:r>
            <a:r>
              <a:rPr lang="ru-RU" sz="2400" dirty="0"/>
              <a:t>г) Организм</a:t>
            </a:r>
          </a:p>
          <a:p>
            <a:r>
              <a:rPr lang="ru-RU" sz="2400" b="1" dirty="0"/>
              <a:t>5.</a:t>
            </a:r>
            <a:r>
              <a:rPr lang="ru-RU" sz="2400" dirty="0"/>
              <a:t> Заяц </a:t>
            </a:r>
          </a:p>
          <a:p>
            <a:r>
              <a:rPr lang="ru-RU" sz="2400" b="1" dirty="0"/>
              <a:t>6.</a:t>
            </a:r>
            <a:r>
              <a:rPr lang="ru-RU" sz="2400" dirty="0"/>
              <a:t> Пчела</a:t>
            </a:r>
          </a:p>
          <a:p>
            <a:r>
              <a:rPr lang="ru-RU" sz="2400" b="1" dirty="0"/>
              <a:t>7.</a:t>
            </a:r>
            <a:r>
              <a:rPr lang="ru-RU" sz="2400" dirty="0"/>
              <a:t> Паразитический червь</a:t>
            </a:r>
          </a:p>
          <a:p>
            <a:r>
              <a:rPr lang="ru-RU" sz="2400" b="1" dirty="0"/>
              <a:t>8.</a:t>
            </a:r>
            <a:r>
              <a:rPr lang="ru-RU" sz="2400" dirty="0"/>
              <a:t> Лишайник</a:t>
            </a:r>
          </a:p>
          <a:p>
            <a:r>
              <a:rPr lang="ru-RU" sz="2400" b="1" dirty="0"/>
              <a:t>9.</a:t>
            </a:r>
            <a:r>
              <a:rPr lang="ru-RU" sz="2400" dirty="0"/>
              <a:t> Вирус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4894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73952" y="631452"/>
            <a:ext cx="9728887" cy="4702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Дополните «Облако тегов»: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32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3689985" algn="ctr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Сегодня я узнал (узнала) 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Было интересно узнать, что 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Было трудно 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Я выполнял задания 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Теперь я могу…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Я научился (научилась) 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У меня получилось 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Я смог (смогла)… </a:t>
            </a:r>
            <a:b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Меня удивило…</a:t>
            </a:r>
            <a:endParaRPr lang="ru-RU" sz="2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4022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1925" y="598224"/>
            <a:ext cx="7933038" cy="5180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3200" b="1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24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Изучить текст § 17 и выполнить задания в конце параграфа.</a:t>
            </a: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ru-RU" sz="2400" dirty="0" smtClean="0">
              <a:solidFill>
                <a:srgbClr val="333333"/>
              </a:solidFill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Выполнить задания 2, 6 в рабочей тетради.</a:t>
            </a:r>
            <a:endParaRPr lang="ru-RU" sz="24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ru-RU" sz="2400" dirty="0" smtClean="0">
              <a:solidFill>
                <a:srgbClr val="333333"/>
              </a:solidFill>
              <a:effectLst/>
              <a:ea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Творческое задание: написать мини-сочинение (5 предложений) на тему поведения в природе для сохранения условий и обитателей среды. </a:t>
            </a:r>
          </a:p>
          <a:p>
            <a:r>
              <a:rPr lang="ru-RU" sz="2400" b="1" dirty="0" smtClean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Например, «Не рвите полевые цветы, не собирайте их в букеты. Букеты можно составлять только из садовых цветов».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234132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46</TotalTime>
  <Words>435</Words>
  <Application>Microsoft Office PowerPoint</Application>
  <PresentationFormat>Широкоэкранный</PresentationFormat>
  <Paragraphs>134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Calibri</vt:lpstr>
      <vt:lpstr>Corbel</vt:lpstr>
      <vt:lpstr>Times New Roman</vt:lpstr>
      <vt:lpstr>Wingdings</vt:lpstr>
      <vt:lpstr>Параллакс</vt:lpstr>
      <vt:lpstr>Презентация PowerPoint</vt:lpstr>
      <vt:lpstr>Прочитайте стихотворение</vt:lpstr>
      <vt:lpstr>Среды жизни планеты Земля</vt:lpstr>
      <vt:lpstr>Чтобы Вы хотели узнать по теме нашего урока</vt:lpstr>
      <vt:lpstr>Презентация PowerPoint</vt:lpstr>
      <vt:lpstr>Презентация PowerPoint</vt:lpstr>
      <vt:lpstr>Презентация PowerPoint</vt:lpstr>
      <vt:lpstr>Презентация PowerPoint</vt:lpstr>
      <vt:lpstr>Водная среда жизни</vt:lpstr>
      <vt:lpstr>Обитатели водной среды</vt:lpstr>
      <vt:lpstr>Презентация PowerPoint</vt:lpstr>
      <vt:lpstr>Наземно-воздушная среда</vt:lpstr>
      <vt:lpstr>Обитатели наземно-воздушной среды</vt:lpstr>
      <vt:lpstr>Презентация PowerPoint</vt:lpstr>
      <vt:lpstr>Почвенная среда</vt:lpstr>
      <vt:lpstr>Обитатели почвенной среды</vt:lpstr>
      <vt:lpstr>Презентация PowerPoint</vt:lpstr>
      <vt:lpstr>Организменная среда</vt:lpstr>
      <vt:lpstr>Обитатели организменной среды</vt:lpstr>
      <vt:lpstr>Презентация PowerPoint</vt:lpstr>
      <vt:lpstr>Физкультминутка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Антон Сидоров</dc:creator>
  <cp:lastModifiedBy>Антон Сидоров</cp:lastModifiedBy>
  <cp:revision>6</cp:revision>
  <dcterms:created xsi:type="dcterms:W3CDTF">2017-01-29T18:54:28Z</dcterms:created>
  <dcterms:modified xsi:type="dcterms:W3CDTF">2017-02-11T14:54:31Z</dcterms:modified>
</cp:coreProperties>
</file>