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6" r:id="rId1"/>
  </p:sldMasterIdLst>
  <p:notesMasterIdLst>
    <p:notesMasterId r:id="rId29"/>
  </p:notesMasterIdLst>
  <p:handoutMasterIdLst>
    <p:handoutMasterId r:id="rId30"/>
  </p:handoutMasterIdLst>
  <p:sldIdLst>
    <p:sldId id="257" r:id="rId2"/>
    <p:sldId id="258" r:id="rId3"/>
    <p:sldId id="259" r:id="rId4"/>
    <p:sldId id="260" r:id="rId5"/>
    <p:sldId id="261" r:id="rId6"/>
    <p:sldId id="262" r:id="rId7"/>
    <p:sldId id="263" r:id="rId8"/>
    <p:sldId id="264" r:id="rId9"/>
    <p:sldId id="265" r:id="rId10"/>
    <p:sldId id="266" r:id="rId11"/>
    <p:sldId id="267" r:id="rId12"/>
    <p:sldId id="269" r:id="rId13"/>
    <p:sldId id="270" r:id="rId14"/>
    <p:sldId id="271" r:id="rId15"/>
    <p:sldId id="272" r:id="rId16"/>
    <p:sldId id="288" r:id="rId17"/>
    <p:sldId id="289" r:id="rId18"/>
    <p:sldId id="283" r:id="rId19"/>
    <p:sldId id="275" r:id="rId20"/>
    <p:sldId id="284" r:id="rId21"/>
    <p:sldId id="278" r:id="rId22"/>
    <p:sldId id="285" r:id="rId23"/>
    <p:sldId id="280" r:id="rId24"/>
    <p:sldId id="282" r:id="rId25"/>
    <p:sldId id="287" r:id="rId26"/>
    <p:sldId id="286" r:id="rId27"/>
    <p:sldId id="281" r:id="rId28"/>
  </p:sldIdLst>
  <p:sldSz cx="9144000" cy="6840538"/>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0000"/>
    <a:srgbClr val="FF99FF"/>
    <a:srgbClr val="00CC00"/>
    <a:srgbClr val="51CCCF"/>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1" autoAdjust="0"/>
    <p:restoredTop sz="90053" autoAdjust="0"/>
  </p:normalViewPr>
  <p:slideViewPr>
    <p:cSldViewPr>
      <p:cViewPr>
        <p:scale>
          <a:sx n="100" d="100"/>
          <a:sy n="100" d="100"/>
        </p:scale>
        <p:origin x="-72" y="384"/>
      </p:cViewPr>
      <p:guideLst>
        <p:guide orient="horz" pos="2155"/>
        <p:guide pos="2880"/>
      </p:guideLst>
    </p:cSldViewPr>
  </p:slideViewPr>
  <p:notesTextViewPr>
    <p:cViewPr>
      <p:scale>
        <a:sx n="100" d="100"/>
        <a:sy n="100" d="100"/>
      </p:scale>
      <p:origin x="0" y="0"/>
    </p:cViewPr>
  </p:notesTextViewPr>
  <p:sorterViewPr>
    <p:cViewPr>
      <p:scale>
        <a:sx n="100" d="100"/>
        <a:sy n="100" d="100"/>
      </p:scale>
      <p:origin x="0" y="4440"/>
    </p:cViewPr>
  </p:sorterViewPr>
  <p:notesViewPr>
    <p:cSldViewPr>
      <p:cViewPr varScale="1">
        <p:scale>
          <a:sx n="39" d="100"/>
          <a:sy n="39" d="100"/>
        </p:scale>
        <p:origin x="-223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48FF0B4A-C5BB-408D-B039-9AB694809F36}" type="datetimeFigureOut">
              <a:rPr lang="ru-RU"/>
              <a:pPr>
                <a:defRPr/>
              </a:pPr>
              <a:t>23.03.2017</a:t>
            </a:fld>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BB335B65-B0CF-4355-840B-B9F48B4FEE88}" type="slidenum">
              <a:rPr lang="ru-RU"/>
              <a:pPr>
                <a:defRPr/>
              </a:pPr>
              <a:t>‹#›</a:t>
            </a:fld>
            <a:endParaRPr lang="ru-RU" dirty="0"/>
          </a:p>
        </p:txBody>
      </p:sp>
    </p:spTree>
    <p:extLst>
      <p:ext uri="{BB962C8B-B14F-4D97-AF65-F5344CB8AC3E}">
        <p14:creationId xmlns:p14="http://schemas.microsoft.com/office/powerpoint/2010/main" val="6309269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5D27B1CB-7A7A-40AD-B098-CD8A97DB2CED}" type="datetimeFigureOut">
              <a:rPr lang="ru-RU"/>
              <a:pPr>
                <a:defRPr/>
              </a:pPr>
              <a:t>23.03.2017</a:t>
            </a:fld>
            <a:endParaRPr lang="ru-RU" dirty="0"/>
          </a:p>
        </p:txBody>
      </p:sp>
      <p:sp>
        <p:nvSpPr>
          <p:cNvPr id="4" name="Образ слайда 3"/>
          <p:cNvSpPr>
            <a:spLocks noGrp="1" noRot="1" noChangeAspect="1"/>
          </p:cNvSpPr>
          <p:nvPr>
            <p:ph type="sldImg" idx="2"/>
          </p:nvPr>
        </p:nvSpPr>
        <p:spPr>
          <a:xfrm>
            <a:off x="1138238" y="685800"/>
            <a:ext cx="4581525" cy="3429000"/>
          </a:xfrm>
          <a:prstGeom prst="rect">
            <a:avLst/>
          </a:prstGeom>
          <a:noFill/>
          <a:ln w="12700">
            <a:solidFill>
              <a:prstClr val="black"/>
            </a:solidFill>
          </a:ln>
        </p:spPr>
        <p:txBody>
          <a:bodyPr vert="horz" lIns="91440" tIns="45720" rIns="91440" bIns="45720" rtlCol="0" anchor="ctr"/>
          <a:lstStyle/>
          <a:p>
            <a:pPr lvl="0"/>
            <a:endParaRPr lang="ru-RU" noProof="0" dirty="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D264ACC-65BA-4EE4-88D9-C13BCAF311A0}" type="slidenum">
              <a:rPr lang="ru-RU"/>
              <a:pPr>
                <a:defRPr/>
              </a:pPr>
              <a:t>‹#›</a:t>
            </a:fld>
            <a:endParaRPr lang="ru-RU" dirty="0"/>
          </a:p>
        </p:txBody>
      </p:sp>
    </p:spTree>
    <p:extLst>
      <p:ext uri="{BB962C8B-B14F-4D97-AF65-F5344CB8AC3E}">
        <p14:creationId xmlns:p14="http://schemas.microsoft.com/office/powerpoint/2010/main" val="27124139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482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1BF90F-9F7A-459A-8A09-621F1AA3A326}" type="slidenum">
              <a:rPr lang="ru-RU" altLang="ru-RU" smtClean="0"/>
              <a:pPr eaLnBrk="1" hangingPunct="1"/>
              <a:t>1</a:t>
            </a:fld>
            <a:endParaRPr lang="ru-RU" alt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smtClean="0"/>
          </a:p>
        </p:txBody>
      </p:sp>
      <p:sp>
        <p:nvSpPr>
          <p:cNvPr id="3584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8CE9175-33ED-410A-8C3F-D21C615024BD}" type="slidenum">
              <a:rPr lang="ru-RU" altLang="ru-RU" smtClean="0"/>
              <a:pPr eaLnBrk="1" hangingPunct="1"/>
              <a:t>2</a:t>
            </a:fld>
            <a:endParaRPr lang="ru-RU" alt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smtClean="0"/>
          </a:p>
        </p:txBody>
      </p:sp>
      <p:sp>
        <p:nvSpPr>
          <p:cNvPr id="3686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AC90A85-A8CB-4103-BFE5-40CFDF08BF31}" type="slidenum">
              <a:rPr lang="ru-RU" altLang="ru-RU" smtClean="0"/>
              <a:pPr eaLnBrk="1" hangingPunct="1"/>
              <a:t>13</a:t>
            </a:fld>
            <a:endParaRPr lang="ru-RU" alt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smtClean="0"/>
          </a:p>
        </p:txBody>
      </p:sp>
      <p:sp>
        <p:nvSpPr>
          <p:cNvPr id="3789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268B91-E008-4752-A3CA-E458180D22F7}" type="slidenum">
              <a:rPr lang="ru-RU" altLang="ru-RU" smtClean="0"/>
              <a:pPr eaLnBrk="1" hangingPunct="1"/>
              <a:t>21</a:t>
            </a:fld>
            <a:endParaRPr lang="ru-RU" alt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r"/>
            <a:endParaRPr lang="ru-RU" altLang="ru-RU" smtClean="0"/>
          </a:p>
        </p:txBody>
      </p:sp>
      <p:sp>
        <p:nvSpPr>
          <p:cNvPr id="3891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3E153D-987C-4113-81C7-554CA50EC69C}" type="slidenum">
              <a:rPr lang="ru-RU" altLang="ru-RU" smtClean="0"/>
              <a:pPr eaLnBrk="1" hangingPunct="1"/>
              <a:t>27</a:t>
            </a:fld>
            <a:endParaRPr lang="ru-RU"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1463675" y="3541713"/>
            <a:ext cx="2971800" cy="1587"/>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4"/>
          <p:cNvCxnSpPr/>
          <p:nvPr/>
        </p:nvCxnSpPr>
        <p:spPr>
          <a:xfrm>
            <a:off x="4708525" y="3541713"/>
            <a:ext cx="2971800" cy="1587"/>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Овал 5"/>
          <p:cNvSpPr/>
          <p:nvPr/>
        </p:nvSpPr>
        <p:spPr>
          <a:xfrm>
            <a:off x="4540250" y="3517900"/>
            <a:ext cx="46038" cy="4445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a:defRPr/>
            </a:pPr>
            <a:endParaRPr lang="en-US"/>
          </a:p>
        </p:txBody>
      </p:sp>
      <p:sp>
        <p:nvSpPr>
          <p:cNvPr id="9" name="Подзаголовок 8"/>
          <p:cNvSpPr>
            <a:spLocks noGrp="1"/>
          </p:cNvSpPr>
          <p:nvPr>
            <p:ph type="subTitle" idx="1"/>
          </p:nvPr>
        </p:nvSpPr>
        <p:spPr>
          <a:xfrm>
            <a:off x="457200" y="3690383"/>
            <a:ext cx="8305800" cy="114009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28" name="Заголовок 27"/>
          <p:cNvSpPr>
            <a:spLocks noGrp="1"/>
          </p:cNvSpPr>
          <p:nvPr>
            <p:ph type="ctrTitle"/>
          </p:nvPr>
        </p:nvSpPr>
        <p:spPr>
          <a:xfrm>
            <a:off x="457200" y="1430082"/>
            <a:ext cx="8305800" cy="1976155"/>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ru-RU" smtClean="0"/>
              <a:t>Образец заголовка</a:t>
            </a:r>
            <a:endParaRPr lang="en-US"/>
          </a:p>
        </p:txBody>
      </p:sp>
      <p:sp>
        <p:nvSpPr>
          <p:cNvPr id="7" name="Дата 14"/>
          <p:cNvSpPr>
            <a:spLocks noGrp="1"/>
          </p:cNvSpPr>
          <p:nvPr>
            <p:ph type="dt" sz="half" idx="10"/>
          </p:nvPr>
        </p:nvSpPr>
        <p:spPr/>
        <p:txBody>
          <a:bodyPr/>
          <a:lstStyle>
            <a:lvl1pPr>
              <a:defRPr/>
            </a:lvl1pPr>
          </a:lstStyle>
          <a:p>
            <a:pPr>
              <a:defRPr/>
            </a:pPr>
            <a:endParaRPr lang="ru-RU"/>
          </a:p>
        </p:txBody>
      </p:sp>
      <p:sp>
        <p:nvSpPr>
          <p:cNvPr id="8" name="Номер слайда 15"/>
          <p:cNvSpPr>
            <a:spLocks noGrp="1"/>
          </p:cNvSpPr>
          <p:nvPr>
            <p:ph type="sldNum" sz="quarter" idx="11"/>
          </p:nvPr>
        </p:nvSpPr>
        <p:spPr/>
        <p:txBody>
          <a:bodyPr/>
          <a:lstStyle>
            <a:lvl1pPr>
              <a:defRPr/>
            </a:lvl1pPr>
          </a:lstStyle>
          <a:p>
            <a:pPr>
              <a:defRPr/>
            </a:pPr>
            <a:fld id="{41A959F7-46B4-4534-A755-9498B4493B2D}" type="slidenum">
              <a:rPr lang="ru-RU"/>
              <a:pPr>
                <a:defRPr/>
              </a:pPr>
              <a:t>‹#›</a:t>
            </a:fld>
            <a:endParaRPr lang="ru-RU" dirty="0"/>
          </a:p>
        </p:txBody>
      </p:sp>
      <p:sp>
        <p:nvSpPr>
          <p:cNvPr id="10" name="Нижний колонтитул 16"/>
          <p:cNvSpPr>
            <a:spLocks noGrp="1"/>
          </p:cNvSpPr>
          <p:nvPr>
            <p:ph type="ftr" sz="quarter" idx="12"/>
          </p:nvPr>
        </p:nvSpPr>
        <p:spPr/>
        <p:txBody>
          <a:bodyPr/>
          <a:lstStyle>
            <a:lvl1pPr>
              <a:defRPr/>
            </a:lvl1pPr>
          </a:lstStyle>
          <a:p>
            <a:pPr>
              <a:defRPr/>
            </a:pPr>
            <a:endParaRPr lang="ru-RU"/>
          </a:p>
        </p:txBody>
      </p:sp>
    </p:spTree>
    <p:extLst>
      <p:ext uri="{BB962C8B-B14F-4D97-AF65-F5344CB8AC3E}">
        <p14:creationId xmlns:p14="http://schemas.microsoft.com/office/powerpoint/2010/main" val="1831659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CC680209-D99C-4C35-987D-53FF1CA64A5B}" type="slidenum">
              <a:rPr lang="ru-RU"/>
              <a:pPr>
                <a:defRPr/>
              </a:pPr>
              <a:t>‹#›</a:t>
            </a:fld>
            <a:endParaRPr lang="ru-RU" dirty="0"/>
          </a:p>
        </p:txBody>
      </p:sp>
    </p:spTree>
    <p:extLst>
      <p:ext uri="{BB962C8B-B14F-4D97-AF65-F5344CB8AC3E}">
        <p14:creationId xmlns:p14="http://schemas.microsoft.com/office/powerpoint/2010/main" val="3691761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3939"/>
            <a:ext cx="2057400" cy="5836626"/>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3939"/>
            <a:ext cx="6019800" cy="5836626"/>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0BAC7850-B5D6-43E9-834F-D73BCD2E5CB1}" type="slidenum">
              <a:rPr lang="ru-RU"/>
              <a:pPr>
                <a:defRPr/>
              </a:pPr>
              <a:t>‹#›</a:t>
            </a:fld>
            <a:endParaRPr lang="ru-RU" dirty="0"/>
          </a:p>
        </p:txBody>
      </p:sp>
    </p:spTree>
    <p:extLst>
      <p:ext uri="{BB962C8B-B14F-4D97-AF65-F5344CB8AC3E}">
        <p14:creationId xmlns:p14="http://schemas.microsoft.com/office/powerpoint/2010/main" val="877906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0119"/>
            <a:ext cx="8229600" cy="456035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7" name="Заголовок 16"/>
          <p:cNvSpPr>
            <a:spLocks noGrp="1"/>
          </p:cNvSpPr>
          <p:nvPr>
            <p:ph type="title"/>
          </p:nvPr>
        </p:nvSpPr>
        <p:spPr/>
        <p:txBody>
          <a:bodyPr rtlCol="0"/>
          <a:lstStyle/>
          <a:p>
            <a:r>
              <a:rPr lang="ru-RU" smtClean="0"/>
              <a:t>Образец заголовка</a:t>
            </a:r>
            <a:endParaRPr lang="en-US"/>
          </a:p>
        </p:txBody>
      </p:sp>
      <p:sp>
        <p:nvSpPr>
          <p:cNvPr id="4" name="Дата 23"/>
          <p:cNvSpPr>
            <a:spLocks noGrp="1"/>
          </p:cNvSpPr>
          <p:nvPr>
            <p:ph type="dt" sz="half" idx="10"/>
          </p:nvPr>
        </p:nvSpPr>
        <p:spPr/>
        <p:txBody>
          <a:bodyPr/>
          <a:lstStyle>
            <a:lvl1pPr>
              <a:defRPr/>
            </a:lvl1pPr>
          </a:lstStyle>
          <a:p>
            <a:pPr>
              <a:defRPr/>
            </a:pPr>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5C61B689-EA29-4294-987D-6D586EB8D29E}" type="slidenum">
              <a:rPr lang="ru-RU"/>
              <a:pPr>
                <a:defRPr/>
              </a:pPr>
              <a:t>‹#›</a:t>
            </a:fld>
            <a:endParaRPr lang="ru-RU" dirty="0"/>
          </a:p>
        </p:txBody>
      </p:sp>
    </p:spTree>
    <p:extLst>
      <p:ext uri="{BB962C8B-B14F-4D97-AF65-F5344CB8AC3E}">
        <p14:creationId xmlns:p14="http://schemas.microsoft.com/office/powerpoint/2010/main" val="2547685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85800" y="49037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685800" y="3496275"/>
            <a:ext cx="7924800" cy="1368108"/>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685800" y="4946237"/>
            <a:ext cx="7924800" cy="982229"/>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2526BA1-48CA-4D94-8503-B5B98E9E44FD}" type="slidenum">
              <a:rPr lang="ru-RU"/>
              <a:pPr>
                <a:defRPr/>
              </a:pPr>
              <a:t>‹#›</a:t>
            </a:fld>
            <a:endParaRPr lang="ru-RU" dirty="0"/>
          </a:p>
        </p:txBody>
      </p:sp>
    </p:spTree>
    <p:extLst>
      <p:ext uri="{BB962C8B-B14F-4D97-AF65-F5344CB8AC3E}">
        <p14:creationId xmlns:p14="http://schemas.microsoft.com/office/powerpoint/2010/main" val="158375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11" name="Содержимое 10"/>
          <p:cNvSpPr>
            <a:spLocks noGrp="1"/>
          </p:cNvSpPr>
          <p:nvPr>
            <p:ph sz="half" idx="1"/>
          </p:nvPr>
        </p:nvSpPr>
        <p:spPr>
          <a:xfrm>
            <a:off x="457200" y="1520119"/>
            <a:ext cx="4059936" cy="456035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520119"/>
            <a:ext cx="4059936" cy="456035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3"/>
          <p:cNvSpPr>
            <a:spLocks noGrp="1"/>
          </p:cNvSpPr>
          <p:nvPr>
            <p:ph type="dt" sz="half" idx="10"/>
          </p:nvPr>
        </p:nvSpPr>
        <p:spPr/>
        <p:txBody>
          <a:bodyPr/>
          <a:lstStyle>
            <a:lvl1pPr>
              <a:defRPr/>
            </a:lvl1pPr>
          </a:lstStyle>
          <a:p>
            <a:pPr>
              <a:defRPr/>
            </a:pPr>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B6F3B97A-ACB8-4663-9FAB-B23C437397D7}" type="slidenum">
              <a:rPr lang="ru-RU"/>
              <a:pPr>
                <a:defRPr/>
              </a:pPr>
              <a:t>‹#›</a:t>
            </a:fld>
            <a:endParaRPr lang="ru-RU" dirty="0"/>
          </a:p>
        </p:txBody>
      </p:sp>
    </p:spTree>
    <p:extLst>
      <p:ext uri="{BB962C8B-B14F-4D97-AF65-F5344CB8AC3E}">
        <p14:creationId xmlns:p14="http://schemas.microsoft.com/office/powerpoint/2010/main" val="3380079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cxnSp>
        <p:nvCxnSpPr>
          <p:cNvPr id="7" name="Прямая соединительная линия 6"/>
          <p:cNvCxnSpPr/>
          <p:nvPr/>
        </p:nvCxnSpPr>
        <p:spPr>
          <a:xfrm>
            <a:off x="563563" y="2174875"/>
            <a:ext cx="3748087"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4754563" y="2174875"/>
            <a:ext cx="3749675"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Текст 2"/>
          <p:cNvSpPr>
            <a:spLocks noGrp="1"/>
          </p:cNvSpPr>
          <p:nvPr>
            <p:ph type="body" idx="1"/>
          </p:nvPr>
        </p:nvSpPr>
        <p:spPr>
          <a:xfrm>
            <a:off x="457200" y="1396029"/>
            <a:ext cx="4040188" cy="76006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32" name="Содержимое 31"/>
          <p:cNvSpPr>
            <a:spLocks noGrp="1"/>
          </p:cNvSpPr>
          <p:nvPr>
            <p:ph sz="half" idx="2"/>
          </p:nvPr>
        </p:nvSpPr>
        <p:spPr>
          <a:xfrm>
            <a:off x="457200" y="2196289"/>
            <a:ext cx="4038600" cy="390366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4" name="Содержимое 33"/>
          <p:cNvSpPr>
            <a:spLocks noGrp="1"/>
          </p:cNvSpPr>
          <p:nvPr>
            <p:ph sz="quarter" idx="4"/>
          </p:nvPr>
        </p:nvSpPr>
        <p:spPr>
          <a:xfrm>
            <a:off x="4649788" y="2196289"/>
            <a:ext cx="4038600" cy="390366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 name="Заголовок 1"/>
          <p:cNvSpPr>
            <a:spLocks noGrp="1"/>
          </p:cNvSpPr>
          <p:nvPr>
            <p:ph type="title"/>
          </p:nvPr>
        </p:nvSpPr>
        <p:spPr>
          <a:xfrm>
            <a:off x="457200" y="155052"/>
            <a:ext cx="8229600" cy="1140090"/>
          </a:xfrm>
        </p:spPr>
        <p:txBody>
          <a:bodyPr/>
          <a:lstStyle>
            <a:lvl1pPr>
              <a:defRPr/>
            </a:lvl1pPr>
          </a:lstStyle>
          <a:p>
            <a:r>
              <a:rPr lang="ru-RU" smtClean="0"/>
              <a:t>Образец заголовка</a:t>
            </a:r>
            <a:endParaRPr lang="en-US"/>
          </a:p>
        </p:txBody>
      </p:sp>
      <p:sp>
        <p:nvSpPr>
          <p:cNvPr id="12" name="Текст 11"/>
          <p:cNvSpPr>
            <a:spLocks noGrp="1"/>
          </p:cNvSpPr>
          <p:nvPr>
            <p:ph type="body" idx="3"/>
          </p:nvPr>
        </p:nvSpPr>
        <p:spPr>
          <a:xfrm>
            <a:off x="4648200" y="1396029"/>
            <a:ext cx="4040188" cy="76006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9" name="Номер слайда 8"/>
          <p:cNvSpPr>
            <a:spLocks noGrp="1"/>
          </p:cNvSpPr>
          <p:nvPr>
            <p:ph type="sldNum" sz="quarter" idx="10"/>
          </p:nvPr>
        </p:nvSpPr>
        <p:spPr/>
        <p:txBody>
          <a:bodyPr/>
          <a:lstStyle>
            <a:lvl1pPr>
              <a:defRPr/>
            </a:lvl1pPr>
          </a:lstStyle>
          <a:p>
            <a:pPr>
              <a:defRPr/>
            </a:pPr>
            <a:fld id="{E9FFAAF3-4DCF-4B8C-9983-065A857E70CB}" type="slidenum">
              <a:rPr lang="ru-RU"/>
              <a:pPr>
                <a:defRPr/>
              </a:pPr>
              <a:t>‹#›</a:t>
            </a:fld>
            <a:endParaRPr lang="ru-RU" dirty="0"/>
          </a:p>
        </p:txBody>
      </p:sp>
      <p:sp>
        <p:nvSpPr>
          <p:cNvPr id="10" name="Нижний колонтитул 7"/>
          <p:cNvSpPr>
            <a:spLocks noGrp="1"/>
          </p:cNvSpPr>
          <p:nvPr>
            <p:ph type="ftr" sz="quarter" idx="11"/>
          </p:nvPr>
        </p:nvSpPr>
        <p:spPr/>
        <p:txBody>
          <a:bodyPr/>
          <a:lstStyle>
            <a:lvl1pPr>
              <a:defRPr/>
            </a:lvl1pPr>
          </a:lstStyle>
          <a:p>
            <a:pPr>
              <a:defRPr/>
            </a:pPr>
            <a:endParaRPr lang="ru-RU"/>
          </a:p>
        </p:txBody>
      </p:sp>
      <p:sp>
        <p:nvSpPr>
          <p:cNvPr id="11" name="Дата 6"/>
          <p:cNvSpPr>
            <a:spLocks noGrp="1"/>
          </p:cNvSpPr>
          <p:nvPr>
            <p:ph type="dt" sz="half" idx="12"/>
          </p:nvPr>
        </p:nvSpPr>
        <p:spPr/>
        <p:txBody>
          <a:bodyPr/>
          <a:lstStyle>
            <a:lvl1pPr>
              <a:defRPr/>
            </a:lvl1pPr>
          </a:lstStyle>
          <a:p>
            <a:pPr>
              <a:defRPr/>
            </a:pPr>
            <a:endParaRPr lang="ru-RU"/>
          </a:p>
        </p:txBody>
      </p:sp>
    </p:spTree>
    <p:extLst>
      <p:ext uri="{BB962C8B-B14F-4D97-AF65-F5344CB8AC3E}">
        <p14:creationId xmlns:p14="http://schemas.microsoft.com/office/powerpoint/2010/main" val="1050841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3"/>
          <p:cNvSpPr>
            <a:spLocks noGrp="1"/>
          </p:cNvSpPr>
          <p:nvPr>
            <p:ph type="dt" sz="half" idx="10"/>
          </p:nvPr>
        </p:nvSpPr>
        <p:spPr/>
        <p:txBody>
          <a:bodyPr/>
          <a:lstStyle>
            <a:lvl1pPr>
              <a:defRPr/>
            </a:lvl1pPr>
          </a:lstStyle>
          <a:p>
            <a:pPr>
              <a:defRPr/>
            </a:pPr>
            <a:endParaRPr lang="ru-RU"/>
          </a:p>
        </p:txBody>
      </p:sp>
      <p:sp>
        <p:nvSpPr>
          <p:cNvPr id="4" name="Нижний колонтитул 9"/>
          <p:cNvSpPr>
            <a:spLocks noGrp="1"/>
          </p:cNvSpPr>
          <p:nvPr>
            <p:ph type="ftr" sz="quarter" idx="11"/>
          </p:nvPr>
        </p:nvSpPr>
        <p:spPr/>
        <p:txBody>
          <a:bodyPr/>
          <a:lstStyle>
            <a:lvl1pPr>
              <a:defRPr/>
            </a:lvl1pPr>
          </a:lstStyle>
          <a:p>
            <a:pPr>
              <a:defRPr/>
            </a:pPr>
            <a:endParaRPr lang="ru-RU"/>
          </a:p>
        </p:txBody>
      </p:sp>
      <p:sp>
        <p:nvSpPr>
          <p:cNvPr id="5" name="Номер слайда 21"/>
          <p:cNvSpPr>
            <a:spLocks noGrp="1"/>
          </p:cNvSpPr>
          <p:nvPr>
            <p:ph type="sldNum" sz="quarter" idx="12"/>
          </p:nvPr>
        </p:nvSpPr>
        <p:spPr/>
        <p:txBody>
          <a:bodyPr/>
          <a:lstStyle>
            <a:lvl1pPr>
              <a:defRPr/>
            </a:lvl1pPr>
          </a:lstStyle>
          <a:p>
            <a:pPr>
              <a:defRPr/>
            </a:pPr>
            <a:fld id="{5E3C9A7D-EDFD-42C4-8137-1DEBF3140F56}" type="slidenum">
              <a:rPr lang="ru-RU"/>
              <a:pPr>
                <a:defRPr/>
              </a:pPr>
              <a:t>‹#›</a:t>
            </a:fld>
            <a:endParaRPr lang="ru-RU" dirty="0"/>
          </a:p>
        </p:txBody>
      </p:sp>
    </p:spTree>
    <p:extLst>
      <p:ext uri="{BB962C8B-B14F-4D97-AF65-F5344CB8AC3E}">
        <p14:creationId xmlns:p14="http://schemas.microsoft.com/office/powerpoint/2010/main" val="1784372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23"/>
          <p:cNvSpPr>
            <a:spLocks noGrp="1"/>
          </p:cNvSpPr>
          <p:nvPr>
            <p:ph type="dt" sz="half" idx="10"/>
          </p:nvPr>
        </p:nvSpPr>
        <p:spPr/>
        <p:txBody>
          <a:bodyPr/>
          <a:lstStyle>
            <a:lvl1pPr>
              <a:defRPr/>
            </a:lvl1pPr>
          </a:lstStyle>
          <a:p>
            <a:pPr>
              <a:defRPr/>
            </a:pPr>
            <a:endParaRPr lang="ru-RU"/>
          </a:p>
        </p:txBody>
      </p:sp>
      <p:sp>
        <p:nvSpPr>
          <p:cNvPr id="3" name="Нижний колонтитул 9"/>
          <p:cNvSpPr>
            <a:spLocks noGrp="1"/>
          </p:cNvSpPr>
          <p:nvPr>
            <p:ph type="ftr" sz="quarter" idx="11"/>
          </p:nvPr>
        </p:nvSpPr>
        <p:spPr/>
        <p:txBody>
          <a:bodyPr/>
          <a:lstStyle>
            <a:lvl1pPr>
              <a:defRPr/>
            </a:lvl1pPr>
          </a:lstStyle>
          <a:p>
            <a:pPr>
              <a:defRPr/>
            </a:pPr>
            <a:endParaRPr lang="ru-RU"/>
          </a:p>
        </p:txBody>
      </p:sp>
      <p:sp>
        <p:nvSpPr>
          <p:cNvPr id="4" name="Номер слайда 21"/>
          <p:cNvSpPr>
            <a:spLocks noGrp="1"/>
          </p:cNvSpPr>
          <p:nvPr>
            <p:ph type="sldNum" sz="quarter" idx="12"/>
          </p:nvPr>
        </p:nvSpPr>
        <p:spPr/>
        <p:txBody>
          <a:bodyPr/>
          <a:lstStyle>
            <a:lvl1pPr>
              <a:defRPr/>
            </a:lvl1pPr>
          </a:lstStyle>
          <a:p>
            <a:pPr>
              <a:defRPr/>
            </a:pPr>
            <a:fld id="{DF2D081D-9641-4841-B4D8-9FCD39648965}" type="slidenum">
              <a:rPr lang="ru-RU"/>
              <a:pPr>
                <a:defRPr/>
              </a:pPr>
              <a:t>‹#›</a:t>
            </a:fld>
            <a:endParaRPr lang="ru-RU" dirty="0"/>
          </a:p>
        </p:txBody>
      </p:sp>
    </p:spTree>
    <p:extLst>
      <p:ext uri="{BB962C8B-B14F-4D97-AF65-F5344CB8AC3E}">
        <p14:creationId xmlns:p14="http://schemas.microsoft.com/office/powerpoint/2010/main" val="994577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6036"/>
            <a:ext cx="6248400" cy="570044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 name="Текст 2"/>
          <p:cNvSpPr>
            <a:spLocks noGrp="1"/>
          </p:cNvSpPr>
          <p:nvPr>
            <p:ph type="body" idx="2"/>
          </p:nvPr>
        </p:nvSpPr>
        <p:spPr>
          <a:xfrm>
            <a:off x="6781800" y="1596125"/>
            <a:ext cx="1984248" cy="3724293"/>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31" name="Заголовок 30"/>
          <p:cNvSpPr>
            <a:spLocks noGrp="1"/>
          </p:cNvSpPr>
          <p:nvPr>
            <p:ph type="title"/>
          </p:nvPr>
        </p:nvSpPr>
        <p:spPr>
          <a:xfrm>
            <a:off x="6781800" y="456036"/>
            <a:ext cx="1981200" cy="1064084"/>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5" name="Дата 23"/>
          <p:cNvSpPr>
            <a:spLocks noGrp="1"/>
          </p:cNvSpPr>
          <p:nvPr>
            <p:ph type="dt" sz="half" idx="10"/>
          </p:nvPr>
        </p:nvSpPr>
        <p:spPr/>
        <p:txBody>
          <a:bodyPr/>
          <a:lstStyle>
            <a:lvl1pPr>
              <a:defRPr/>
            </a:lvl1pPr>
          </a:lstStyle>
          <a:p>
            <a:pPr>
              <a:defRPr/>
            </a:pPr>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C837FFED-C01A-4413-92B3-2C8930905D06}" type="slidenum">
              <a:rPr lang="ru-RU"/>
              <a:pPr>
                <a:defRPr/>
              </a:pPr>
              <a:t>‹#›</a:t>
            </a:fld>
            <a:endParaRPr lang="ru-RU" dirty="0"/>
          </a:p>
        </p:txBody>
      </p:sp>
    </p:spTree>
    <p:extLst>
      <p:ext uri="{BB962C8B-B14F-4D97-AF65-F5344CB8AC3E}">
        <p14:creationId xmlns:p14="http://schemas.microsoft.com/office/powerpoint/2010/main" val="2264229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6036"/>
            <a:ext cx="2057400" cy="1064084"/>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3" name="Рисунок 2"/>
          <p:cNvSpPr>
            <a:spLocks noGrp="1"/>
          </p:cNvSpPr>
          <p:nvPr>
            <p:ph type="pic" idx="1"/>
          </p:nvPr>
        </p:nvSpPr>
        <p:spPr>
          <a:xfrm>
            <a:off x="457200" y="456036"/>
            <a:ext cx="6019800" cy="5548436"/>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ru-RU" noProof="0" smtClean="0"/>
              <a:t>Вставка рисунка</a:t>
            </a:r>
            <a:endParaRPr lang="en-US" noProof="0"/>
          </a:p>
        </p:txBody>
      </p:sp>
      <p:sp>
        <p:nvSpPr>
          <p:cNvPr id="4" name="Текст 3"/>
          <p:cNvSpPr>
            <a:spLocks noGrp="1"/>
          </p:cNvSpPr>
          <p:nvPr>
            <p:ph type="body" sz="half" idx="2"/>
          </p:nvPr>
        </p:nvSpPr>
        <p:spPr>
          <a:xfrm>
            <a:off x="6629400" y="1596125"/>
            <a:ext cx="2057400" cy="4408347"/>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ru-RU" smtClean="0"/>
              <a:t>Образец текста</a:t>
            </a:r>
          </a:p>
        </p:txBody>
      </p:sp>
      <p:sp>
        <p:nvSpPr>
          <p:cNvPr id="5" name="Дата 23"/>
          <p:cNvSpPr>
            <a:spLocks noGrp="1"/>
          </p:cNvSpPr>
          <p:nvPr>
            <p:ph type="dt" sz="half" idx="10"/>
          </p:nvPr>
        </p:nvSpPr>
        <p:spPr/>
        <p:txBody>
          <a:bodyPr/>
          <a:lstStyle>
            <a:lvl1pPr>
              <a:defRPr/>
            </a:lvl1pPr>
          </a:lstStyle>
          <a:p>
            <a:pPr>
              <a:defRPr/>
            </a:pPr>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C259E4A5-F62C-4C78-9057-2E54D84A6B4B}" type="slidenum">
              <a:rPr lang="ru-RU"/>
              <a:pPr>
                <a:defRPr/>
              </a:pPr>
              <a:t>‹#›</a:t>
            </a:fld>
            <a:endParaRPr lang="ru-RU" dirty="0"/>
          </a:p>
        </p:txBody>
      </p:sp>
    </p:spTree>
    <p:extLst>
      <p:ext uri="{BB962C8B-B14F-4D97-AF65-F5344CB8AC3E}">
        <p14:creationId xmlns:p14="http://schemas.microsoft.com/office/powerpoint/2010/main" val="3086880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Текст 8"/>
          <p:cNvSpPr>
            <a:spLocks noGrp="1"/>
          </p:cNvSpPr>
          <p:nvPr>
            <p:ph type="body" idx="1"/>
          </p:nvPr>
        </p:nvSpPr>
        <p:spPr bwMode="auto">
          <a:xfrm>
            <a:off x="457200" y="1444625"/>
            <a:ext cx="8229600" cy="466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24" name="Дата 23"/>
          <p:cNvSpPr>
            <a:spLocks noGrp="1"/>
          </p:cNvSpPr>
          <p:nvPr>
            <p:ph type="dt" sz="half" idx="2"/>
          </p:nvPr>
        </p:nvSpPr>
        <p:spPr>
          <a:xfrm>
            <a:off x="5791200" y="6188075"/>
            <a:ext cx="2590800" cy="382588"/>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ru-RU"/>
          </a:p>
        </p:txBody>
      </p:sp>
      <p:sp>
        <p:nvSpPr>
          <p:cNvPr id="10" name="Нижний колонтитул 9"/>
          <p:cNvSpPr>
            <a:spLocks noGrp="1"/>
          </p:cNvSpPr>
          <p:nvPr>
            <p:ph type="ftr" sz="quarter" idx="3"/>
          </p:nvPr>
        </p:nvSpPr>
        <p:spPr>
          <a:xfrm>
            <a:off x="2133600" y="6188075"/>
            <a:ext cx="3581400" cy="382588"/>
          </a:xfrm>
          <a:prstGeom prst="rect">
            <a:avLst/>
          </a:prstGeom>
        </p:spPr>
        <p:txBody>
          <a:bodyPr vert="horz" anchor="ctr" anchorCtr="0"/>
          <a:lstStyle>
            <a:lvl1pPr algn="r" eaLnBrk="1" latinLnBrk="0" hangingPunct="1">
              <a:defRPr kumimoji="0" sz="1200">
                <a:solidFill>
                  <a:schemeClr val="tx2"/>
                </a:solidFill>
              </a:defRPr>
            </a:lvl1pPr>
          </a:lstStyle>
          <a:p>
            <a:pPr>
              <a:defRPr/>
            </a:pPr>
            <a:endParaRPr lang="ru-RU"/>
          </a:p>
        </p:txBody>
      </p:sp>
      <p:sp>
        <p:nvSpPr>
          <p:cNvPr id="22" name="Номер слайда 21"/>
          <p:cNvSpPr>
            <a:spLocks noGrp="1"/>
          </p:cNvSpPr>
          <p:nvPr>
            <p:ph type="sldNum" sz="quarter" idx="4"/>
          </p:nvPr>
        </p:nvSpPr>
        <p:spPr>
          <a:xfrm>
            <a:off x="8410575" y="6165850"/>
            <a:ext cx="609600" cy="455613"/>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pPr>
              <a:defRPr/>
            </a:pPr>
            <a:fld id="{B9DB5009-CB1B-43CF-949E-C65733B605DE}" type="slidenum">
              <a:rPr lang="ru-RU"/>
              <a:pPr>
                <a:defRPr/>
              </a:pPr>
              <a:t>‹#›</a:t>
            </a:fld>
            <a:endParaRPr lang="ru-RU" dirty="0"/>
          </a:p>
        </p:txBody>
      </p:sp>
      <p:sp>
        <p:nvSpPr>
          <p:cNvPr id="5" name="Заголовок 4"/>
          <p:cNvSpPr>
            <a:spLocks noGrp="1"/>
          </p:cNvSpPr>
          <p:nvPr>
            <p:ph type="title"/>
          </p:nvPr>
        </p:nvSpPr>
        <p:spPr>
          <a:xfrm>
            <a:off x="457200" y="152400"/>
            <a:ext cx="8229600" cy="1216025"/>
          </a:xfrm>
          <a:prstGeom prst="rect">
            <a:avLst/>
          </a:prstGeom>
          <a:ln w="6350" cap="rnd">
            <a:noFill/>
          </a:ln>
        </p:spPr>
        <p:txBody>
          <a:bodyPr vert="horz" anchor="b" anchorCtr="0">
            <a:normAutofit/>
          </a:bodyPr>
          <a:lstStyle/>
          <a:p>
            <a:r>
              <a:rPr lang="ru-RU" smtClean="0"/>
              <a:t>Образец заголовка</a:t>
            </a:r>
            <a:endParaRPr lang="en-US"/>
          </a:p>
        </p:txBody>
      </p:sp>
    </p:spTree>
  </p:cSld>
  <p:clrMap bg1="dk1" tx1="lt1" bg2="dk2" tx2="lt2" accent1="accent1" accent2="accent2" accent3="accent3" accent4="accent4" accent5="accent5" accent6="accent6" hlink="hlink" folHlink="folHlink"/>
  <p:sldLayoutIdLst>
    <p:sldLayoutId id="2147483965" r:id="rId1"/>
    <p:sldLayoutId id="2147483957" r:id="rId2"/>
    <p:sldLayoutId id="2147483966" r:id="rId3"/>
    <p:sldLayoutId id="2147483958" r:id="rId4"/>
    <p:sldLayoutId id="2147483967" r:id="rId5"/>
    <p:sldLayoutId id="2147483959" r:id="rId6"/>
    <p:sldLayoutId id="2147483960" r:id="rId7"/>
    <p:sldLayoutId id="2147483961" r:id="rId8"/>
    <p:sldLayoutId id="2147483962" r:id="rId9"/>
    <p:sldLayoutId id="2147483963" r:id="rId10"/>
    <p:sldLayoutId id="2147483964" r:id="rId11"/>
  </p:sldLayoutIdLst>
  <p:txStyles>
    <p:titleStyle>
      <a:lvl1pPr algn="l" rtl="0" eaLnBrk="0" fontAlgn="base" hangingPunct="0">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eaLnBrk="0" fontAlgn="base" hangingPunct="0">
        <a:spcBef>
          <a:spcPct val="0"/>
        </a:spcBef>
        <a:spcAft>
          <a:spcPct val="0"/>
        </a:spcAft>
        <a:defRPr sz="4200">
          <a:solidFill>
            <a:srgbClr val="F9F9F9"/>
          </a:solidFill>
          <a:latin typeface="Constantia" pitchFamily="18" charset="0"/>
        </a:defRPr>
      </a:lvl2pPr>
      <a:lvl3pPr algn="l" rtl="0" eaLnBrk="0" fontAlgn="base" hangingPunct="0">
        <a:spcBef>
          <a:spcPct val="0"/>
        </a:spcBef>
        <a:spcAft>
          <a:spcPct val="0"/>
        </a:spcAft>
        <a:defRPr sz="4200">
          <a:solidFill>
            <a:srgbClr val="F9F9F9"/>
          </a:solidFill>
          <a:latin typeface="Constantia" pitchFamily="18" charset="0"/>
        </a:defRPr>
      </a:lvl3pPr>
      <a:lvl4pPr algn="l" rtl="0" eaLnBrk="0" fontAlgn="base" hangingPunct="0">
        <a:spcBef>
          <a:spcPct val="0"/>
        </a:spcBef>
        <a:spcAft>
          <a:spcPct val="0"/>
        </a:spcAft>
        <a:defRPr sz="4200">
          <a:solidFill>
            <a:srgbClr val="F9F9F9"/>
          </a:solidFill>
          <a:latin typeface="Constantia" pitchFamily="18" charset="0"/>
        </a:defRPr>
      </a:lvl4pPr>
      <a:lvl5pPr algn="l" rtl="0" eaLnBrk="0" fontAlgn="base" hangingPunct="0">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eaLnBrk="0" fontAlgn="base" hangingPunct="0">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eaLnBrk="0" fontAlgn="base" hangingPunct="0">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eaLnBrk="0" fontAlgn="base" hangingPunct="0">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eaLnBrk="0" fontAlgn="base" hangingPunct="0">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eaLnBrk="0" fontAlgn="base" hangingPunct="0">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7.jpeg"/><Relationship Id="rId2" Type="http://schemas.openxmlformats.org/officeDocument/2006/relationships/hyperlink" Target="http://images.yandex.ru/yandsearch?text=%D0%BA%D0%B8%D1%82%D0%B0%D0%B9%D1%81%D0%BA%D0%B0%D1%8F%20%D0%B5%D0%B4%D0%B0&amp;img_url=www.endlesssimmer.com/wp-content/uploads/2008/07/chinese-food.jpg&amp;pos=0&amp;rpt=simage" TargetMode="External"/><Relationship Id="rId1" Type="http://schemas.openxmlformats.org/officeDocument/2006/relationships/slideLayout" Target="../slideLayouts/slideLayout2.xml"/><Relationship Id="rId6" Type="http://schemas.openxmlformats.org/officeDocument/2006/relationships/hyperlink" Target="http://images.yandex.ru/yandsearch?text=%D0%BA%D0%B8%D1%82%D0%B0%D0%B9%D1%81%D0%BA%D0%B0%D1%8F%20%D0%B5%D0%B4%D0%B0&amp;img_url=videoplastic.ru/images/foods_photos/2_3.jpg&amp;pos=19&amp;rpt=simage" TargetMode="External"/><Relationship Id="rId5" Type="http://schemas.openxmlformats.org/officeDocument/2006/relationships/image" Target="../media/image36.jpeg"/><Relationship Id="rId4" Type="http://schemas.openxmlformats.org/officeDocument/2006/relationships/hyperlink" Target="http://images.yandex.ru/yandsearch?text=%D0%BA%D0%B8%D1%82%D0%B0%D0%B9%D1%81%D0%BA%D0%B0%D1%8F%20%D0%B5%D0%B4%D0%B0&amp;img_url=img-fotki.yandex.ru/get/42/princesita.d/0_139a6_dac11faa_L&amp;pos=21&amp;rpt=simag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images.yandex.ru/yandsearch?text=%D0%BA%D0%B8%D1%82%D0%B0%D0%B9%D1%81%D0%BA%D0%B8%D0%B9%20%D0%BD%D0%B0%D1%86%D0%B8%D0%BE%D0%BD%D0%B0%D0%BB%D1%8C%D0%BD%D1%8B%D0%B9%20%D0%BA%D0%BE%D1%81%D1%82%D1%8E%D0%BC&amp;noreask=1&amp;img_url=kostum4you.ru/wp-content/uploads/2011/09/yaponskij-stil2-2.jpg&amp;pos=8&amp;rpt=simage&amp;lr=213"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images.yandex.ru/yandsearch?text=%D1%8D%D1%82%D0%BD%D0%BE%D0%BC%D0%B8%D1%80%20%D0%BA%D0%B8%D1%82%D0%B0%D0%B9&amp;img_url=umma-news.ru%2Fimages%2Fstories%2Fmrom%2FKaluga%2FBorovsk%2F110406%2520borovsk%2520etnomir%252003.jpg&amp;pos=21&amp;rpt=simage" TargetMode="External"/><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hyperlink" Target="http://images.yandex.ru/yandsearch?text=%D1%8D%D1%82%D0%BD%D0%BE%D0%BC%D0%B8%D1%80%20%D0%BA%D0%B8%D1%82%D0%B0%D0%B9&amp;img_url=www.natiwa.ru%2Fphoto%2Fexcursion%2Fetnomir%2F22.jpg&amp;pos=11&amp;rpt=simage"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19475" y="3421063"/>
            <a:ext cx="3816350"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Rectangle 7"/>
          <p:cNvSpPr>
            <a:spLocks noChangeArrowheads="1"/>
          </p:cNvSpPr>
          <p:nvPr/>
        </p:nvSpPr>
        <p:spPr bwMode="auto">
          <a:xfrm>
            <a:off x="539750" y="474663"/>
            <a:ext cx="7632700" cy="523875"/>
          </a:xfrm>
          <a:prstGeom prst="rect">
            <a:avLst/>
          </a:prstGeom>
          <a:noFill/>
          <a:ln>
            <a:noFill/>
          </a:ln>
          <a:effectLst/>
          <a:extLst/>
        </p:spPr>
        <p:txBody>
          <a:bodyPr>
            <a:spAutoFit/>
          </a:bodyPr>
          <a:lstStyle/>
          <a:p>
            <a:pPr>
              <a:defRPr/>
            </a:pPr>
            <a:r>
              <a:rPr lang="ru-RU" sz="2800" b="1" dirty="0">
                <a:solidFill>
                  <a:schemeClr val="accent3"/>
                </a:solidFill>
                <a:latin typeface="Impact" pitchFamily="34" charset="0"/>
              </a:rPr>
              <a:t>Незабываемый           и         загадочный Китай</a:t>
            </a:r>
          </a:p>
        </p:txBody>
      </p:sp>
      <p:pic>
        <p:nvPicPr>
          <p:cNvPr id="5124" name="Picture 8" descr="C:\Users\User\Desktop\Доспромеч. Китая\z_5a9ec1eb.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9750" y="1254125"/>
            <a:ext cx="3168650" cy="316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76825" y="1481138"/>
            <a:ext cx="3598863"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338" name="Picture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76375" y="4284663"/>
            <a:ext cx="5759450"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7"/>
          <p:cNvSpPr txBox="1">
            <a:spLocks noChangeArrowheads="1"/>
          </p:cNvSpPr>
          <p:nvPr/>
        </p:nvSpPr>
        <p:spPr bwMode="auto">
          <a:xfrm>
            <a:off x="7359650" y="3871913"/>
            <a:ext cx="17843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14340" name="Rectangle 8"/>
          <p:cNvSpPr>
            <a:spLocks noChangeArrowheads="1"/>
          </p:cNvSpPr>
          <p:nvPr/>
        </p:nvSpPr>
        <p:spPr bwMode="auto">
          <a:xfrm>
            <a:off x="250825" y="1260475"/>
            <a:ext cx="8245475"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000">
                <a:solidFill>
                  <a:srgbClr val="FFFF00"/>
                </a:solidFill>
              </a:rPr>
              <a:t>Китай — первая страна мира по численности населения (20% всех жителей Земли), причем пальму первенства удерживает уже, вероятно, много веков. В 70-х гадах в стране начала проводиться демографическая политика, направленная на снижение рождаемости, т. к. после образования КНР (в 50-х годах) за счет снижения смертности и повышения уровня жизни очень быстро возросли темпы прироста населения. Эта политика принесла свои плоды и сейчас естественный прирост в Китае даже ниже среднемирового показателя</a:t>
            </a:r>
            <a:r>
              <a:rPr lang="ru-RU" altLang="ru-RU" sz="1400"/>
              <a:t>.</a:t>
            </a:r>
          </a:p>
        </p:txBody>
      </p:sp>
      <p:sp>
        <p:nvSpPr>
          <p:cNvPr id="14341" name="Содержимое 7"/>
          <p:cNvSpPr>
            <a:spLocks noGrp="1"/>
          </p:cNvSpPr>
          <p:nvPr>
            <p:ph idx="1"/>
          </p:nvPr>
        </p:nvSpPr>
        <p:spPr>
          <a:xfrm>
            <a:off x="3492500" y="3671888"/>
            <a:ext cx="3059113" cy="3168650"/>
          </a:xfrm>
        </p:spPr>
        <p:txBody>
          <a:bodyPr/>
          <a:lstStyle/>
          <a:p>
            <a:pPr eaLnBrk="1" hangingPunct="1"/>
            <a:endParaRPr lang="ru-RU" altLang="ru-RU" smtClean="0"/>
          </a:p>
          <a:p>
            <a:pPr eaLnBrk="1" hangingPunct="1"/>
            <a:endParaRPr lang="ru-RU" altLang="ru-RU" smtClean="0"/>
          </a:p>
          <a:p>
            <a:pPr eaLnBrk="1" hangingPunct="1"/>
            <a:endParaRPr lang="ru-RU" altLang="ru-RU" smtClean="0"/>
          </a:p>
        </p:txBody>
      </p:sp>
      <p:sp>
        <p:nvSpPr>
          <p:cNvPr id="7" name="Заголовок 6"/>
          <p:cNvSpPr>
            <a:spLocks noGrp="1"/>
          </p:cNvSpPr>
          <p:nvPr>
            <p:ph type="title"/>
          </p:nvPr>
        </p:nvSpPr>
        <p:spPr>
          <a:xfrm>
            <a:off x="457200" y="273939"/>
            <a:ext cx="8686800" cy="1140090"/>
          </a:xfrm>
        </p:spPr>
        <p:txBody>
          <a:bodyPr/>
          <a:lstStyle/>
          <a:p>
            <a:pPr eaLnBrk="1" fontAlgn="auto" hangingPunct="1">
              <a:spcAft>
                <a:spcPts val="0"/>
              </a:spcAft>
              <a:defRPr/>
            </a:pPr>
            <a:r>
              <a:rPr lang="ru-RU" smtClean="0"/>
              <a:t>Особенности населения</a:t>
            </a:r>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457200" y="1520825"/>
            <a:ext cx="8229600" cy="4559300"/>
          </a:xfrm>
        </p:spPr>
        <p:txBody>
          <a:bodyPr/>
          <a:lstStyle/>
          <a:p>
            <a:pPr eaLnBrk="1" hangingPunct="1"/>
            <a:endParaRPr lang="ru-RU" altLang="ru-RU" smtClean="0"/>
          </a:p>
          <a:p>
            <a:pPr eaLnBrk="1" hangingPunct="1"/>
            <a:endParaRPr lang="ru-RU" altLang="ru-RU" smtClean="0"/>
          </a:p>
        </p:txBody>
      </p:sp>
      <p:sp>
        <p:nvSpPr>
          <p:cNvPr id="13" name="Заголовок 12"/>
          <p:cNvSpPr>
            <a:spLocks noGrp="1"/>
          </p:cNvSpPr>
          <p:nvPr>
            <p:ph type="title"/>
          </p:nvPr>
        </p:nvSpPr>
        <p:spPr>
          <a:xfrm>
            <a:off x="457200" y="152012"/>
            <a:ext cx="8229600" cy="1216096"/>
          </a:xfrm>
        </p:spPr>
        <p:txBody>
          <a:bodyPr>
            <a:normAutofit fontScale="90000"/>
          </a:bodyPr>
          <a:lstStyle/>
          <a:p>
            <a:pPr eaLnBrk="1" fontAlgn="auto" hangingPunct="1">
              <a:spcAft>
                <a:spcPts val="0"/>
              </a:spcAft>
              <a:defRPr/>
            </a:pPr>
            <a:r>
              <a:rPr lang="ru-RU" smtClean="0"/>
              <a:t>Этнический и религиозный состав</a:t>
            </a:r>
            <a:endParaRPr lang="ru-RU"/>
          </a:p>
        </p:txBody>
      </p:sp>
      <p:sp>
        <p:nvSpPr>
          <p:cNvPr id="15364" name="Text Box 5"/>
          <p:cNvSpPr txBox="1">
            <a:spLocks noChangeArrowheads="1"/>
          </p:cNvSpPr>
          <p:nvPr/>
        </p:nvSpPr>
        <p:spPr bwMode="auto">
          <a:xfrm>
            <a:off x="1311275" y="855663"/>
            <a:ext cx="3908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17414" name="Rectangle 6"/>
          <p:cNvSpPr>
            <a:spLocks noChangeArrowheads="1"/>
          </p:cNvSpPr>
          <p:nvPr/>
        </p:nvSpPr>
        <p:spPr bwMode="auto">
          <a:xfrm>
            <a:off x="0" y="1403350"/>
            <a:ext cx="6372225" cy="4402138"/>
          </a:xfrm>
          <a:prstGeom prst="rect">
            <a:avLst/>
          </a:prstGeom>
          <a:noFill/>
          <a:ln>
            <a:noFill/>
          </a:ln>
          <a:effectLst/>
          <a:extLst/>
        </p:spPr>
        <p:txBody>
          <a:bodyPr>
            <a:spAutoFit/>
          </a:bodyPr>
          <a:lstStyle/>
          <a:p>
            <a:pPr>
              <a:defRPr/>
            </a:pPr>
            <a:r>
              <a:rPr lang="ru-RU" sz="2000" b="1" dirty="0">
                <a:solidFill>
                  <a:srgbClr val="FFFF00"/>
                </a:solidFill>
                <a:effectLst>
                  <a:outerShdw blurRad="38100" dist="38100" dir="2700000" algn="tl">
                    <a:srgbClr val="000000">
                      <a:alpha val="43137"/>
                    </a:srgbClr>
                  </a:outerShdw>
                </a:effectLst>
              </a:rPr>
              <a:t>КНР — многонациональная страна (насчитывается 56 народностей), но с резким преобладанием китайцев — около 95% населения. Они проживают преимущественно в восточной части страны, на западе (на большей части территории) живут представители других национальностей (</a:t>
            </a:r>
            <a:r>
              <a:rPr lang="ru-RU" sz="2000" b="1" dirty="0" err="1">
                <a:solidFill>
                  <a:srgbClr val="FFFF00"/>
                </a:solidFill>
                <a:effectLst>
                  <a:outerShdw blurRad="38100" dist="38100" dir="2700000" algn="tl">
                    <a:srgbClr val="000000">
                      <a:alpha val="43137"/>
                    </a:srgbClr>
                  </a:outerShdw>
                </a:effectLst>
              </a:rPr>
              <a:t>гжуаны</a:t>
            </a:r>
            <a:r>
              <a:rPr lang="ru-RU" sz="2000" b="1" dirty="0">
                <a:solidFill>
                  <a:srgbClr val="FFFF00"/>
                </a:solidFill>
                <a:effectLst>
                  <a:outerShdw blurRad="38100" dist="38100" dir="2700000" algn="tl">
                    <a:srgbClr val="000000">
                      <a:alpha val="43137"/>
                    </a:srgbClr>
                  </a:outerShdw>
                </a:effectLst>
              </a:rPr>
              <a:t>, </a:t>
            </a:r>
            <a:r>
              <a:rPr lang="ru-RU" sz="2000" b="1" dirty="0" err="1">
                <a:solidFill>
                  <a:srgbClr val="FFFF00"/>
                </a:solidFill>
                <a:effectLst>
                  <a:outerShdw blurRad="38100" dist="38100" dir="2700000" algn="tl">
                    <a:srgbClr val="000000">
                      <a:alpha val="43137"/>
                    </a:srgbClr>
                  </a:outerShdw>
                </a:effectLst>
              </a:rPr>
              <a:t>хуэй</a:t>
            </a:r>
            <a:r>
              <a:rPr lang="ru-RU" sz="2000" b="1" dirty="0">
                <a:solidFill>
                  <a:srgbClr val="FFFF00"/>
                </a:solidFill>
                <a:effectLst>
                  <a:outerShdw blurRad="38100" dist="38100" dir="2700000" algn="tl">
                    <a:srgbClr val="000000">
                      <a:alpha val="43137"/>
                    </a:srgbClr>
                  </a:outerShdw>
                </a:effectLst>
              </a:rPr>
              <a:t>, уйгуры, тибетцы, монголы, корейцы, </a:t>
            </a:r>
            <a:r>
              <a:rPr lang="ru-RU" sz="2000" b="1" dirty="0" err="1">
                <a:solidFill>
                  <a:srgbClr val="FFFF00"/>
                </a:solidFill>
                <a:effectLst>
                  <a:outerShdw blurRad="38100" dist="38100" dir="2700000" algn="tl">
                    <a:srgbClr val="000000">
                      <a:alpha val="43137"/>
                    </a:srgbClr>
                  </a:outerShdw>
                </a:effectLst>
              </a:rPr>
              <a:t>манжуры</a:t>
            </a:r>
            <a:r>
              <a:rPr lang="ru-RU" sz="2000" b="1" dirty="0">
                <a:solidFill>
                  <a:srgbClr val="FFFF00"/>
                </a:solidFill>
                <a:effectLst>
                  <a:outerShdw blurRad="38100" dist="38100" dir="2700000" algn="tl">
                    <a:srgbClr val="000000">
                      <a:alpha val="43137"/>
                    </a:srgbClr>
                  </a:outerShdw>
                </a:effectLst>
              </a:rPr>
              <a:t> и др.). </a:t>
            </a:r>
          </a:p>
          <a:p>
            <a:pPr>
              <a:defRPr/>
            </a:pPr>
            <a:r>
              <a:rPr lang="ru-RU" sz="2000" b="1" dirty="0">
                <a:solidFill>
                  <a:srgbClr val="FFFF00"/>
                </a:solidFill>
                <a:effectLst>
                  <a:outerShdw blurRad="38100" dist="38100" dir="2700000" algn="tl">
                    <a:srgbClr val="000000">
                      <a:alpha val="43137"/>
                    </a:srgbClr>
                  </a:outerShdw>
                </a:effectLst>
              </a:rPr>
              <a:t>Несмотря на то, что КНР — социалистическая страна, здесь исповедуются конфуцианство, даосизм и буддизм (в целом население не очень религиозно). На территории страны находится мировой центр буддизма — Тибет, </a:t>
            </a:r>
            <a:r>
              <a:rPr lang="ru-RU" sz="2000" b="1" dirty="0">
                <a:solidFill>
                  <a:srgbClr val="FFFF00"/>
                </a:solidFill>
              </a:rPr>
              <a:t>оккупированный Китаем в </a:t>
            </a:r>
            <a:r>
              <a:rPr lang="ru-RU" sz="2000" b="1" dirty="0">
                <a:solidFill>
                  <a:srgbClr val="FFFF00"/>
                </a:solidFill>
                <a:effectLst>
                  <a:outerShdw blurRad="38100" dist="38100" dir="2700000" algn="tl">
                    <a:srgbClr val="000000">
                      <a:alpha val="43137"/>
                    </a:srgbClr>
                  </a:outerShdw>
                </a:effectLst>
              </a:rPr>
              <a:t>1951 </a:t>
            </a:r>
            <a:r>
              <a:rPr lang="ru-RU" sz="2000" b="1" dirty="0">
                <a:solidFill>
                  <a:srgbClr val="FFFF00"/>
                </a:solidFill>
              </a:rPr>
              <a:t>поду. </a:t>
            </a:r>
          </a:p>
        </p:txBody>
      </p:sp>
      <p:pic>
        <p:nvPicPr>
          <p:cNvPr id="1536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56325" y="2816225"/>
            <a:ext cx="2771775"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nodePh="1">
                                  <p:stCondLst>
                                    <p:cond delay="0"/>
                                  </p:stCondLst>
                                  <p:endCondLst>
                                    <p:cond evt="begin" delay="0">
                                      <p:tn val="5"/>
                                    </p:cond>
                                  </p:endCondLst>
                                  <p:iterate type="lt">
                                    <p:tmPct val="10000"/>
                                  </p:iterate>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fade">
                                      <p:cBhvr>
                                        <p:cTn id="7" dur="1000"/>
                                        <p:tgtEl>
                                          <p:spTgt spid="17411">
                                            <p:txEl>
                                              <p:pRg st="0" end="0"/>
                                            </p:txEl>
                                          </p:spTgt>
                                        </p:tgtEl>
                                      </p:cBhvr>
                                    </p:animEffect>
                                    <p:anim calcmode="lin" valueType="num">
                                      <p:cBhvr>
                                        <p:cTn id="8" dur="1000" fill="hold"/>
                                        <p:tgtEl>
                                          <p:spTgt spid="17411">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174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Заголовок 5"/>
          <p:cNvSpPr>
            <a:spLocks noGrp="1"/>
          </p:cNvSpPr>
          <p:nvPr>
            <p:ph type="title" idx="4294967295"/>
          </p:nvPr>
        </p:nvSpPr>
        <p:spPr>
          <a:xfrm>
            <a:off x="0" y="274638"/>
            <a:ext cx="8229600" cy="769937"/>
          </a:xfrm>
        </p:spPr>
        <p:txBody>
          <a:bodyPr/>
          <a:lstStyle/>
          <a:p>
            <a:pPr eaLnBrk="1" fontAlgn="auto" hangingPunct="1">
              <a:spcAft>
                <a:spcPts val="0"/>
              </a:spcAft>
              <a:defRPr/>
            </a:pPr>
            <a:r>
              <a:rPr lang="ru-RU" smtClean="0"/>
              <a:t>Особенности хозяйства</a:t>
            </a:r>
            <a:endParaRPr lang="ru-RU"/>
          </a:p>
        </p:txBody>
      </p:sp>
      <p:pic>
        <p:nvPicPr>
          <p:cNvPr id="16387"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9750" y="3708400"/>
            <a:ext cx="3851275" cy="244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76825" y="3779838"/>
            <a:ext cx="3636963"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7"/>
          <p:cNvSpPr txBox="1">
            <a:spLocks noChangeArrowheads="1"/>
          </p:cNvSpPr>
          <p:nvPr/>
        </p:nvSpPr>
        <p:spPr bwMode="auto">
          <a:xfrm flipH="1">
            <a:off x="468313" y="900113"/>
            <a:ext cx="8207375" cy="2924175"/>
          </a:xfrm>
          <a:prstGeom prst="rect">
            <a:avLst/>
          </a:prstGeom>
          <a:noFill/>
          <a:ln w="9525">
            <a:noFill/>
            <a:miter lim="800000"/>
            <a:headEnd/>
            <a:tailEnd/>
          </a:ln>
        </p:spPr>
        <p:txBody>
          <a:bodyPr>
            <a:spAutoFit/>
          </a:bodyPr>
          <a:lstStyle/>
          <a:p>
            <a:pPr algn="just">
              <a:defRPr/>
            </a:pPr>
            <a:r>
              <a:rPr lang="ru-RU" sz="2400" b="1" u="sng" dirty="0">
                <a:solidFill>
                  <a:srgbClr val="FFFF00"/>
                </a:solidFill>
              </a:rPr>
              <a:t>Отрасли специализации </a:t>
            </a:r>
            <a:r>
              <a:rPr lang="ru-RU" sz="2400" dirty="0">
                <a:solidFill>
                  <a:srgbClr val="FFFF00"/>
                </a:solidFill>
              </a:rPr>
              <a:t>— тяжелое машиностроение, станкостроение</a:t>
            </a:r>
            <a:r>
              <a:rPr lang="ru-RU" sz="2400" b="1" dirty="0">
                <a:solidFill>
                  <a:srgbClr val="FFFF00"/>
                </a:solidFill>
              </a:rPr>
              <a:t>, транспортное машиностроение. Быстрыми темпами развивается автомобилестроение (6-7 место в мире), электронная и приборостроение. Как и прежде, в стране развито производство для традиционных текстильной и швейной </a:t>
            </a:r>
            <a:r>
              <a:rPr lang="ru-RU" sz="2400" b="1" dirty="0" err="1">
                <a:solidFill>
                  <a:srgbClr val="FFFF00"/>
                </a:solidFill>
              </a:rPr>
              <a:t>подотраслей</a:t>
            </a:r>
            <a:r>
              <a:rPr lang="ru-RU" sz="2400" b="1" dirty="0">
                <a:solidFill>
                  <a:srgbClr val="FFFF00"/>
                </a:solidFill>
              </a:rPr>
              <a:t>. </a:t>
            </a:r>
          </a:p>
          <a:p>
            <a:pPr>
              <a:defRPr/>
            </a:pPr>
            <a:endParaRPr lang="ru-RU" sz="1600" b="1" dirty="0">
              <a:effectLst>
                <a:outerShdw blurRad="38100" dist="38100" dir="2700000" algn="tl">
                  <a:srgbClr val="000000">
                    <a:alpha val="43137"/>
                  </a:srgbClr>
                </a:outerShdw>
              </a:effectLst>
            </a:endParaRPr>
          </a:p>
        </p:txBody>
      </p:sp>
    </p:spTree>
  </p:cSld>
  <p:clrMapOvr>
    <a:masterClrMapping/>
  </p:clrMapOvr>
  <p:transition>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410"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288" y="3924300"/>
            <a:ext cx="3419475"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32363" y="3852863"/>
            <a:ext cx="360045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9"/>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572000" y="4211638"/>
            <a:ext cx="4572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12"/>
          <p:cNvSpPr txBox="1">
            <a:spLocks noChangeArrowheads="1"/>
          </p:cNvSpPr>
          <p:nvPr/>
        </p:nvSpPr>
        <p:spPr bwMode="auto">
          <a:xfrm>
            <a:off x="3543300" y="1931988"/>
            <a:ext cx="2613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17414" name="Rectangle 13"/>
          <p:cNvSpPr>
            <a:spLocks noChangeArrowheads="1"/>
          </p:cNvSpPr>
          <p:nvPr/>
        </p:nvSpPr>
        <p:spPr bwMode="auto">
          <a:xfrm>
            <a:off x="395288" y="828675"/>
            <a:ext cx="8424862"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b="1">
              <a:solidFill>
                <a:srgbClr val="FFFF00"/>
              </a:solidFill>
            </a:endParaRPr>
          </a:p>
          <a:p>
            <a:pPr eaLnBrk="1" hangingPunct="1"/>
            <a:r>
              <a:rPr lang="ru-RU" altLang="ru-RU" b="1" u="sng">
                <a:solidFill>
                  <a:srgbClr val="FFFF00"/>
                </a:solidFill>
              </a:rPr>
              <a:t>Легкая промышленность</a:t>
            </a:r>
            <a:r>
              <a:rPr lang="ru-RU" altLang="ru-RU">
                <a:solidFill>
                  <a:srgbClr val="FFFF00"/>
                </a:solidFill>
              </a:rPr>
              <a:t>— традиционная и одна из главных отраслей, использует собственное, в основном натуральное (2/3) сырье. Текстильная промышленность обеспечивает  стране лидирующее положение по производству и экспорту тканей (хлопковых, шелковых и других). Развиты также швейная, трикотажная, кожевенная и обувная промышленность. </a:t>
            </a:r>
          </a:p>
          <a:p>
            <a:pPr eaLnBrk="1" hangingPunct="1"/>
            <a:r>
              <a:rPr lang="ru-RU" altLang="ru-RU" b="1" u="sng">
                <a:solidFill>
                  <a:srgbClr val="FFFF00"/>
                </a:solidFill>
              </a:rPr>
              <a:t>Пищевая промышленность </a:t>
            </a:r>
            <a:r>
              <a:rPr lang="ru-RU" altLang="ru-RU">
                <a:solidFill>
                  <a:srgbClr val="FFFF00"/>
                </a:solidFill>
              </a:rPr>
              <a:t>. В стране лидируют переработка зерна и масличных культур, развито производство и переработка свинины (2/3 объема мясной промышленности), чая, табака и других пищевых продуктов.</a:t>
            </a:r>
          </a:p>
        </p:txBody>
      </p:sp>
      <p:sp>
        <p:nvSpPr>
          <p:cNvPr id="7" name="Заголовок 6"/>
          <p:cNvSpPr>
            <a:spLocks noGrp="1"/>
          </p:cNvSpPr>
          <p:nvPr>
            <p:ph type="title" idx="4294967295"/>
          </p:nvPr>
        </p:nvSpPr>
        <p:spPr>
          <a:xfrm>
            <a:off x="0" y="274638"/>
            <a:ext cx="8229600" cy="481012"/>
          </a:xfrm>
        </p:spPr>
        <p:txBody>
          <a:bodyPr>
            <a:normAutofit fontScale="90000"/>
          </a:bodyPr>
          <a:lstStyle/>
          <a:p>
            <a:pPr eaLnBrk="1" fontAlgn="auto" hangingPunct="1">
              <a:spcAft>
                <a:spcPts val="0"/>
              </a:spcAft>
              <a:defRPr/>
            </a:pPr>
            <a:r>
              <a:rPr lang="ru-RU" smtClean="0"/>
              <a:t>Особенности некоторых отраслей </a:t>
            </a:r>
            <a:endParaRPr lang="ru-RU"/>
          </a:p>
        </p:txBody>
      </p:sp>
    </p:spTree>
  </p:cSld>
  <p:clrMapOvr>
    <a:masterClrMapping/>
  </p:clrMapOvr>
  <p:transition>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434"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80200" y="2601913"/>
            <a:ext cx="2376488"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5325" y="2555875"/>
            <a:ext cx="2262188" cy="241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67400" y="4572000"/>
            <a:ext cx="2447925" cy="226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67400" y="1331913"/>
            <a:ext cx="2557463"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Text Box 9"/>
          <p:cNvSpPr txBox="1">
            <a:spLocks noChangeArrowheads="1"/>
          </p:cNvSpPr>
          <p:nvPr/>
        </p:nvSpPr>
        <p:spPr bwMode="auto">
          <a:xfrm>
            <a:off x="3851275" y="3276600"/>
            <a:ext cx="2828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21514" name="Rectangle 10"/>
          <p:cNvSpPr>
            <a:spLocks noChangeArrowheads="1"/>
          </p:cNvSpPr>
          <p:nvPr/>
        </p:nvSpPr>
        <p:spPr bwMode="auto">
          <a:xfrm>
            <a:off x="355600" y="1214438"/>
            <a:ext cx="4537075" cy="4708525"/>
          </a:xfrm>
          <a:prstGeom prst="rect">
            <a:avLst/>
          </a:prstGeom>
          <a:noFill/>
          <a:ln>
            <a:noFill/>
          </a:ln>
          <a:effectLst/>
          <a:extLst/>
        </p:spPr>
        <p:txBody>
          <a:bodyPr>
            <a:spAutoFit/>
          </a:bodyPr>
          <a:lstStyle/>
          <a:p>
            <a:pPr>
              <a:defRPr/>
            </a:pPr>
            <a:r>
              <a:rPr lang="ru-RU" sz="2000" b="1" dirty="0">
                <a:solidFill>
                  <a:srgbClr val="FFFF00"/>
                </a:solidFill>
              </a:rPr>
              <a:t>Ведущая отрасль сельского </a:t>
            </a:r>
            <a:r>
              <a:rPr lang="ru-RU" sz="2000" dirty="0">
                <a:solidFill>
                  <a:srgbClr val="FFFF00"/>
                </a:solidFill>
              </a:rPr>
              <a:t>хозяйства — растениеводство (рис — основа рациона китайцев). Выращиваются также пшеница, кукуруза, просо, сорго, ячмень, арахис, картофель, ямс, </a:t>
            </a:r>
            <a:r>
              <a:rPr lang="ru-RU" sz="2000" dirty="0" err="1">
                <a:solidFill>
                  <a:srgbClr val="FFFF00"/>
                </a:solidFill>
              </a:rPr>
              <a:t>таро</a:t>
            </a:r>
            <a:r>
              <a:rPr lang="ru-RU" sz="2000" dirty="0">
                <a:solidFill>
                  <a:srgbClr val="FFFF00"/>
                </a:solidFill>
              </a:rPr>
              <a:t>, маниока; технические культуры — хлопчатник, сахарный тростник, чай, сахарная свекла, табак, другие овощи. Основа животноводства </a:t>
            </a:r>
            <a:r>
              <a:rPr lang="ru-RU" sz="2000" b="1" dirty="0">
                <a:solidFill>
                  <a:srgbClr val="FFFF00"/>
                </a:solidFill>
                <a:effectLst>
                  <a:outerShdw blurRad="38100" dist="38100" dir="2700000" algn="tl">
                    <a:srgbClr val="000000">
                      <a:alpha val="43137"/>
                    </a:srgbClr>
                  </a:outerShdw>
                </a:effectLst>
              </a:rPr>
              <a:t>— </a:t>
            </a:r>
            <a:r>
              <a:rPr lang="ru-RU" sz="2000" dirty="0">
                <a:solidFill>
                  <a:srgbClr val="FFFF00"/>
                </a:solidFill>
                <a:effectLst>
                  <a:outerShdw blurRad="38100" dist="38100" dir="2700000" algn="tl">
                    <a:srgbClr val="000000">
                      <a:alpha val="43137"/>
                    </a:srgbClr>
                  </a:outerShdw>
                </a:effectLst>
              </a:rPr>
              <a:t>свиноводство</a:t>
            </a:r>
            <a:r>
              <a:rPr lang="ru-RU" sz="2000" dirty="0">
                <a:solidFill>
                  <a:srgbClr val="FFFF00"/>
                </a:solidFill>
              </a:rPr>
              <a:t>. Развиты также овощеводство, птицеводство, пчеловодство, шелководство. Немалую роль играют рыбные промыслы</a:t>
            </a:r>
            <a:r>
              <a:rPr lang="ru-RU" sz="2000" dirty="0"/>
              <a:t>.</a:t>
            </a:r>
          </a:p>
        </p:txBody>
      </p:sp>
      <p:sp>
        <p:nvSpPr>
          <p:cNvPr id="9" name="Заголовок 8"/>
          <p:cNvSpPr>
            <a:spLocks noGrp="1"/>
          </p:cNvSpPr>
          <p:nvPr>
            <p:ph type="title" idx="4294967295"/>
          </p:nvPr>
        </p:nvSpPr>
        <p:spPr>
          <a:xfrm>
            <a:off x="0" y="274638"/>
            <a:ext cx="8229600" cy="1139825"/>
          </a:xfrm>
        </p:spPr>
        <p:txBody>
          <a:bodyPr/>
          <a:lstStyle/>
          <a:p>
            <a:pPr eaLnBrk="1" fontAlgn="auto" hangingPunct="1">
              <a:spcAft>
                <a:spcPts val="0"/>
              </a:spcAft>
              <a:defRPr/>
            </a:pPr>
            <a:r>
              <a:rPr lang="ru-RU" smtClean="0"/>
              <a:t>Сельское хозяйство</a:t>
            </a:r>
            <a:endParaRPr lang="ru-RU"/>
          </a:p>
        </p:txBody>
      </p:sp>
    </p:spTree>
  </p:cSld>
  <p:clrMapOvr>
    <a:masterClrMapping/>
  </p:clrMapOvr>
  <p:transition>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8"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11863" y="1260475"/>
            <a:ext cx="2663825"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24525" y="3606800"/>
            <a:ext cx="3059113" cy="280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 Box 8"/>
          <p:cNvSpPr txBox="1">
            <a:spLocks noChangeArrowheads="1"/>
          </p:cNvSpPr>
          <p:nvPr/>
        </p:nvSpPr>
        <p:spPr bwMode="auto">
          <a:xfrm>
            <a:off x="2751138" y="1787525"/>
            <a:ext cx="1892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17415" name="Содержимое 7"/>
          <p:cNvSpPr>
            <a:spLocks noGrp="1"/>
          </p:cNvSpPr>
          <p:nvPr>
            <p:ph idx="1"/>
          </p:nvPr>
        </p:nvSpPr>
        <p:spPr>
          <a:xfrm>
            <a:off x="330200" y="1403350"/>
            <a:ext cx="4841875" cy="5060950"/>
          </a:xfrm>
        </p:spPr>
        <p:txBody>
          <a:bodyPr>
            <a:normAutofit/>
          </a:bodyPr>
          <a:lstStyle/>
          <a:p>
            <a:pPr marL="274320" indent="-274320" eaLnBrk="1" fontAlgn="auto" hangingPunct="1">
              <a:spcAft>
                <a:spcPts val="0"/>
              </a:spcAft>
              <a:buFont typeface="Wingdings 2"/>
              <a:buNone/>
              <a:defRPr/>
            </a:pPr>
            <a:r>
              <a:rPr lang="ru-RU" sz="2000" dirty="0" smtClean="0">
                <a:solidFill>
                  <a:srgbClr val="FFFF00"/>
                </a:solidFill>
                <a:latin typeface="+mj-lt"/>
              </a:rPr>
              <a:t>Транспорт— обеспечивает главным образом связь морских портов с внутренними районами. 3/4 всех грузоперевозок обеспечивает железнодорожный транспорт. Наряду с возросшим в последнее время значением морского, автомобильного и авиационного сохраняется использование традиционных видов транспорта: гужевого, вьючного, транспортных тележек, велосипедного и особенно речного.</a:t>
            </a:r>
          </a:p>
          <a:p>
            <a:pPr marL="274320" indent="-274320" eaLnBrk="1" fontAlgn="auto" hangingPunct="1">
              <a:spcAft>
                <a:spcPts val="0"/>
              </a:spcAft>
              <a:buFont typeface="Wingdings 2"/>
              <a:buNone/>
              <a:defRPr/>
            </a:pPr>
            <a:endParaRPr lang="ru-RU" dirty="0" smtClean="0"/>
          </a:p>
        </p:txBody>
      </p:sp>
      <p:sp>
        <p:nvSpPr>
          <p:cNvPr id="7" name="Заголовок 6"/>
          <p:cNvSpPr>
            <a:spLocks noGrp="1"/>
          </p:cNvSpPr>
          <p:nvPr>
            <p:ph type="title"/>
          </p:nvPr>
        </p:nvSpPr>
        <p:spPr>
          <a:xfrm>
            <a:off x="457200" y="152012"/>
            <a:ext cx="8229600" cy="1216096"/>
          </a:xfrm>
        </p:spPr>
        <p:txBody>
          <a:bodyPr/>
          <a:lstStyle/>
          <a:p>
            <a:pPr eaLnBrk="1" fontAlgn="auto" hangingPunct="1">
              <a:spcAft>
                <a:spcPts val="0"/>
              </a:spcAft>
              <a:defRPr/>
            </a:pPr>
            <a:r>
              <a:rPr lang="ru-RU" smtClean="0"/>
              <a:t>Особенности транспорта</a:t>
            </a:r>
            <a:endParaRPr lang="ru-RU"/>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4213" y="4068763"/>
            <a:ext cx="8002587" cy="2224087"/>
          </a:xfrm>
        </p:spPr>
        <p:txBody>
          <a:bodyPr>
            <a:normAutofit/>
          </a:bodyPr>
          <a:lstStyle/>
          <a:p>
            <a:pPr marL="136525" indent="0" eaLnBrk="1" fontAlgn="auto" hangingPunct="1">
              <a:spcAft>
                <a:spcPts val="0"/>
              </a:spcAft>
              <a:buFont typeface="Wingdings 2" pitchFamily="18" charset="2"/>
              <a:buNone/>
              <a:defRPr/>
            </a:pPr>
            <a:r>
              <a:rPr lang="ru-RU" u="sng" dirty="0">
                <a:solidFill>
                  <a:srgbClr val="FFFF00"/>
                </a:solidFill>
                <a:latin typeface="+mj-lt"/>
              </a:rPr>
              <a:t>Китайская кухня</a:t>
            </a:r>
            <a:r>
              <a:rPr lang="ru-RU" dirty="0">
                <a:solidFill>
                  <a:srgbClr val="FFFF00"/>
                </a:solidFill>
                <a:latin typeface="+mj-lt"/>
              </a:rPr>
              <a:t> широко популярна, очень разнообразна и предназначена не для брезгливых. Сами китайцы говорят, что они едят все, что имеет четыре ноги, кроме столов.</a:t>
            </a:r>
          </a:p>
        </p:txBody>
      </p:sp>
      <p:sp>
        <p:nvSpPr>
          <p:cNvPr id="2" name="Заголовок 1"/>
          <p:cNvSpPr>
            <a:spLocks noGrp="1"/>
          </p:cNvSpPr>
          <p:nvPr>
            <p:ph type="title"/>
          </p:nvPr>
        </p:nvSpPr>
        <p:spPr>
          <a:xfrm>
            <a:off x="457200" y="152012"/>
            <a:ext cx="8229600" cy="1216096"/>
          </a:xfrm>
        </p:spPr>
        <p:txBody>
          <a:bodyPr/>
          <a:lstStyle/>
          <a:p>
            <a:pPr eaLnBrk="1" fontAlgn="auto" hangingPunct="1">
              <a:spcAft>
                <a:spcPts val="0"/>
              </a:spcAft>
              <a:defRPr/>
            </a:pPr>
            <a:r>
              <a:rPr lang="ru-RU" smtClean="0"/>
              <a:t>Особенности китайской кухни</a:t>
            </a:r>
            <a:endParaRPr lang="ru-RU"/>
          </a:p>
        </p:txBody>
      </p:sp>
      <p:pic>
        <p:nvPicPr>
          <p:cNvPr id="20484" name="Рисунок 3" descr="http://im6-tub-ru.yandex.net/i?id=382011909-68-72&amp;n=21">
            <a:hlinkClick r:id="rId2"/>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4213" y="1403350"/>
            <a:ext cx="223202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Рисунок 4" descr="http://im6-tub-ru.yandex.net/i?id=219900895-04-72&amp;n=21">
            <a:hlinkClick r:id="rId4"/>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276600" y="1393825"/>
            <a:ext cx="2232025"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Рисунок 5" descr="http://im8-tub-ru.yandex.net/i?id=209929617-03-72&amp;n=21">
            <a:hlinkClick r:id="rId6"/>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940425" y="1403350"/>
            <a:ext cx="2519363"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608013"/>
            <a:ext cx="7129463" cy="520700"/>
          </a:xfrm>
        </p:spPr>
        <p:txBody>
          <a:bodyPr>
            <a:noAutofit/>
          </a:bodyPr>
          <a:lstStyle/>
          <a:p>
            <a:pPr eaLnBrk="1" fontAlgn="auto" hangingPunct="1">
              <a:spcAft>
                <a:spcPts val="0"/>
              </a:spcAft>
              <a:defRPr/>
            </a:pPr>
            <a:r>
              <a:rPr lang="ru-RU" sz="3200" smtClean="0"/>
              <a:t>Китайский национальный костюм</a:t>
            </a:r>
            <a:endParaRPr lang="ru-RU" sz="3200"/>
          </a:p>
        </p:txBody>
      </p:sp>
      <p:sp>
        <p:nvSpPr>
          <p:cNvPr id="4" name="Текст 3"/>
          <p:cNvSpPr>
            <a:spLocks noGrp="1"/>
          </p:cNvSpPr>
          <p:nvPr>
            <p:ph type="body" sz="half" idx="4294967295"/>
          </p:nvPr>
        </p:nvSpPr>
        <p:spPr>
          <a:xfrm>
            <a:off x="0" y="1163638"/>
            <a:ext cx="8675688" cy="1465262"/>
          </a:xfrm>
        </p:spPr>
        <p:txBody>
          <a:bodyPr>
            <a:normAutofit fontScale="92500" lnSpcReduction="20000"/>
          </a:bodyPr>
          <a:lstStyle/>
          <a:p>
            <a:pPr marL="274320" indent="-274320" algn="just" eaLnBrk="1" fontAlgn="auto" hangingPunct="1">
              <a:spcAft>
                <a:spcPts val="0"/>
              </a:spcAft>
              <a:buFont typeface="Wingdings 2"/>
              <a:buNone/>
              <a:defRPr/>
            </a:pPr>
            <a:r>
              <a:rPr lang="ru-RU" sz="2400" dirty="0">
                <a:solidFill>
                  <a:srgbClr val="FFFF00"/>
                </a:solidFill>
                <a:latin typeface="+mj-lt"/>
              </a:rPr>
              <a:t>Китайские национальные костюмы богаты на разнообразие используемых материалов, кроя и цвета. Его характерными элементами являются ассиметричные застежки, отделка тесьмой и кантами, кимоно, широкие пояса под названием оби, колоритная вышивка.</a:t>
            </a:r>
          </a:p>
          <a:p>
            <a:pPr marL="274320" indent="-274320" algn="just" eaLnBrk="1" fontAlgn="auto" hangingPunct="1">
              <a:spcAft>
                <a:spcPts val="0"/>
              </a:spcAft>
              <a:buFont typeface="Wingdings 2"/>
              <a:buChar char=""/>
              <a:defRPr/>
            </a:pPr>
            <a:endParaRPr lang="ru-RU" sz="2400" dirty="0">
              <a:solidFill>
                <a:srgbClr val="FFFF00"/>
              </a:solidFill>
              <a:latin typeface="+mj-lt"/>
            </a:endParaRPr>
          </a:p>
        </p:txBody>
      </p:sp>
      <p:pic>
        <p:nvPicPr>
          <p:cNvPr id="21508" name="Рисунок 4" descr="http://im5-tub-ru.yandex.net/i?id=550744859-05-72&amp;n=21">
            <a:hlinkClick r:id="rId2"/>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288" y="3492500"/>
            <a:ext cx="7993062"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Documents and Settings\2\Рабочий стол\02. Китай\Китай_соц.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descr="E:\Доспромеч. Китая\y_b8f79e75.jpg"/>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1706563" y="1520825"/>
            <a:ext cx="5730875" cy="4559300"/>
          </a:xfrm>
          <a:noFill/>
        </p:spPr>
      </p:pic>
      <p:sp>
        <p:nvSpPr>
          <p:cNvPr id="2" name="Заголовок 1"/>
          <p:cNvSpPr>
            <a:spLocks noGrp="1"/>
          </p:cNvSpPr>
          <p:nvPr>
            <p:ph type="title"/>
          </p:nvPr>
        </p:nvSpPr>
        <p:spPr>
          <a:xfrm>
            <a:off x="395536" y="251917"/>
            <a:ext cx="8229600" cy="776117"/>
          </a:xfrm>
        </p:spPr>
        <p:txBody>
          <a:bodyPr/>
          <a:lstStyle/>
          <a:p>
            <a:pPr marL="320040" indent="-320040" eaLnBrk="1" fontAlgn="auto" hangingPunct="1">
              <a:spcAft>
                <a:spcPts val="0"/>
              </a:spcAft>
              <a:buClr>
                <a:schemeClr val="accent6">
                  <a:lumMod val="75000"/>
                </a:schemeClr>
              </a:buClr>
              <a:defRPr/>
            </a:pPr>
            <a:r>
              <a:rPr lang="ru-RU" err="1" smtClean="0"/>
              <a:t>Террокотовая</a:t>
            </a:r>
            <a:r>
              <a:rPr lang="ru-RU" smtClean="0"/>
              <a:t> армия</a:t>
            </a:r>
            <a:endParaRPr lang="ru-RU"/>
          </a:p>
        </p:txBody>
      </p:sp>
      <p:pic>
        <p:nvPicPr>
          <p:cNvPr id="23556" name="Picture 4" descr="E:\Доспромеч. Китая\y_600de7f9.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116013"/>
            <a:ext cx="9017000" cy="430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Rectangle 7"/>
          <p:cNvSpPr>
            <a:spLocks noChangeArrowheads="1"/>
          </p:cNvSpPr>
          <p:nvPr/>
        </p:nvSpPr>
        <p:spPr bwMode="auto">
          <a:xfrm>
            <a:off x="323850" y="2438400"/>
            <a:ext cx="8820150" cy="3170238"/>
          </a:xfrm>
          <a:prstGeom prst="rect">
            <a:avLst/>
          </a:prstGeom>
          <a:noFill/>
          <a:ln w="9525">
            <a:noFill/>
            <a:miter lim="800000"/>
            <a:headEnd/>
            <a:tailEnd/>
          </a:ln>
          <a:effectLst/>
        </p:spPr>
        <p:txBody>
          <a:bodyPr anchor="ctr">
            <a:spAutoFit/>
          </a:bodyPr>
          <a:lstStyle/>
          <a:p>
            <a:pPr eaLnBrk="0" hangingPunct="0">
              <a:buFontTx/>
              <a:buChar char="•"/>
              <a:defRPr/>
            </a:pPr>
            <a:r>
              <a:rPr lang="ru-RU" sz="2000" b="1" dirty="0">
                <a:solidFill>
                  <a:srgbClr val="FF0000"/>
                </a:solidFill>
                <a:latin typeface="+mj-lt"/>
                <a:ea typeface="Calibri" pitchFamily="34" charset="0"/>
                <a:cs typeface="Arial" pitchFamily="34" charset="0"/>
              </a:rPr>
              <a:t>Терракотовая армия веками охраняет своего властелина </a:t>
            </a:r>
            <a:r>
              <a:rPr lang="ru-RU" sz="2000" b="1" dirty="0" err="1">
                <a:solidFill>
                  <a:srgbClr val="FF0000"/>
                </a:solidFill>
                <a:effectLst>
                  <a:outerShdw blurRad="38100" dist="38100" dir="2700000" algn="tl">
                    <a:srgbClr val="000000">
                      <a:alpha val="43137"/>
                    </a:srgbClr>
                  </a:outerShdw>
                </a:effectLst>
                <a:latin typeface="+mj-lt"/>
                <a:ea typeface="Calibri" pitchFamily="34" charset="0"/>
                <a:cs typeface="Arial" pitchFamily="34" charset="0"/>
              </a:rPr>
              <a:t>Цинь</a:t>
            </a:r>
            <a:r>
              <a:rPr lang="ru-RU" sz="2000" b="1" dirty="0">
                <a:solidFill>
                  <a:srgbClr val="FF0000"/>
                </a:solidFill>
                <a:effectLst>
                  <a:outerShdw blurRad="38100" dist="38100" dir="2700000" algn="tl">
                    <a:srgbClr val="000000">
                      <a:alpha val="43137"/>
                    </a:srgbClr>
                  </a:outerShdw>
                </a:effectLst>
                <a:latin typeface="+mj-lt"/>
                <a:ea typeface="Calibri" pitchFamily="34" charset="0"/>
                <a:cs typeface="Arial" pitchFamily="34" charset="0"/>
              </a:rPr>
              <a:t> </a:t>
            </a:r>
            <a:r>
              <a:rPr lang="ru-RU" sz="2000" b="1" dirty="0" err="1">
                <a:solidFill>
                  <a:srgbClr val="FF0000"/>
                </a:solidFill>
                <a:effectLst>
                  <a:outerShdw blurRad="38100" dist="38100" dir="2700000" algn="tl">
                    <a:srgbClr val="000000">
                      <a:alpha val="43137"/>
                    </a:srgbClr>
                  </a:outerShdw>
                </a:effectLst>
                <a:latin typeface="+mj-lt"/>
                <a:ea typeface="Calibri" pitchFamily="34" charset="0"/>
                <a:cs typeface="Arial" pitchFamily="34" charset="0"/>
              </a:rPr>
              <a:t>Шихуанди</a:t>
            </a:r>
            <a:r>
              <a:rPr lang="ru-RU" sz="2000" b="1" dirty="0">
                <a:solidFill>
                  <a:srgbClr val="FF0000"/>
                </a:solidFill>
                <a:latin typeface="+mj-lt"/>
                <a:ea typeface="Calibri" pitchFamily="34" charset="0"/>
                <a:cs typeface="Arial" pitchFamily="34" charset="0"/>
              </a:rPr>
              <a:t>. Более 700 тысяч мастеров создали безмолвное войско. В настоящее время вокруг воинов возник целый город, три  огромных павильона закрывают армию от непогоды и вандалов, раскопки </a:t>
            </a:r>
            <a:r>
              <a:rPr lang="ru-RU" sz="2000" b="1" dirty="0" err="1">
                <a:solidFill>
                  <a:srgbClr val="FF0000"/>
                </a:solidFill>
                <a:latin typeface="+mj-lt"/>
                <a:ea typeface="Calibri" pitchFamily="34" charset="0"/>
                <a:cs typeface="Arial" pitchFamily="34" charset="0"/>
              </a:rPr>
              <a:t>ведуться</a:t>
            </a:r>
            <a:r>
              <a:rPr lang="ru-RU" sz="2000" b="1" dirty="0">
                <a:solidFill>
                  <a:srgbClr val="FF0000"/>
                </a:solidFill>
                <a:latin typeface="+mj-lt"/>
                <a:ea typeface="Calibri" pitchFamily="34" charset="0"/>
                <a:cs typeface="Arial" pitchFamily="34" charset="0"/>
              </a:rPr>
              <a:t> более 25лет и когда будут закончены неизвестно. Сначала были обнаружены порядка 6 тысяч фигур, потом еще две тысячи, а в </a:t>
            </a:r>
            <a:r>
              <a:rPr lang="ru-RU" sz="2000" b="1" dirty="0">
                <a:solidFill>
                  <a:srgbClr val="FF0000"/>
                </a:solidFill>
                <a:effectLst>
                  <a:outerShdw blurRad="38100" dist="38100" dir="2700000" algn="tl">
                    <a:srgbClr val="000000">
                      <a:alpha val="43137"/>
                    </a:srgbClr>
                  </a:outerShdw>
                </a:effectLst>
                <a:latin typeface="+mj-lt"/>
                <a:ea typeface="Calibri" pitchFamily="34" charset="0"/>
                <a:cs typeface="Arial" pitchFamily="34" charset="0"/>
              </a:rPr>
              <a:t>1994</a:t>
            </a:r>
            <a:r>
              <a:rPr lang="ru-RU" sz="2000" b="1" dirty="0">
                <a:solidFill>
                  <a:srgbClr val="FF0000"/>
                </a:solidFill>
                <a:latin typeface="+mj-lt"/>
                <a:ea typeface="Calibri" pitchFamily="34" charset="0"/>
                <a:cs typeface="Arial" pitchFamily="34" charset="0"/>
              </a:rPr>
              <a:t> году нашли подземный штаб, где находились высшие начальники. Древние свитки говорят, что вместе с </a:t>
            </a:r>
            <a:r>
              <a:rPr lang="ru-RU" sz="2000" b="1" dirty="0" err="1">
                <a:solidFill>
                  <a:srgbClr val="FF0000"/>
                </a:solidFill>
                <a:latin typeface="+mj-lt"/>
                <a:ea typeface="Calibri" pitchFamily="34" charset="0"/>
                <a:cs typeface="Arial" pitchFamily="34" charset="0"/>
              </a:rPr>
              <a:t>Цинем</a:t>
            </a:r>
            <a:r>
              <a:rPr lang="ru-RU" sz="2000" b="1" dirty="0">
                <a:solidFill>
                  <a:srgbClr val="FF0000"/>
                </a:solidFill>
                <a:latin typeface="+mj-lt"/>
                <a:ea typeface="Calibri" pitchFamily="34" charset="0"/>
                <a:cs typeface="Arial" pitchFamily="34" charset="0"/>
              </a:rPr>
              <a:t> были захоронены несметные сокровища и золотой императорский трон, кстати, где они до сих пор неизвестно</a:t>
            </a:r>
            <a:r>
              <a:rPr lang="ru-RU" sz="2000" b="1" dirty="0">
                <a:latin typeface="+mn-lt"/>
                <a:ea typeface="Calibri" pitchFamily="34" charset="0"/>
                <a:cs typeface="Times New Roman" pitchFamily="18" charset="0"/>
              </a:rPr>
              <a:t>.</a:t>
            </a:r>
            <a:endParaRPr lang="ru-RU" sz="2000" b="1" dirty="0">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35600" y="1187450"/>
            <a:ext cx="3348038"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 Box 10"/>
          <p:cNvSpPr txBox="1">
            <a:spLocks noChangeArrowheads="1"/>
          </p:cNvSpPr>
          <p:nvPr/>
        </p:nvSpPr>
        <p:spPr bwMode="auto">
          <a:xfrm>
            <a:off x="1600200" y="1716088"/>
            <a:ext cx="39798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8" name="Содержимое 7"/>
          <p:cNvSpPr>
            <a:spLocks noGrp="1"/>
          </p:cNvSpPr>
          <p:nvPr>
            <p:ph idx="1"/>
          </p:nvPr>
        </p:nvSpPr>
        <p:spPr>
          <a:xfrm>
            <a:off x="0" y="1187450"/>
            <a:ext cx="5580063" cy="5105400"/>
          </a:xfrm>
        </p:spPr>
        <p:txBody>
          <a:bodyPr>
            <a:normAutofit/>
          </a:bodyPr>
          <a:lstStyle/>
          <a:p>
            <a:pPr marL="274320" indent="-274320" algn="ctr" eaLnBrk="1" fontAlgn="auto" hangingPunct="1">
              <a:spcAft>
                <a:spcPts val="0"/>
              </a:spcAft>
              <a:buFont typeface="Wingdings 2"/>
              <a:buNone/>
              <a:defRPr/>
            </a:pPr>
            <a:r>
              <a:rPr lang="ru-RU" sz="2000" dirty="0" smtClean="0">
                <a:solidFill>
                  <a:srgbClr val="FFFF00"/>
                </a:solidFill>
                <a:latin typeface="Arial" pitchFamily="34" charset="0"/>
                <a:cs typeface="Arial" pitchFamily="34" charset="0"/>
              </a:rPr>
              <a:t>Страна омывается  водами </a:t>
            </a:r>
            <a:r>
              <a:rPr lang="ru-RU" sz="2000" dirty="0" err="1" smtClean="0">
                <a:solidFill>
                  <a:srgbClr val="FFFF00"/>
                </a:solidFill>
                <a:latin typeface="Arial" pitchFamily="34" charset="0"/>
                <a:cs typeface="Arial" pitchFamily="34" charset="0"/>
              </a:rPr>
              <a:t>Бохайского</a:t>
            </a:r>
            <a:r>
              <a:rPr lang="ru-RU" sz="2000" dirty="0" smtClean="0">
                <a:solidFill>
                  <a:srgbClr val="FFFF00"/>
                </a:solidFill>
                <a:latin typeface="Arial" pitchFamily="34" charset="0"/>
                <a:cs typeface="Arial" pitchFamily="34" charset="0"/>
              </a:rPr>
              <a:t> залива, Жёлтого, Восточно-Китайского, Южно-Китайского морей и </a:t>
            </a:r>
            <a:r>
              <a:rPr lang="ru-RU" sz="2000" dirty="0" err="1" smtClean="0">
                <a:solidFill>
                  <a:srgbClr val="FFFF00"/>
                </a:solidFill>
                <a:latin typeface="Arial" pitchFamily="34" charset="0"/>
                <a:cs typeface="Arial" pitchFamily="34" charset="0"/>
              </a:rPr>
              <a:t>Тонкинского</a:t>
            </a:r>
            <a:r>
              <a:rPr lang="ru-RU" sz="2000" dirty="0" smtClean="0">
                <a:solidFill>
                  <a:srgbClr val="FFFF00"/>
                </a:solidFill>
                <a:latin typeface="Arial" pitchFamily="34" charset="0"/>
                <a:cs typeface="Arial" pitchFamily="34" charset="0"/>
              </a:rPr>
              <a:t> залива.</a:t>
            </a:r>
          </a:p>
          <a:p>
            <a:pPr marL="274320" indent="-274320" algn="ctr" eaLnBrk="1" fontAlgn="auto" hangingPunct="1">
              <a:spcAft>
                <a:spcPts val="0"/>
              </a:spcAft>
              <a:buFont typeface="Wingdings 2"/>
              <a:buNone/>
              <a:defRPr/>
            </a:pPr>
            <a:r>
              <a:rPr lang="ru-RU" sz="2000" dirty="0" smtClean="0">
                <a:solidFill>
                  <a:srgbClr val="FFFF00"/>
                </a:solidFill>
                <a:latin typeface="Arial" pitchFamily="34" charset="0"/>
                <a:cs typeface="Arial" pitchFamily="34" charset="0"/>
              </a:rPr>
              <a:t>Китай граничит на северо-востоке с КНДР, на северо-востоке и севере с РФ , на севере с Монголией ; на северо-западе с Казахстаном (и Киргизией ; на западе с Таджикистаном , Афганистаном (76 км), Пакистаном </a:t>
            </a:r>
            <a:r>
              <a:rPr lang="ru-RU"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ru-RU" sz="2000" dirty="0" smtClean="0">
                <a:solidFill>
                  <a:srgbClr val="FFFF00"/>
                </a:solidFill>
                <a:latin typeface="Arial" pitchFamily="34" charset="0"/>
                <a:cs typeface="Arial" pitchFamily="34" charset="0"/>
              </a:rPr>
              <a:t>на юго-западе и юге с Индией (3380 км); на юге с Непалом , Бутаном Мьянмой , Лаосом и Вьетнамом . На востоке и юго-востоке Китай  имеет морские границы с Республикой Корея, Японией, Филиппинами, Брунеем, Малайзией и Индонезией</a:t>
            </a:r>
            <a:r>
              <a:rPr lang="ru-RU" sz="2000" b="1" dirty="0" smtClean="0">
                <a:solidFill>
                  <a:srgbClr val="FFFF00"/>
                </a:solidFill>
                <a:latin typeface="Arial" pitchFamily="34" charset="0"/>
                <a:cs typeface="Arial" pitchFamily="34" charset="0"/>
              </a:rPr>
              <a:t>.</a:t>
            </a:r>
            <a:endParaRPr lang="ru-RU" sz="2000" dirty="0">
              <a:solidFill>
                <a:srgbClr val="FFFF00"/>
              </a:solidFill>
              <a:latin typeface="Arial" pitchFamily="34" charset="0"/>
              <a:cs typeface="Arial" pitchFamily="34" charset="0"/>
            </a:endParaRPr>
          </a:p>
        </p:txBody>
      </p:sp>
      <p:sp>
        <p:nvSpPr>
          <p:cNvPr id="7" name="Заголовок 6"/>
          <p:cNvSpPr>
            <a:spLocks noGrp="1"/>
          </p:cNvSpPr>
          <p:nvPr>
            <p:ph type="title"/>
          </p:nvPr>
        </p:nvSpPr>
        <p:spPr>
          <a:xfrm>
            <a:off x="457200" y="273939"/>
            <a:ext cx="8229600" cy="698058"/>
          </a:xfrm>
        </p:spPr>
        <p:txBody>
          <a:bodyPr/>
          <a:lstStyle/>
          <a:p>
            <a:pPr eaLnBrk="1" fontAlgn="auto" hangingPunct="1">
              <a:spcAft>
                <a:spcPts val="0"/>
              </a:spcAft>
              <a:defRPr/>
            </a:pPr>
            <a:r>
              <a:rPr lang="ru-RU" sz="3200" err="1" smtClean="0"/>
              <a:t>Экономико</a:t>
            </a:r>
            <a:r>
              <a:rPr lang="ru-RU" sz="3200" smtClean="0"/>
              <a:t>- географическое положение</a:t>
            </a:r>
            <a:endParaRPr lang="ru-RU" sz="3200"/>
          </a:p>
        </p:txBody>
      </p:sp>
    </p:spTree>
  </p:cSld>
  <p:clrMapOvr>
    <a:masterClrMapping/>
  </p:clrMapOvr>
  <p:transition>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Рисунок 9" descr="C:\Documents and Settings\2\Рабочий стол\02. Китай\Китай_физ.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8229600" cy="631825"/>
          </a:xfrm>
        </p:spPr>
        <p:txBody>
          <a:bodyPr>
            <a:normAutofit fontScale="90000"/>
          </a:bodyPr>
          <a:lstStyle/>
          <a:p>
            <a:pPr eaLnBrk="1" fontAlgn="auto" hangingPunct="1">
              <a:spcAft>
                <a:spcPts val="0"/>
              </a:spcAft>
              <a:defRPr/>
            </a:pPr>
            <a:r>
              <a:rPr lang="ru-RU" smtClean="0"/>
              <a:t>Великая Китайская стена</a:t>
            </a:r>
            <a:endParaRPr lang="ru-RU"/>
          </a:p>
        </p:txBody>
      </p:sp>
      <p:pic>
        <p:nvPicPr>
          <p:cNvPr id="25603" name="Picture 2" descr="E:\Доспромеч. Китая\z_76157d0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265238"/>
            <a:ext cx="4572000"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p:cNvSpPr>
            <a:spLocks noChangeArrowheads="1"/>
          </p:cNvSpPr>
          <p:nvPr/>
        </p:nvSpPr>
        <p:spPr bwMode="auto">
          <a:xfrm>
            <a:off x="4643438" y="1555750"/>
            <a:ext cx="4500562" cy="4462463"/>
          </a:xfrm>
          <a:prstGeom prst="rect">
            <a:avLst/>
          </a:prstGeom>
          <a:noFill/>
          <a:ln w="9525">
            <a:noFill/>
            <a:miter lim="800000"/>
            <a:headEnd/>
            <a:tailEnd/>
          </a:ln>
          <a:effectLst/>
        </p:spPr>
        <p:txBody>
          <a:bodyPr anchor="ctr">
            <a:spAutoFit/>
          </a:bodyPr>
          <a:lstStyle/>
          <a:p>
            <a:pPr eaLnBrk="0" hangingPunct="0">
              <a:defRPr/>
            </a:pPr>
            <a:endParaRPr lang="ru-RU" sz="2400" dirty="0">
              <a:effectLst>
                <a:outerShdw blurRad="38100" dist="38100" dir="2700000" algn="tl">
                  <a:srgbClr val="000000">
                    <a:alpha val="43137"/>
                  </a:srgbClr>
                </a:outerShdw>
              </a:effectLst>
              <a:latin typeface="Times New Roman" pitchFamily="18" charset="0"/>
              <a:ea typeface="Calibri" pitchFamily="34" charset="0"/>
              <a:cs typeface="Times New Roman" pitchFamily="18" charset="0"/>
            </a:endParaRPr>
          </a:p>
          <a:p>
            <a:pPr eaLnBrk="0" hangingPunct="0">
              <a:defRPr/>
            </a:pPr>
            <a:r>
              <a:rPr lang="ru-RU" sz="2000" dirty="0">
                <a:solidFill>
                  <a:srgbClr val="FFFF00"/>
                </a:solidFill>
                <a:effectLst>
                  <a:outerShdw blurRad="38100" dist="38100" dir="2700000" algn="tl">
                    <a:srgbClr val="000000">
                      <a:alpha val="43137"/>
                    </a:srgbClr>
                  </a:outerShdw>
                </a:effectLst>
                <a:latin typeface="+mj-lt"/>
                <a:ea typeface="Calibri" pitchFamily="34" charset="0"/>
                <a:cs typeface="Times New Roman" pitchFamily="18" charset="0"/>
              </a:rPr>
              <a:t>Великая китайская стена</a:t>
            </a:r>
            <a:r>
              <a:rPr lang="ru-RU" sz="2000" dirty="0">
                <a:solidFill>
                  <a:srgbClr val="FFFF00"/>
                </a:solidFill>
                <a:latin typeface="+mj-lt"/>
                <a:ea typeface="Calibri" pitchFamily="34" charset="0"/>
                <a:cs typeface="Times New Roman" pitchFamily="18" charset="0"/>
              </a:rPr>
              <a:t>.</a:t>
            </a:r>
          </a:p>
          <a:p>
            <a:pPr eaLnBrk="0" hangingPunct="0">
              <a:defRPr/>
            </a:pPr>
            <a:r>
              <a:rPr lang="ru-RU" sz="2000" dirty="0">
                <a:solidFill>
                  <a:srgbClr val="FFFF00"/>
                </a:solidFill>
                <a:latin typeface="+mj-lt"/>
                <a:ea typeface="Calibri" pitchFamily="34" charset="0"/>
                <a:cs typeface="Times New Roman" pitchFamily="18" charset="0"/>
              </a:rPr>
              <a:t> Это главная достопримечательность Китая, самое крупное в мире оборонительное сооружение, величественный памятник зодчества. По гребню стены легко могут проехать конные всадники, дорога протяженностью 8000 км, должна была стать одним из способов защиты страны от многочисленных набегов кочующих племен</a:t>
            </a:r>
            <a:r>
              <a:rPr lang="ru-RU" sz="2000" dirty="0">
                <a:solidFill>
                  <a:schemeClr val="tx1">
                    <a:lumMod val="95000"/>
                  </a:schemeClr>
                </a:solidFill>
                <a:latin typeface="+mj-lt"/>
                <a:ea typeface="Calibri" pitchFamily="34" charset="0"/>
                <a:cs typeface="Times New Roman" pitchFamily="18" charset="0"/>
              </a:rPr>
              <a:t>. </a:t>
            </a:r>
            <a:endParaRPr lang="ru-RU" sz="2000" dirty="0">
              <a:solidFill>
                <a:schemeClr val="tx1">
                  <a:lumMod val="95000"/>
                </a:schemeClr>
              </a:solidFill>
              <a:latin typeface="+mj-lt"/>
            </a:endParaRPr>
          </a:p>
        </p:txBody>
      </p:sp>
      <p:pic>
        <p:nvPicPr>
          <p:cNvPr id="25605" name="Picture 4" descr="E:\Доспромеч. Китая\z_ab772e3d.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79613" y="4183063"/>
            <a:ext cx="2592387"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8229600" cy="554037"/>
          </a:xfrm>
        </p:spPr>
        <p:txBody>
          <a:bodyPr>
            <a:normAutofit fontScale="90000"/>
          </a:bodyPr>
          <a:lstStyle/>
          <a:p>
            <a:pPr eaLnBrk="1" fontAlgn="auto" hangingPunct="1">
              <a:spcAft>
                <a:spcPts val="0"/>
              </a:spcAft>
              <a:defRPr/>
            </a:pPr>
            <a:r>
              <a:rPr lang="ru-RU" smtClean="0"/>
              <a:t>          Улица мира . Музей « </a:t>
            </a:r>
            <a:r>
              <a:rPr lang="ru-RU" err="1" smtClean="0"/>
              <a:t>Этномир</a:t>
            </a:r>
            <a:r>
              <a:rPr lang="ru-RU" smtClean="0"/>
              <a:t>»</a:t>
            </a:r>
            <a:endParaRPr lang="ru-RU"/>
          </a:p>
        </p:txBody>
      </p:sp>
      <p:pic>
        <p:nvPicPr>
          <p:cNvPr id="26627"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9750" y="3348038"/>
            <a:ext cx="3448050"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Прямоугольник 7"/>
          <p:cNvSpPr>
            <a:spLocks noChangeArrowheads="1"/>
          </p:cNvSpPr>
          <p:nvPr/>
        </p:nvSpPr>
        <p:spPr bwMode="auto">
          <a:xfrm>
            <a:off x="395288" y="755650"/>
            <a:ext cx="87487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000">
                <a:solidFill>
                  <a:srgbClr val="FFFF00"/>
                </a:solidFill>
              </a:rPr>
              <a:t>Этноми́р» — действующий этнографический парк близ деревни Петрово на северо-востоке </a:t>
            </a:r>
            <a:r>
              <a:rPr lang="ru-RU" altLang="ru-RU" sz="2000" u="sng">
                <a:solidFill>
                  <a:srgbClr val="FFFF00"/>
                </a:solidFill>
              </a:rPr>
              <a:t>Калужской области  </a:t>
            </a:r>
            <a:r>
              <a:rPr lang="ru-RU" altLang="ru-RU" sz="2000">
                <a:solidFill>
                  <a:srgbClr val="FFFF00"/>
                </a:solidFill>
              </a:rPr>
              <a:t>у границы с </a:t>
            </a:r>
            <a:r>
              <a:rPr lang="ru-RU" altLang="ru-RU" sz="2000" u="sng">
                <a:solidFill>
                  <a:srgbClr val="FFFF00"/>
                </a:solidFill>
              </a:rPr>
              <a:t>Московской областью</a:t>
            </a:r>
            <a:r>
              <a:rPr lang="ru-RU" altLang="ru-RU" sz="2000">
                <a:solidFill>
                  <a:srgbClr val="FFFF00"/>
                </a:solidFill>
              </a:rPr>
              <a:t>, представляющий в популярной форме традиционные культуры значительной части народов мир.</a:t>
            </a:r>
          </a:p>
        </p:txBody>
      </p:sp>
      <p:sp>
        <p:nvSpPr>
          <p:cNvPr id="26629" name="Прямоугольник 8"/>
          <p:cNvSpPr>
            <a:spLocks noChangeArrowheads="1"/>
          </p:cNvSpPr>
          <p:nvPr/>
        </p:nvSpPr>
        <p:spPr bwMode="auto">
          <a:xfrm>
            <a:off x="395288" y="1979613"/>
            <a:ext cx="84978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000">
                <a:solidFill>
                  <a:srgbClr val="FFFF00"/>
                </a:solidFill>
              </a:rPr>
              <a:t>Главная идея «Этномира» — пережить культуру, страну, народ, этнос в ощущениях, через быт, жилище, приобщение к кухне, к интерьерам. Это этнографическая, культурная, образовательная составляющая, а также бизнес-стратегия, которые друг друга дополняют</a:t>
            </a:r>
            <a:r>
              <a:rPr lang="ru-RU" altLang="ru-RU" sz="2000"/>
              <a:t>.</a:t>
            </a:r>
          </a:p>
        </p:txBody>
      </p:sp>
      <p:pic>
        <p:nvPicPr>
          <p:cNvPr id="26630"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48038" y="3276600"/>
            <a:ext cx="32385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946775" y="4500563"/>
            <a:ext cx="3197225"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Содержимое 2"/>
          <p:cNvSpPr>
            <a:spLocks noGrp="1"/>
          </p:cNvSpPr>
          <p:nvPr>
            <p:ph idx="1"/>
          </p:nvPr>
        </p:nvSpPr>
        <p:spPr>
          <a:xfrm>
            <a:off x="4572000" y="539750"/>
            <a:ext cx="4392613" cy="5832475"/>
          </a:xfrm>
        </p:spPr>
        <p:txBody>
          <a:bodyPr>
            <a:normAutofit lnSpcReduction="10000"/>
          </a:bodyPr>
          <a:lstStyle/>
          <a:p>
            <a:pPr marL="274320" indent="-274320" eaLnBrk="1" fontAlgn="auto" hangingPunct="1">
              <a:spcAft>
                <a:spcPts val="0"/>
              </a:spcAft>
              <a:buFont typeface="Wingdings 2" pitchFamily="18" charset="2"/>
              <a:buNone/>
              <a:defRPr/>
            </a:pPr>
            <a:r>
              <a:rPr lang="ru-RU" sz="1600" dirty="0" smtClean="0"/>
              <a:t> </a:t>
            </a:r>
          </a:p>
          <a:p>
            <a:pPr marL="274320" indent="-274320" algn="just" eaLnBrk="1" fontAlgn="auto" hangingPunct="1">
              <a:spcAft>
                <a:spcPts val="0"/>
              </a:spcAft>
              <a:buFont typeface="Wingdings 2" pitchFamily="18" charset="2"/>
              <a:buNone/>
              <a:defRPr/>
            </a:pPr>
            <a:r>
              <a:rPr lang="ru-RU" sz="2000" dirty="0" smtClean="0">
                <a:solidFill>
                  <a:srgbClr val="FFFF00"/>
                </a:solidFill>
                <a:latin typeface="+mj-lt"/>
                <a:cs typeface="Aharoni" pitchFamily="2" charset="-79"/>
              </a:rPr>
              <a:t>Наиболее распространенной планировкой китайских бюджетных домов является та, в которой жилище делится на три комнаты. Одна из них выполняла роль гостиной, а две остальные служили самым различным целям.</a:t>
            </a:r>
          </a:p>
          <a:p>
            <a:pPr marL="274320" indent="-274320" algn="just" eaLnBrk="1" fontAlgn="auto" hangingPunct="1">
              <a:spcAft>
                <a:spcPts val="0"/>
              </a:spcAft>
              <a:buFont typeface="Wingdings 2" pitchFamily="18" charset="2"/>
              <a:buNone/>
              <a:defRPr/>
            </a:pPr>
            <a:r>
              <a:rPr lang="ru-RU" sz="2000" dirty="0" smtClean="0">
                <a:solidFill>
                  <a:srgbClr val="FFFF00"/>
                </a:solidFill>
                <a:latin typeface="+mj-lt"/>
                <a:cs typeface="Aharoni" pitchFamily="2" charset="-79"/>
              </a:rPr>
              <a:t>Усадьбы и жилища людей с более высоким достатком представляли собой два жилых помещения, которые соединялись между собой в форме буквы «Г». Очень часто, к ним примыкала еще и отхожая комната, и таким образом в усадьбе образовывался своеобразный дворик.</a:t>
            </a:r>
          </a:p>
          <a:p>
            <a:pPr marL="274320" indent="-274320" algn="just" eaLnBrk="1" fontAlgn="auto" hangingPunct="1">
              <a:spcAft>
                <a:spcPts val="0"/>
              </a:spcAft>
              <a:buFont typeface="Wingdings 2" pitchFamily="18" charset="2"/>
              <a:buNone/>
              <a:defRPr/>
            </a:pPr>
            <a:r>
              <a:rPr lang="ru-RU" sz="2000" dirty="0" smtClean="0">
                <a:solidFill>
                  <a:srgbClr val="FFFF00"/>
                </a:solidFill>
                <a:latin typeface="+mj-lt"/>
                <a:cs typeface="Aharoni" pitchFamily="2" charset="-79"/>
              </a:rPr>
              <a:t> </a:t>
            </a:r>
          </a:p>
          <a:p>
            <a:pPr marL="274320" indent="-274320" eaLnBrk="1" fontAlgn="auto" hangingPunct="1">
              <a:spcAft>
                <a:spcPts val="0"/>
              </a:spcAft>
              <a:buFont typeface="Wingdings 2"/>
              <a:buChar char=""/>
              <a:defRPr/>
            </a:pPr>
            <a:endParaRPr lang="ru-RU" sz="2000" dirty="0" smtClean="0">
              <a:cs typeface="Aharoni" pitchFamily="2" charset="-79"/>
            </a:endParaRPr>
          </a:p>
        </p:txBody>
      </p:sp>
      <p:sp>
        <p:nvSpPr>
          <p:cNvPr id="2" name="Заголовок 1"/>
          <p:cNvSpPr>
            <a:spLocks noGrp="1"/>
          </p:cNvSpPr>
          <p:nvPr>
            <p:ph type="title"/>
          </p:nvPr>
        </p:nvSpPr>
        <p:spPr>
          <a:xfrm>
            <a:off x="395536" y="273939"/>
            <a:ext cx="8291264" cy="914082"/>
          </a:xfrm>
        </p:spPr>
        <p:txBody>
          <a:bodyPr>
            <a:noAutofit/>
          </a:bodyPr>
          <a:lstStyle/>
          <a:p>
            <a:pPr eaLnBrk="1" fontAlgn="auto" hangingPunct="1">
              <a:spcAft>
                <a:spcPts val="0"/>
              </a:spcAft>
              <a:defRPr/>
            </a:pPr>
            <a:r>
              <a:rPr lang="ru-RU" sz="3200" smtClean="0"/>
              <a:t>Внешний вид Китайского дома </a:t>
            </a:r>
            <a:br>
              <a:rPr lang="ru-RU" sz="3200" smtClean="0"/>
            </a:br>
            <a:r>
              <a:rPr lang="ru-RU" sz="3200" smtClean="0"/>
              <a:t>       музей «</a:t>
            </a:r>
            <a:r>
              <a:rPr lang="ru-RU" sz="3200" err="1" smtClean="0"/>
              <a:t>Этномир</a:t>
            </a:r>
            <a:r>
              <a:rPr lang="ru-RU" sz="3200" smtClean="0"/>
              <a:t>»</a:t>
            </a:r>
            <a:endParaRPr lang="ru-RU" sz="3200"/>
          </a:p>
        </p:txBody>
      </p:sp>
      <p:pic>
        <p:nvPicPr>
          <p:cNvPr id="27652"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3850" y="1554163"/>
            <a:ext cx="4032250" cy="423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95738" y="755650"/>
            <a:ext cx="5148262" cy="5761038"/>
          </a:xfrm>
        </p:spPr>
        <p:txBody>
          <a:bodyPr>
            <a:normAutofit/>
          </a:bodyPr>
          <a:lstStyle/>
          <a:p>
            <a:pPr marL="274320" indent="-274320" eaLnBrk="1" fontAlgn="auto" hangingPunct="1">
              <a:spcAft>
                <a:spcPts val="0"/>
              </a:spcAft>
              <a:buFont typeface="Wingdings 2" pitchFamily="18" charset="2"/>
              <a:buNone/>
              <a:defRPr/>
            </a:pPr>
            <a:r>
              <a:rPr lang="ru-RU" sz="2000" dirty="0" smtClean="0">
                <a:solidFill>
                  <a:srgbClr val="FFFF00"/>
                </a:solidFill>
                <a:latin typeface="+mj-lt"/>
              </a:rPr>
              <a:t>Китайский стиль лучше всего может охарактеризовать внутреннее убранство традиционного китайского дома.</a:t>
            </a:r>
            <a:br>
              <a:rPr lang="ru-RU" sz="2000" dirty="0" smtClean="0">
                <a:solidFill>
                  <a:srgbClr val="FFFF00"/>
                </a:solidFill>
                <a:latin typeface="+mj-lt"/>
              </a:rPr>
            </a:br>
            <a:r>
              <a:rPr lang="ru-RU" sz="2000" dirty="0" smtClean="0">
                <a:solidFill>
                  <a:srgbClr val="FFFF00"/>
                </a:solidFill>
                <a:latin typeface="+mj-lt"/>
              </a:rPr>
              <a:t>Мебель из корня дерева соседствовала с бамбуковой, сандаловой и т.п.</a:t>
            </a:r>
            <a:br>
              <a:rPr lang="ru-RU" sz="2000" dirty="0" smtClean="0">
                <a:solidFill>
                  <a:srgbClr val="FFFF00"/>
                </a:solidFill>
                <a:latin typeface="+mj-lt"/>
              </a:rPr>
            </a:br>
            <a:r>
              <a:rPr lang="ru-RU" sz="2000" dirty="0" smtClean="0">
                <a:solidFill>
                  <a:srgbClr val="FFFF00"/>
                </a:solidFill>
                <a:latin typeface="+mj-lt"/>
              </a:rPr>
              <a:t>Центром богатого дома была кровать с навесом на высоких стойках и низкими резными решетками. На такую кровать помещали подушки, низкий столик с закусками для трапезы. Подушки, обтянутые шелковыми тканями, обязательная принадлежность китайских диванов.</a:t>
            </a:r>
            <a:br>
              <a:rPr lang="ru-RU" sz="2000" dirty="0" smtClean="0">
                <a:solidFill>
                  <a:srgbClr val="FFFF00"/>
                </a:solidFill>
                <a:latin typeface="+mj-lt"/>
              </a:rPr>
            </a:br>
            <a:endParaRPr lang="ru-RU" sz="2000" dirty="0">
              <a:solidFill>
                <a:srgbClr val="FFFF00"/>
              </a:solidFill>
              <a:latin typeface="+mj-lt"/>
            </a:endParaRPr>
          </a:p>
        </p:txBody>
      </p:sp>
      <p:sp>
        <p:nvSpPr>
          <p:cNvPr id="2" name="Заголовок 1"/>
          <p:cNvSpPr>
            <a:spLocks noGrp="1"/>
          </p:cNvSpPr>
          <p:nvPr>
            <p:ph type="title"/>
          </p:nvPr>
        </p:nvSpPr>
        <p:spPr>
          <a:xfrm>
            <a:off x="457200" y="273939"/>
            <a:ext cx="8229600" cy="482033"/>
          </a:xfrm>
        </p:spPr>
        <p:txBody>
          <a:bodyPr>
            <a:normAutofit fontScale="90000"/>
          </a:bodyPr>
          <a:lstStyle/>
          <a:p>
            <a:pPr eaLnBrk="1" fontAlgn="auto" hangingPunct="1">
              <a:spcAft>
                <a:spcPts val="0"/>
              </a:spcAft>
              <a:defRPr/>
            </a:pPr>
            <a:r>
              <a:rPr lang="ru-RU" smtClean="0"/>
              <a:t>Китайский стиль</a:t>
            </a:r>
            <a:endParaRPr lang="ru-RU"/>
          </a:p>
        </p:txBody>
      </p:sp>
      <p:pic>
        <p:nvPicPr>
          <p:cNvPr id="28676"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1188" y="1260475"/>
            <a:ext cx="366712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9267825" y="7280275"/>
            <a:ext cx="400050" cy="339725"/>
          </a:xfrm>
          <a:prstGeom prst="rect">
            <a:avLst/>
          </a:prstGeom>
        </p:spPr>
        <p:txBody>
          <a:bodyPr wrap="none">
            <a:spAutoFit/>
          </a:bodyPr>
          <a:lstStyle/>
          <a:p>
            <a:pPr>
              <a:defRPr/>
            </a:pPr>
            <a:r>
              <a:rPr lang="ru-RU" sz="1600" b="1" dirty="0" err="1">
                <a:solidFill>
                  <a:srgbClr val="FFFF00"/>
                </a:solidFill>
                <a:effectLst>
                  <a:outerShdw blurRad="38100" dist="38100" dir="2700000" algn="tl">
                    <a:srgbClr val="000000">
                      <a:alpha val="43137"/>
                    </a:srgbClr>
                  </a:outerShdw>
                </a:effectLst>
                <a:latin typeface="Arial"/>
              </a:rPr>
              <a:t>ук</a:t>
            </a: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8229600" cy="769937"/>
          </a:xfrm>
        </p:spPr>
        <p:txBody>
          <a:bodyPr/>
          <a:lstStyle/>
          <a:p>
            <a:pPr eaLnBrk="1" fontAlgn="auto" hangingPunct="1">
              <a:spcAft>
                <a:spcPts val="0"/>
              </a:spcAft>
              <a:defRPr/>
            </a:pPr>
            <a:r>
              <a:rPr lang="ru-RU" smtClean="0"/>
              <a:t>Убранство дома</a:t>
            </a:r>
            <a:endParaRPr lang="ru-RU"/>
          </a:p>
        </p:txBody>
      </p:sp>
      <p:sp>
        <p:nvSpPr>
          <p:cNvPr id="29699" name="Прямоугольник 3"/>
          <p:cNvSpPr>
            <a:spLocks noChangeArrowheads="1"/>
          </p:cNvSpPr>
          <p:nvPr/>
        </p:nvSpPr>
        <p:spPr bwMode="auto">
          <a:xfrm>
            <a:off x="2916238" y="1711325"/>
            <a:ext cx="5976937"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Wingdings 2" pitchFamily="18" charset="2"/>
              <a:buNone/>
            </a:pPr>
            <a:r>
              <a:rPr lang="ru-RU" altLang="ru-RU" sz="2000">
                <a:solidFill>
                  <a:srgbClr val="FFFF00"/>
                </a:solidFill>
              </a:rPr>
              <a:t>Мебель обеспеченных домов пышная, украшенная резьбой, фарфором, расписана золотом, обильно покрыта лаком.</a:t>
            </a:r>
            <a:br>
              <a:rPr lang="ru-RU" altLang="ru-RU" sz="2000">
                <a:solidFill>
                  <a:srgbClr val="FFFF00"/>
                </a:solidFill>
              </a:rPr>
            </a:br>
            <a:r>
              <a:rPr lang="ru-RU" altLang="ru-RU" sz="2000">
                <a:solidFill>
                  <a:srgbClr val="FFFF00"/>
                </a:solidFill>
              </a:rPr>
              <a:t>Сочетание красного и черного - фирменные цвета китайской мебели. Это цвета, которые получают из сока лакового дерева.</a:t>
            </a:r>
            <a:br>
              <a:rPr lang="ru-RU" altLang="ru-RU" sz="2000">
                <a:solidFill>
                  <a:srgbClr val="FFFF00"/>
                </a:solidFill>
              </a:rPr>
            </a:br>
            <a:r>
              <a:rPr lang="ru-RU" altLang="ru-RU" sz="2000">
                <a:solidFill>
                  <a:srgbClr val="FFFF00"/>
                </a:solidFill>
              </a:rPr>
              <a:t>Мебель традиционно делалась из черного дерева, например вяза или палисандра. На шкафах - замки-накладки</a:t>
            </a:r>
          </a:p>
        </p:txBody>
      </p:sp>
      <p:pic>
        <p:nvPicPr>
          <p:cNvPr id="29700" name="Picture 2" descr="i?id=544878670-15-72&amp;n=21">
            <a:hlinkClick r:id="rId2"/>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70000"/>
            <a:ext cx="2663825"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3" descr="i?id=31709849-28-72&amp;n=21">
            <a:hlinkClick r:id="rId4"/>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27063" y="3409950"/>
            <a:ext cx="2152650"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Объект 8"/>
          <p:cNvSpPr>
            <a:spLocks noGrp="1"/>
          </p:cNvSpPr>
          <p:nvPr>
            <p:ph idx="1"/>
          </p:nvPr>
        </p:nvSpPr>
        <p:spPr>
          <a:xfrm>
            <a:off x="17318038" y="3533775"/>
            <a:ext cx="657225" cy="2439988"/>
          </a:xfrm>
        </p:spPr>
        <p:txBody>
          <a:bodyPr/>
          <a:lstStyle/>
          <a:p>
            <a:pPr marL="136525" indent="0" eaLnBrk="1" hangingPunct="1">
              <a:buFont typeface="Wingdings 2" pitchFamily="18" charset="2"/>
              <a:buNone/>
            </a:pPr>
            <a:endParaRPr lang="ru-RU" altLang="ru-RU" smtClean="0"/>
          </a:p>
        </p:txBody>
      </p:sp>
      <p:sp>
        <p:nvSpPr>
          <p:cNvPr id="2" name="Заголовок 1"/>
          <p:cNvSpPr>
            <a:spLocks noGrp="1"/>
          </p:cNvSpPr>
          <p:nvPr>
            <p:ph type="title"/>
          </p:nvPr>
        </p:nvSpPr>
        <p:spPr>
          <a:xfrm>
            <a:off x="457200" y="152012"/>
            <a:ext cx="8229600" cy="1216096"/>
          </a:xfrm>
        </p:spPr>
        <p:txBody>
          <a:bodyPr/>
          <a:lstStyle/>
          <a:p>
            <a:pPr eaLnBrk="1" fontAlgn="auto" hangingPunct="1">
              <a:spcAft>
                <a:spcPts val="0"/>
              </a:spcAft>
              <a:defRPr/>
            </a:pPr>
            <a:r>
              <a:rPr lang="ru-RU" smtClean="0"/>
              <a:t>Почетные гости </a:t>
            </a:r>
            <a:endParaRPr lang="ru-RU"/>
          </a:p>
        </p:txBody>
      </p:sp>
      <p:sp>
        <p:nvSpPr>
          <p:cNvPr id="30725" name="Rectangle 5"/>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5" name="Rectangle 6"/>
          <p:cNvSpPr>
            <a:spLocks noChangeArrowheads="1"/>
          </p:cNvSpPr>
          <p:nvPr/>
        </p:nvSpPr>
        <p:spPr bwMode="auto">
          <a:xfrm>
            <a:off x="0" y="4538663"/>
            <a:ext cx="8820150" cy="1630362"/>
          </a:xfrm>
          <a:prstGeom prst="rect">
            <a:avLst/>
          </a:prstGeom>
          <a:noFill/>
          <a:ln>
            <a:noFill/>
          </a:ln>
          <a:effectLst/>
          <a:extLst/>
        </p:spPr>
        <p:txBody>
          <a:bodyPr anchor="ctr">
            <a:spAutoFit/>
          </a:bodyPr>
          <a:lstStyle/>
          <a:p>
            <a:pPr eaLnBrk="0" hangingPunct="0">
              <a:defRPr/>
            </a:pPr>
            <a:r>
              <a:rPr lang="ru-RU" sz="2000" dirty="0">
                <a:solidFill>
                  <a:srgbClr val="FFFF00"/>
                </a:solidFill>
                <a:cs typeface="Times New Roman" pitchFamily="18" charset="0"/>
              </a:rPr>
              <a:t>В павильоне «Китай» Улицы Мира госпожа </a:t>
            </a:r>
            <a:r>
              <a:rPr lang="ru-RU" sz="2000" dirty="0" err="1">
                <a:solidFill>
                  <a:srgbClr val="FFFF00"/>
                </a:solidFill>
                <a:cs typeface="Times New Roman" pitchFamily="18" charset="0"/>
              </a:rPr>
              <a:t>Чжан</a:t>
            </a:r>
            <a:r>
              <a:rPr lang="ru-RU" sz="2000" dirty="0">
                <a:solidFill>
                  <a:srgbClr val="FFFF00"/>
                </a:solidFill>
                <a:cs typeface="Times New Roman" pitchFamily="18" charset="0"/>
              </a:rPr>
              <a:t> передала подарки от Посла КНР господина Ли </a:t>
            </a:r>
            <a:r>
              <a:rPr lang="ru-RU" sz="2000" dirty="0" err="1">
                <a:solidFill>
                  <a:srgbClr val="FFFF00"/>
                </a:solidFill>
                <a:cs typeface="Times New Roman" pitchFamily="18" charset="0"/>
              </a:rPr>
              <a:t>Хуэй</a:t>
            </a:r>
            <a:r>
              <a:rPr lang="ru-RU" sz="2000" dirty="0">
                <a:solidFill>
                  <a:srgbClr val="FFFF00"/>
                </a:solidFill>
                <a:cs typeface="Times New Roman" pitchFamily="18" charset="0"/>
              </a:rPr>
              <a:t>, среди которых – знаменитый терракотовый воин (уменьшенная копия), бамбуковый свиток «Сунь </a:t>
            </a:r>
            <a:r>
              <a:rPr lang="ru-RU" sz="2000" dirty="0" err="1">
                <a:solidFill>
                  <a:srgbClr val="FFFF00"/>
                </a:solidFill>
                <a:cs typeface="Times New Roman" pitchFamily="18" charset="0"/>
              </a:rPr>
              <a:t>Цзы</a:t>
            </a:r>
            <a:r>
              <a:rPr lang="ru-RU" sz="2000" dirty="0">
                <a:solidFill>
                  <a:srgbClr val="FFFF00"/>
                </a:solidFill>
                <a:cs typeface="Times New Roman" pitchFamily="18" charset="0"/>
              </a:rPr>
              <a:t>» («Искусство войны») периода Сражающихся царств, предметы для оформления павильона</a:t>
            </a:r>
            <a:r>
              <a:rPr lang="ru-RU" sz="2000" b="1" dirty="0">
                <a:effectLst>
                  <a:outerShdw blurRad="38100" dist="38100" dir="2700000" algn="tl">
                    <a:srgbClr val="69676D"/>
                  </a:outerShdw>
                </a:effectLst>
                <a:cs typeface="Times New Roman" pitchFamily="18" charset="0"/>
              </a:rPr>
              <a:t>. </a:t>
            </a:r>
            <a:endParaRPr lang="ru-RU" sz="2000" b="1" dirty="0">
              <a:effectLst>
                <a:outerShdw blurRad="38100" dist="38100" dir="2700000" algn="tl">
                  <a:srgbClr val="69676D"/>
                </a:outerShdw>
              </a:effectLst>
            </a:endParaRPr>
          </a:p>
        </p:txBody>
      </p:sp>
      <p:sp>
        <p:nvSpPr>
          <p:cNvPr id="30727" name="Rectangle 8"/>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30728" name="Rectangle 9"/>
          <p:cNvSpPr>
            <a:spLocks noChangeArrowheads="1"/>
          </p:cNvSpPr>
          <p:nvPr/>
        </p:nvSpPr>
        <p:spPr bwMode="auto">
          <a:xfrm>
            <a:off x="1042988" y="4808538"/>
            <a:ext cx="8101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ru-RU" altLang="ru-RU" sz="1200">
                <a:cs typeface="Times New Roman" pitchFamily="18" charset="0"/>
              </a:rPr>
              <a:t>. </a:t>
            </a:r>
            <a:endParaRPr lang="ru-RU" altLang="ru-RU"/>
          </a:p>
        </p:txBody>
      </p:sp>
      <p:pic>
        <p:nvPicPr>
          <p:cNvPr id="30729" name="Picture 10" descr="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51720" y="1403350"/>
            <a:ext cx="3816350" cy="313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851275" y="755650"/>
            <a:ext cx="4968875" cy="5746750"/>
          </a:xfrm>
        </p:spPr>
        <p:txBody>
          <a:bodyPr>
            <a:normAutofit/>
          </a:bodyPr>
          <a:lstStyle/>
          <a:p>
            <a:pPr marL="274320" indent="-274320" algn="just" eaLnBrk="1" fontAlgn="auto" hangingPunct="1">
              <a:spcAft>
                <a:spcPts val="0"/>
              </a:spcAft>
              <a:buFont typeface="Wingdings 2" pitchFamily="18" charset="2"/>
              <a:buNone/>
              <a:defRPr/>
            </a:pPr>
            <a:r>
              <a:rPr lang="ru-RU" sz="1800" b="1" dirty="0" smtClean="0">
                <a:solidFill>
                  <a:srgbClr val="FFFF00"/>
                </a:solidFill>
                <a:effectLst>
                  <a:outerShdw blurRad="38100" dist="38100" dir="2700000" algn="tl">
                    <a:srgbClr val="000000">
                      <a:alpha val="43137"/>
                    </a:srgbClr>
                  </a:outerShdw>
                </a:effectLst>
                <a:latin typeface="+mj-lt"/>
              </a:rPr>
              <a:t>Кун-цзы (родился приблизительно 551 — умер 479 до н. э.), древнекитайский мыслитель, основатель </a:t>
            </a:r>
            <a:r>
              <a:rPr lang="ru-RU" sz="1800" b="1" dirty="0" err="1" smtClean="0">
                <a:solidFill>
                  <a:srgbClr val="FFFF00"/>
                </a:solidFill>
                <a:effectLst>
                  <a:outerShdw blurRad="38100" dist="38100" dir="2700000" algn="tl">
                    <a:srgbClr val="000000">
                      <a:alpha val="43137"/>
                    </a:srgbClr>
                  </a:outerShdw>
                </a:effectLst>
                <a:latin typeface="+mj-lt"/>
              </a:rPr>
              <a:t>конфуциансива</a:t>
            </a:r>
            <a:r>
              <a:rPr lang="ru-RU" sz="1800" b="1" dirty="0" smtClean="0">
                <a:solidFill>
                  <a:srgbClr val="FFFF00"/>
                </a:solidFill>
                <a:effectLst>
                  <a:outerShdw blurRad="38100" dist="38100" dir="2700000" algn="tl">
                    <a:srgbClr val="000000">
                      <a:alpha val="43137"/>
                    </a:srgbClr>
                  </a:outerShdw>
                </a:effectLst>
                <a:latin typeface="+mj-lt"/>
              </a:rPr>
              <a:t> В высказываниях </a:t>
            </a:r>
            <a:r>
              <a:rPr lang="ru-RU" sz="1800" b="1" dirty="0" err="1" smtClean="0">
                <a:solidFill>
                  <a:srgbClr val="FFFF00"/>
                </a:solidFill>
                <a:effectLst>
                  <a:outerShdw blurRad="38100" dist="38100" dir="2700000" algn="tl">
                    <a:srgbClr val="000000">
                      <a:alpha val="43137"/>
                    </a:srgbClr>
                  </a:outerShdw>
                </a:effectLst>
                <a:latin typeface="+mj-lt"/>
              </a:rPr>
              <a:t>конфуция</a:t>
            </a:r>
            <a:r>
              <a:rPr lang="ru-RU" sz="1800" b="1" dirty="0" smtClean="0">
                <a:solidFill>
                  <a:srgbClr val="FFFF00"/>
                </a:solidFill>
                <a:effectLst>
                  <a:outerShdw blurRad="38100" dist="38100" dir="2700000" algn="tl">
                    <a:srgbClr val="000000">
                      <a:alpha val="43137"/>
                    </a:srgbClr>
                  </a:outerShdw>
                </a:effectLst>
                <a:latin typeface="+mj-lt"/>
              </a:rPr>
              <a:t>. Отражена классовая аристократическая направленность его учения. Он решительно противопоставлял цзюнь цзы ("благородных мужей") простолюдинам — сяожэнь ("мелким людишкам"): первые призваны управлять вторыми, служить им примером. Когда конфуцианство стало господствующей доктриной (после 136 до н. э.), К.онфуций был провозглашен "учителем 10 тысяч поколений" и его культ официально поддерживался вплоть до 1911 (начало буржуазной Синьхайской рево</a:t>
            </a:r>
            <a:r>
              <a:rPr lang="ru-RU" sz="1800" dirty="0" smtClean="0">
                <a:solidFill>
                  <a:srgbClr val="FFFF00"/>
                </a:solidFill>
                <a:latin typeface="+mj-lt"/>
              </a:rPr>
              <a:t>люции).</a:t>
            </a:r>
          </a:p>
          <a:p>
            <a:pPr marL="274320" indent="-274320" algn="just" eaLnBrk="1" fontAlgn="auto" hangingPunct="1">
              <a:spcAft>
                <a:spcPts val="0"/>
              </a:spcAft>
              <a:buFont typeface="Wingdings 2"/>
              <a:buChar char=""/>
              <a:defRPr/>
            </a:pPr>
            <a:endParaRPr lang="ru-RU" sz="1800" dirty="0">
              <a:latin typeface="+mj-lt"/>
            </a:endParaRPr>
          </a:p>
        </p:txBody>
      </p:sp>
      <p:sp>
        <p:nvSpPr>
          <p:cNvPr id="2" name="Заголовок 1"/>
          <p:cNvSpPr>
            <a:spLocks noGrp="1"/>
          </p:cNvSpPr>
          <p:nvPr>
            <p:ph type="title"/>
          </p:nvPr>
        </p:nvSpPr>
        <p:spPr>
          <a:xfrm>
            <a:off x="457200" y="273939"/>
            <a:ext cx="8229600" cy="482034"/>
          </a:xfrm>
        </p:spPr>
        <p:txBody>
          <a:bodyPr>
            <a:normAutofit fontScale="90000"/>
          </a:bodyPr>
          <a:lstStyle/>
          <a:p>
            <a:pPr eaLnBrk="1" fontAlgn="auto" hangingPunct="1">
              <a:spcAft>
                <a:spcPts val="0"/>
              </a:spcAft>
              <a:defRPr/>
            </a:pPr>
            <a:r>
              <a:rPr lang="ru-RU" smtClean="0"/>
              <a:t>Великие люди Китая</a:t>
            </a:r>
            <a:endParaRPr lang="ru-RU"/>
          </a:p>
        </p:txBody>
      </p:sp>
      <p:pic>
        <p:nvPicPr>
          <p:cNvPr id="3174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0825" y="1193800"/>
            <a:ext cx="3414713"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2725738" y="395288"/>
            <a:ext cx="6418262" cy="649287"/>
          </a:xfrm>
        </p:spPr>
        <p:txBody>
          <a:bodyPr>
            <a:normAutofit fontScale="90000"/>
          </a:bodyPr>
          <a:lstStyle/>
          <a:p>
            <a:pPr marL="320040" indent="-320040" algn="just" eaLnBrk="1" fontAlgn="auto" hangingPunct="1">
              <a:spcAft>
                <a:spcPts val="0"/>
              </a:spcAft>
              <a:buClr>
                <a:schemeClr val="accent6">
                  <a:lumMod val="75000"/>
                </a:schemeClr>
              </a:buClr>
              <a:defRPr/>
            </a:pPr>
            <a:r>
              <a:rPr lang="ru-RU" smtClean="0"/>
              <a:t>Общие сведения</a:t>
            </a:r>
            <a:endParaRPr lang="ru-RU"/>
          </a:p>
        </p:txBody>
      </p:sp>
      <p:pic>
        <p:nvPicPr>
          <p:cNvPr id="7171"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56325" y="1260475"/>
            <a:ext cx="2879725"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684213"/>
            <a:ext cx="2063750"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ext Box 6"/>
          <p:cNvSpPr txBox="1">
            <a:spLocks noChangeArrowheads="1"/>
          </p:cNvSpPr>
          <p:nvPr/>
        </p:nvSpPr>
        <p:spPr bwMode="auto">
          <a:xfrm>
            <a:off x="3492500" y="4860925"/>
            <a:ext cx="297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7174" name="Rectangle 7"/>
          <p:cNvSpPr>
            <a:spLocks noChangeArrowheads="1"/>
          </p:cNvSpPr>
          <p:nvPr/>
        </p:nvSpPr>
        <p:spPr bwMode="auto">
          <a:xfrm>
            <a:off x="179388" y="2339975"/>
            <a:ext cx="59055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3600" b="1">
                <a:solidFill>
                  <a:srgbClr val="FFFF00"/>
                </a:solidFill>
              </a:rPr>
              <a:t>Территория — 9,6 млн. км2</a:t>
            </a:r>
          </a:p>
          <a:p>
            <a:pPr eaLnBrk="1" hangingPunct="1"/>
            <a:r>
              <a:rPr lang="ru-RU" altLang="ru-RU" sz="3600" b="1">
                <a:solidFill>
                  <a:srgbClr val="FFFF00"/>
                </a:solidFill>
              </a:rPr>
              <a:t>Население — 1 миллиард 500 миллионов человек (1ое место).</a:t>
            </a:r>
          </a:p>
          <a:p>
            <a:pPr eaLnBrk="1" hangingPunct="1"/>
            <a:r>
              <a:rPr lang="ru-RU" altLang="ru-RU" sz="3600" b="1">
                <a:solidFill>
                  <a:srgbClr val="FFFF00"/>
                </a:solidFill>
              </a:rPr>
              <a:t>Столица — Пекин</a:t>
            </a:r>
            <a:r>
              <a:rPr lang="ru-RU" altLang="ru-RU" sz="2000" b="1">
                <a:solidFill>
                  <a:srgbClr val="FFFF00"/>
                </a:solidFill>
              </a:rPr>
              <a:t>.</a:t>
            </a:r>
          </a:p>
        </p:txBody>
      </p:sp>
      <p:sp>
        <p:nvSpPr>
          <p:cNvPr id="7175" name="Text Box 8"/>
          <p:cNvSpPr txBox="1">
            <a:spLocks noChangeArrowheads="1"/>
          </p:cNvSpPr>
          <p:nvPr/>
        </p:nvSpPr>
        <p:spPr bwMode="auto">
          <a:xfrm>
            <a:off x="900113" y="1547813"/>
            <a:ext cx="38369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819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819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xit" presetSubtype="0" decel="100000" fill="hold" nodeType="clickEffect">
                                  <p:stCondLst>
                                    <p:cond delay="0"/>
                                  </p:stCondLst>
                                  <p:childTnLst>
                                    <p:anim calcmode="lin" valueType="num">
                                      <p:cBhvr>
                                        <p:cTn id="14" dur="500" fill="hold"/>
                                        <p:tgtEl>
                                          <p:spTgt spid="8194"/>
                                        </p:tgtEl>
                                        <p:attrNameLst>
                                          <p:attrName>ppt_h</p:attrName>
                                        </p:attrNameLst>
                                      </p:cBhvr>
                                      <p:tavLst>
                                        <p:tav tm="0">
                                          <p:val>
                                            <p:strVal val="ppt_h"/>
                                          </p:val>
                                        </p:tav>
                                        <p:tav tm="50000">
                                          <p:val>
                                            <p:strVal val="ppt_h/20"/>
                                          </p:val>
                                        </p:tav>
                                        <p:tav tm="100000">
                                          <p:val>
                                            <p:strVal val="ppt_h/20"/>
                                          </p:val>
                                        </p:tav>
                                      </p:tavLst>
                                    </p:anim>
                                    <p:anim calcmode="lin" valueType="num">
                                      <p:cBhvr>
                                        <p:cTn id="15" dur="500" fill="hold"/>
                                        <p:tgtEl>
                                          <p:spTgt spid="8194"/>
                                        </p:tgtEl>
                                        <p:attrNameLst>
                                          <p:attrName>ppt_w</p:attrName>
                                        </p:attrNameLst>
                                      </p:cBhvr>
                                      <p:tavLst>
                                        <p:tav tm="0">
                                          <p:val>
                                            <p:strVal val="ppt_w"/>
                                          </p:val>
                                        </p:tav>
                                        <p:tav tm="50000">
                                          <p:val>
                                            <p:strVal val="ppt_w+.3"/>
                                          </p:val>
                                        </p:tav>
                                        <p:tav tm="100000">
                                          <p:val>
                                            <p:strVal val="ppt_w+.3"/>
                                          </p:val>
                                        </p:tav>
                                      </p:tavLst>
                                    </p:anim>
                                    <p:anim calcmode="lin" valueType="num">
                                      <p:cBhvr>
                                        <p:cTn id="16" dur="500" fill="hold"/>
                                        <p:tgtEl>
                                          <p:spTgt spid="8194"/>
                                        </p:tgtEl>
                                        <p:attrNameLst>
                                          <p:attrName>ppt_x</p:attrName>
                                        </p:attrNameLst>
                                      </p:cBhvr>
                                      <p:tavLst>
                                        <p:tav tm="0">
                                          <p:val>
                                            <p:strVal val="ppt_x"/>
                                          </p:val>
                                        </p:tav>
                                        <p:tav tm="50000">
                                          <p:val>
                                            <p:strVal val="ppt_x"/>
                                          </p:val>
                                        </p:tav>
                                        <p:tav tm="100000">
                                          <p:val>
                                            <p:strVal val="ppt_x-.3"/>
                                          </p:val>
                                        </p:tav>
                                      </p:tavLst>
                                    </p:anim>
                                    <p:anim calcmode="lin" valueType="num">
                                      <p:cBhvr>
                                        <p:cTn id="17" dur="500" fill="hold"/>
                                        <p:tgtEl>
                                          <p:spTgt spid="8194"/>
                                        </p:tgtEl>
                                        <p:attrNameLst>
                                          <p:attrName>ppt_y</p:attrName>
                                        </p:attrNameLst>
                                      </p:cBhvr>
                                      <p:tavLst>
                                        <p:tav tm="0">
                                          <p:val>
                                            <p:strVal val="ppt_y"/>
                                          </p:val>
                                        </p:tav>
                                        <p:tav tm="100000">
                                          <p:val>
                                            <p:strVal val="ppt_y"/>
                                          </p:val>
                                        </p:tav>
                                      </p:tavLst>
                                    </p:anim>
                                    <p:set>
                                      <p:cBhvr>
                                        <p:cTn id="18" dur="1" fill="hold">
                                          <p:stCondLst>
                                            <p:cond delay="499"/>
                                          </p:stCondLst>
                                        </p:cTn>
                                        <p:tgtEl>
                                          <p:spTgt spid="81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73939"/>
            <a:ext cx="8229600" cy="704292"/>
          </a:xfrm>
        </p:spPr>
        <p:txBody>
          <a:bodyPr>
            <a:normAutofit fontScale="90000"/>
          </a:bodyPr>
          <a:lstStyle/>
          <a:p>
            <a:pPr marL="320040" indent="-320040" eaLnBrk="1" fontAlgn="auto" hangingPunct="1">
              <a:spcAft>
                <a:spcPts val="0"/>
              </a:spcAft>
              <a:buClr>
                <a:schemeClr val="accent6">
                  <a:lumMod val="75000"/>
                </a:schemeClr>
              </a:buClr>
              <a:defRPr/>
            </a:pPr>
            <a:r>
              <a:rPr lang="ru-RU" smtClean="0"/>
              <a:t>Краткая история страны</a:t>
            </a:r>
            <a:endParaRPr lang="ru-RU"/>
          </a:p>
        </p:txBody>
      </p:sp>
      <p:pic>
        <p:nvPicPr>
          <p:cNvPr id="8195" name="Picture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4210050"/>
            <a:ext cx="3708400" cy="263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5" descr="Запретный Город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46738" y="4125913"/>
            <a:ext cx="3311525"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4" descr="Запретный Город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616325" y="4587875"/>
            <a:ext cx="207803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 Box 9"/>
          <p:cNvSpPr txBox="1">
            <a:spLocks noChangeArrowheads="1"/>
          </p:cNvSpPr>
          <p:nvPr/>
        </p:nvSpPr>
        <p:spPr bwMode="auto">
          <a:xfrm>
            <a:off x="3616325" y="3008313"/>
            <a:ext cx="5059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9226" name="Rectangle 10"/>
          <p:cNvSpPr>
            <a:spLocks noChangeArrowheads="1"/>
          </p:cNvSpPr>
          <p:nvPr/>
        </p:nvSpPr>
        <p:spPr bwMode="auto">
          <a:xfrm>
            <a:off x="0" y="828675"/>
            <a:ext cx="8964613" cy="3478213"/>
          </a:xfrm>
          <a:prstGeom prst="rect">
            <a:avLst/>
          </a:prstGeom>
          <a:noFill/>
          <a:ln>
            <a:noFill/>
          </a:ln>
          <a:effectLst/>
          <a:extLst/>
        </p:spPr>
        <p:txBody>
          <a:bodyPr>
            <a:spAutoFit/>
          </a:bodyPr>
          <a:lstStyle/>
          <a:p>
            <a:pPr>
              <a:defRPr/>
            </a:pPr>
            <a:r>
              <a:rPr lang="ru-RU" sz="2000" b="1" dirty="0">
                <a:solidFill>
                  <a:srgbClr val="FFFF00"/>
                </a:solidFill>
                <a:effectLst>
                  <a:outerShdw blurRad="38100" dist="38100" dir="2700000" algn="tl">
                    <a:srgbClr val="000000">
                      <a:alpha val="43137"/>
                    </a:srgbClr>
                  </a:outerShdw>
                </a:effectLst>
              </a:rPr>
              <a:t>Китай — одно из древнейших государств мира, возникшее в XIV веке до нашей эры. В связи с очевидными выгодами своего положения, Китай привлекал взоры различных завоевателей. </a:t>
            </a:r>
          </a:p>
          <a:p>
            <a:pPr>
              <a:defRPr/>
            </a:pPr>
            <a:r>
              <a:rPr lang="ru-RU" sz="2000" b="1" dirty="0">
                <a:solidFill>
                  <a:srgbClr val="FFFF00"/>
                </a:solidFill>
                <a:effectLst>
                  <a:outerShdw blurRad="38100" dist="38100" dir="2700000" algn="tl">
                    <a:srgbClr val="000000">
                      <a:alpha val="43137"/>
                    </a:srgbClr>
                  </a:outerShdw>
                </a:effectLst>
              </a:rPr>
              <a:t>В XIX веке Китай был </a:t>
            </a:r>
            <a:r>
              <a:rPr lang="ru-RU" sz="2000" b="1" dirty="0" err="1">
                <a:solidFill>
                  <a:srgbClr val="FFFF00"/>
                </a:solidFill>
                <a:effectLst>
                  <a:outerShdw blurRad="38100" dist="38100" dir="2700000" algn="tl">
                    <a:srgbClr val="000000">
                      <a:alpha val="43137"/>
                    </a:srgbClr>
                  </a:outerShdw>
                </a:effectLst>
              </a:rPr>
              <a:t>пролуколонией</a:t>
            </a:r>
            <a:r>
              <a:rPr lang="ru-RU" sz="2000" b="1" dirty="0">
                <a:solidFill>
                  <a:srgbClr val="FFFF00"/>
                </a:solidFill>
                <a:effectLst>
                  <a:outerShdw blurRad="38100" dist="38100" dir="2700000" algn="tl">
                    <a:srgbClr val="000000">
                      <a:alpha val="43137"/>
                    </a:srgbClr>
                  </a:outerShdw>
                </a:effectLst>
              </a:rPr>
              <a:t> Англии. После поражения в японо-китайской войне 1894 — 1895 годов страна была разделена на сферы влияния между Англией, Францией, Германией, Японией и Россией. </a:t>
            </a:r>
          </a:p>
          <a:p>
            <a:pPr>
              <a:defRPr/>
            </a:pPr>
            <a:endParaRPr lang="ru-RU" sz="2000" b="1" dirty="0">
              <a:solidFill>
                <a:srgbClr val="FFFF00"/>
              </a:solidFill>
              <a:effectLst>
                <a:outerShdw blurRad="38100" dist="38100" dir="2700000" algn="tl">
                  <a:srgbClr val="000000">
                    <a:alpha val="43137"/>
                  </a:srgbClr>
                </a:outerShdw>
              </a:effectLst>
            </a:endParaRPr>
          </a:p>
          <a:p>
            <a:pPr>
              <a:defRPr/>
            </a:pPr>
            <a:r>
              <a:rPr lang="ru-RU" sz="2000" b="1" dirty="0">
                <a:solidFill>
                  <a:srgbClr val="FFFF00"/>
                </a:solidFill>
                <a:effectLst>
                  <a:outerShdw blurRad="38100" dist="38100" dir="2700000" algn="tl">
                    <a:srgbClr val="000000">
                      <a:alpha val="43137"/>
                    </a:srgbClr>
                  </a:outerShdw>
                </a:effectLst>
              </a:rPr>
              <a:t>В 1912 году образовалась Китайская республика. В 1945 году после разгрома с помощью СССР японских захватчиков произошла Народная Революция. В 1949 году провозглашена КНР</a:t>
            </a:r>
            <a:r>
              <a:rPr lang="ru-RU" sz="1400" b="1" dirty="0">
                <a:solidFill>
                  <a:srgbClr val="FFFF00"/>
                </a:solidFill>
                <a:effectLst>
                  <a:outerShdw blurRad="38100" dist="38100" dir="2700000" algn="tl">
                    <a:srgbClr val="000000">
                      <a:alpha val="43137"/>
                    </a:srgbClr>
                  </a:outerShdw>
                </a:effectLst>
              </a:rPr>
              <a:t>.</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898" decel="100000" fill="hold"/>
                                        <p:tgtEl>
                                          <p:spTgt spid="9218"/>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92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0" y="274638"/>
            <a:ext cx="8229600" cy="841375"/>
          </a:xfrm>
        </p:spPr>
        <p:txBody>
          <a:bodyPr/>
          <a:lstStyle/>
          <a:p>
            <a:pPr marL="320040" indent="-320040" eaLnBrk="1" fontAlgn="auto" hangingPunct="1">
              <a:spcAft>
                <a:spcPts val="0"/>
              </a:spcAft>
              <a:buClr>
                <a:schemeClr val="accent6">
                  <a:lumMod val="75000"/>
                </a:schemeClr>
              </a:buClr>
              <a:defRPr/>
            </a:pPr>
            <a:r>
              <a:rPr lang="ru-RU" smtClean="0"/>
              <a:t>Тектоническое строение и рельеф</a:t>
            </a:r>
            <a:endParaRPr lang="ru-RU"/>
          </a:p>
        </p:txBody>
      </p:sp>
      <p:pic>
        <p:nvPicPr>
          <p:cNvPr id="9219"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35600" y="755650"/>
            <a:ext cx="345757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WordArt 6"/>
          <p:cNvSpPr>
            <a:spLocks noChangeArrowheads="1" noChangeShapeType="1" noTextEdit="1"/>
          </p:cNvSpPr>
          <p:nvPr/>
        </p:nvSpPr>
        <p:spPr bwMode="auto">
          <a:xfrm>
            <a:off x="539750" y="188913"/>
            <a:ext cx="6985000" cy="1147762"/>
          </a:xfrm>
          <a:prstGeom prst="rect">
            <a:avLst/>
          </a:prstGeom>
        </p:spPr>
        <p:txBody>
          <a:bodyPr wrap="none" fromWordArt="1">
            <a:prstTxWarp prst="textPlain">
              <a:avLst>
                <a:gd name="adj" fmla="val 50000"/>
              </a:avLst>
            </a:prstTxWarp>
          </a:bodyPr>
          <a:lstStyle/>
          <a:p>
            <a:pPr algn="ctr"/>
            <a:endParaRPr lang="ru-RU"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endParaRPr>
          </a:p>
        </p:txBody>
      </p:sp>
      <p:sp>
        <p:nvSpPr>
          <p:cNvPr id="9221" name="Text Box 7"/>
          <p:cNvSpPr txBox="1">
            <a:spLocks noChangeArrowheads="1"/>
          </p:cNvSpPr>
          <p:nvPr/>
        </p:nvSpPr>
        <p:spPr bwMode="auto">
          <a:xfrm>
            <a:off x="395288" y="1911350"/>
            <a:ext cx="1873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9222" name="Rectangle 8"/>
          <p:cNvSpPr>
            <a:spLocks noChangeArrowheads="1"/>
          </p:cNvSpPr>
          <p:nvPr/>
        </p:nvSpPr>
        <p:spPr bwMode="auto">
          <a:xfrm>
            <a:off x="250825" y="1116013"/>
            <a:ext cx="5257800"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400">
                <a:solidFill>
                  <a:srgbClr val="FFFF00"/>
                </a:solidFill>
              </a:rPr>
              <a:t>Страна расположена в пределах раздробленной Китайской докембрийской платформы и более молодых участков. В связи с этим восточная часть в основном низменная, и западная — возвышенная и гористая. </a:t>
            </a:r>
          </a:p>
          <a:p>
            <a:pPr eaLnBrk="1" hangingPunct="1"/>
            <a:r>
              <a:rPr lang="ru-RU" altLang="ru-RU" sz="2400">
                <a:solidFill>
                  <a:srgbClr val="FFFF00"/>
                </a:solidFill>
              </a:rPr>
              <a:t>С разнообразными тектоническими структурами связаны различные месторождения полезных ископаемых</a:t>
            </a:r>
            <a:r>
              <a:rPr lang="ru-RU" altLang="ru-RU" sz="2000">
                <a:solidFill>
                  <a:srgbClr val="FFFF00"/>
                </a:solidFill>
              </a:rPr>
              <a:t>. </a:t>
            </a:r>
            <a:endParaRPr lang="ru-RU" altLang="ru-RU" sz="1600">
              <a:solidFill>
                <a:srgbClr val="FFFF00"/>
              </a:solidFill>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024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024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6" presetClass="emph" presetSubtype="0" autoRev="1" fill="hold" nodeType="clickEffect">
                                  <p:stCondLst>
                                    <p:cond delay="0"/>
                                  </p:stCondLst>
                                  <p:childTnLst>
                                    <p:animScale>
                                      <p:cBhvr>
                                        <p:cTn id="14" dur="449" fill="hold">
                                          <p:stCondLst>
                                            <p:cond delay="0"/>
                                          </p:stCondLst>
                                        </p:cTn>
                                        <p:tgtEl>
                                          <p:spTgt spid="10242"/>
                                        </p:tgtEl>
                                      </p:cBhvr>
                                      <p:to x="150000" y="150000"/>
                                    </p:animScale>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xit" presetSubtype="32" fill="hold" nodeType="clickEffect">
                                  <p:stCondLst>
                                    <p:cond delay="0"/>
                                  </p:stCondLst>
                                  <p:childTnLst>
                                    <p:anim calcmode="lin" valueType="num">
                                      <p:cBhvr>
                                        <p:cTn id="18" dur="500" fill="hold"/>
                                        <p:tgtEl>
                                          <p:spTgt spid="10242"/>
                                        </p:tgtEl>
                                        <p:attrNameLst>
                                          <p:attrName>ppt_w</p:attrName>
                                        </p:attrNameLst>
                                      </p:cBhvr>
                                      <p:tavLst>
                                        <p:tav tm="0">
                                          <p:val>
                                            <p:strVal val="ppt_w"/>
                                          </p:val>
                                        </p:tav>
                                        <p:tav tm="100000">
                                          <p:val>
                                            <p:fltVal val="0"/>
                                          </p:val>
                                        </p:tav>
                                      </p:tavLst>
                                    </p:anim>
                                    <p:anim calcmode="lin" valueType="num">
                                      <p:cBhvr>
                                        <p:cTn id="19" dur="500" fill="hold"/>
                                        <p:tgtEl>
                                          <p:spTgt spid="10242"/>
                                        </p:tgtEl>
                                        <p:attrNameLst>
                                          <p:attrName>ppt_h</p:attrName>
                                        </p:attrNameLst>
                                      </p:cBhvr>
                                      <p:tavLst>
                                        <p:tav tm="0">
                                          <p:val>
                                            <p:strVal val="ppt_h"/>
                                          </p:val>
                                        </p:tav>
                                        <p:tav tm="100000">
                                          <p:val>
                                            <p:fltVal val="0"/>
                                          </p:val>
                                        </p:tav>
                                      </p:tavLst>
                                    </p:anim>
                                    <p:set>
                                      <p:cBhvr>
                                        <p:cTn id="20" dur="1" fill="hold">
                                          <p:stCondLst>
                                            <p:cond delay="499"/>
                                          </p:stCondLst>
                                        </p:cTn>
                                        <p:tgtEl>
                                          <p:spTgt spid="102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457200" y="1520825"/>
            <a:ext cx="8229600" cy="4559300"/>
          </a:xfrm>
        </p:spPr>
        <p:txBody>
          <a:bodyPr/>
          <a:lstStyle/>
          <a:p>
            <a:pPr eaLnBrk="1" hangingPunct="1"/>
            <a:endParaRPr lang="ru-RU" altLang="ru-RU" smtClean="0"/>
          </a:p>
        </p:txBody>
      </p:sp>
      <p:sp>
        <p:nvSpPr>
          <p:cNvPr id="11266" name="Rectangle 2"/>
          <p:cNvSpPr>
            <a:spLocks noGrp="1" noChangeArrowheads="1"/>
          </p:cNvSpPr>
          <p:nvPr>
            <p:ph type="title"/>
          </p:nvPr>
        </p:nvSpPr>
        <p:spPr>
          <a:xfrm>
            <a:off x="457200" y="152012"/>
            <a:ext cx="8229600" cy="1216096"/>
          </a:xfrm>
        </p:spPr>
        <p:txBody>
          <a:bodyPr/>
          <a:lstStyle/>
          <a:p>
            <a:pPr marL="320040" indent="-320040" eaLnBrk="1" fontAlgn="auto" hangingPunct="1">
              <a:spcAft>
                <a:spcPts val="0"/>
              </a:spcAft>
              <a:buClr>
                <a:schemeClr val="accent6">
                  <a:lumMod val="75000"/>
                </a:schemeClr>
              </a:buClr>
              <a:defRPr/>
            </a:pPr>
            <a:r>
              <a:rPr lang="ru-RU" smtClean="0"/>
              <a:t>Минеральные ресурсы</a:t>
            </a:r>
            <a:endParaRPr lang="ru-RU"/>
          </a:p>
        </p:txBody>
      </p:sp>
      <p:pic>
        <p:nvPicPr>
          <p:cNvPr id="10244"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87900" y="1403350"/>
            <a:ext cx="3887788"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35600" y="3492500"/>
            <a:ext cx="3343275" cy="227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 Box 7"/>
          <p:cNvSpPr txBox="1">
            <a:spLocks noChangeArrowheads="1"/>
          </p:cNvSpPr>
          <p:nvPr/>
        </p:nvSpPr>
        <p:spPr bwMode="auto">
          <a:xfrm>
            <a:off x="663575" y="566738"/>
            <a:ext cx="2252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11272" name="Rectangle 8"/>
          <p:cNvSpPr>
            <a:spLocks noChangeArrowheads="1"/>
          </p:cNvSpPr>
          <p:nvPr/>
        </p:nvSpPr>
        <p:spPr bwMode="auto">
          <a:xfrm>
            <a:off x="250825" y="1403350"/>
            <a:ext cx="4897438" cy="3786188"/>
          </a:xfrm>
          <a:prstGeom prst="rect">
            <a:avLst/>
          </a:prstGeom>
          <a:noFill/>
          <a:ln>
            <a:noFill/>
          </a:ln>
          <a:effectLst/>
          <a:extLst/>
        </p:spPr>
        <p:txBody>
          <a:bodyPr>
            <a:spAutoFit/>
          </a:bodyPr>
          <a:lstStyle/>
          <a:p>
            <a:pPr>
              <a:defRPr/>
            </a:pPr>
            <a:r>
              <a:rPr lang="ru-RU" sz="2000" b="1" dirty="0">
                <a:solidFill>
                  <a:srgbClr val="FFFF00"/>
                </a:solidFill>
                <a:effectLst>
                  <a:outerShdw blurRad="38100" dist="38100" dir="2700000" algn="tl">
                    <a:srgbClr val="000000">
                      <a:alpha val="43137"/>
                    </a:srgbClr>
                  </a:outerShdw>
                </a:effectLst>
              </a:rPr>
              <a:t>По запасам нефти и газа Китай уступает ведущим нефтяным странам мира, но по добыче нефти страна вышла на 5 место в мире. Основные месторождения нефти, находятся в Северном и Северо-Восточном Китае, котловинах внутреннего Китая. </a:t>
            </a:r>
          </a:p>
          <a:p>
            <a:pPr>
              <a:defRPr/>
            </a:pPr>
            <a:endParaRPr lang="ru-RU" sz="2000" b="1" dirty="0">
              <a:solidFill>
                <a:srgbClr val="FFFF00"/>
              </a:solidFill>
              <a:effectLst>
                <a:outerShdw blurRad="38100" dist="38100" dir="2700000" algn="tl">
                  <a:srgbClr val="000000">
                    <a:alpha val="43137"/>
                  </a:srgbClr>
                </a:outerShdw>
              </a:effectLst>
            </a:endParaRPr>
          </a:p>
          <a:p>
            <a:pPr>
              <a:defRPr/>
            </a:pPr>
            <a:r>
              <a:rPr lang="ru-RU" sz="2000" b="1" dirty="0">
                <a:solidFill>
                  <a:srgbClr val="FFFF00"/>
                </a:solidFill>
                <a:effectLst>
                  <a:outerShdw blurRad="38100" dist="38100" dir="2700000" algn="tl">
                    <a:srgbClr val="000000">
                      <a:alpha val="43137"/>
                    </a:srgbClr>
                  </a:outerShdw>
                </a:effectLst>
              </a:rPr>
              <a:t>Руды цветных металлов сосредоточены главным образом в центральных и южных провинциях</a:t>
            </a:r>
            <a:r>
              <a:rPr lang="ru-RU" sz="1200" b="1" dirty="0">
                <a:effectLst>
                  <a:outerShdw blurRad="38100" dist="38100" dir="2700000" algn="tl">
                    <a:srgbClr val="000000">
                      <a:alpha val="43137"/>
                    </a:srgbClr>
                  </a:outerShdw>
                </a:effectLst>
              </a:rPr>
              <a:t>.</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2000" fill="hold"/>
                                        <p:tgtEl>
                                          <p:spTgt spid="11266"/>
                                        </p:tgtEl>
                                        <p:attrNameLst>
                                          <p:attrName>ppt_w</p:attrName>
                                        </p:attrNameLst>
                                      </p:cBhvr>
                                      <p:tavLst>
                                        <p:tav tm="0">
                                          <p:val>
                                            <p:strVal val="#ppt_w*2.5"/>
                                          </p:val>
                                        </p:tav>
                                        <p:tav tm="100000">
                                          <p:val>
                                            <p:strVal val="#ppt_w"/>
                                          </p:val>
                                        </p:tav>
                                      </p:tavLst>
                                    </p:anim>
                                    <p:anim calcmode="lin" valueType="num">
                                      <p:cBhvr>
                                        <p:cTn id="8" dur="2000" fill="hold"/>
                                        <p:tgtEl>
                                          <p:spTgt spid="11266"/>
                                        </p:tgtEl>
                                        <p:attrNameLst>
                                          <p:attrName>ppt_h</p:attrName>
                                        </p:attrNameLst>
                                      </p:cBhvr>
                                      <p:tavLst>
                                        <p:tav tm="0">
                                          <p:val>
                                            <p:strVal val="#ppt_h"/>
                                          </p:val>
                                        </p:tav>
                                        <p:tav tm="100000">
                                          <p:val>
                                            <p:strVal val="#ppt_h"/>
                                          </p:val>
                                        </p:tav>
                                      </p:tavLst>
                                    </p:anim>
                                    <p:anim calcmode="lin" valueType="num">
                                      <p:cBhvr>
                                        <p:cTn id="9" dur="2000" fill="hold"/>
                                        <p:tgtEl>
                                          <p:spTgt spid="11266"/>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11266"/>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1126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nodePh="1">
                                  <p:stCondLst>
                                    <p:cond delay="0"/>
                                  </p:stCondLst>
                                  <p:endCondLst>
                                    <p:cond evt="begin" delay="0">
                                      <p:tn val="14"/>
                                    </p:cond>
                                  </p:endCondLst>
                                  <p:childTnLst>
                                    <p:set>
                                      <p:cBhvr>
                                        <p:cTn id="15" dur="1" fill="hold">
                                          <p:stCondLst>
                                            <p:cond delay="0"/>
                                          </p:stCondLst>
                                        </p:cTn>
                                        <p:tgtEl>
                                          <p:spTgt spid="11267">
                                            <p:txEl>
                                              <p:pRg st="0" end="0"/>
                                            </p:txEl>
                                          </p:spTgt>
                                        </p:tgtEl>
                                        <p:attrNameLst>
                                          <p:attrName>style.visibility</p:attrName>
                                        </p:attrNameLst>
                                      </p:cBhvr>
                                      <p:to>
                                        <p:strVal val="visible"/>
                                      </p:to>
                                    </p:set>
                                    <p:animEffect transition="in" filter="wipe(left)">
                                      <p:cBhvr>
                                        <p:cTn id="16" dur="500"/>
                                        <p:tgtEl>
                                          <p:spTgt spid="112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0" y="152400"/>
            <a:ext cx="8229600" cy="1216025"/>
          </a:xfrm>
        </p:spPr>
        <p:txBody>
          <a:bodyPr/>
          <a:lstStyle/>
          <a:p>
            <a:pPr marL="320040" indent="-320040" eaLnBrk="1" fontAlgn="auto" hangingPunct="1">
              <a:spcAft>
                <a:spcPts val="0"/>
              </a:spcAft>
              <a:buClr>
                <a:schemeClr val="accent6">
                  <a:lumMod val="75000"/>
                </a:schemeClr>
              </a:buClr>
              <a:defRPr/>
            </a:pPr>
            <a:r>
              <a:rPr lang="ru-RU" smtClean="0"/>
              <a:t>Агроклиматические условия</a:t>
            </a:r>
            <a:endParaRPr lang="ru-RU"/>
          </a:p>
        </p:txBody>
      </p:sp>
      <p:pic>
        <p:nvPicPr>
          <p:cNvPr id="11267"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35600" y="2268538"/>
            <a:ext cx="2916238"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 Box 5"/>
          <p:cNvSpPr txBox="1">
            <a:spLocks noChangeArrowheads="1"/>
          </p:cNvSpPr>
          <p:nvPr/>
        </p:nvSpPr>
        <p:spPr bwMode="auto">
          <a:xfrm>
            <a:off x="2535238" y="782638"/>
            <a:ext cx="25415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12294" name="Rectangle 6"/>
          <p:cNvSpPr>
            <a:spLocks noChangeArrowheads="1"/>
          </p:cNvSpPr>
          <p:nvPr/>
        </p:nvSpPr>
        <p:spPr bwMode="auto">
          <a:xfrm>
            <a:off x="395288" y="1260475"/>
            <a:ext cx="5184775" cy="4400550"/>
          </a:xfrm>
          <a:prstGeom prst="rect">
            <a:avLst/>
          </a:prstGeom>
          <a:noFill/>
          <a:ln>
            <a:noFill/>
          </a:ln>
          <a:effectLst/>
          <a:extLst/>
        </p:spPr>
        <p:txBody>
          <a:bodyPr>
            <a:spAutoFit/>
          </a:bodyPr>
          <a:lstStyle/>
          <a:p>
            <a:pPr>
              <a:defRPr/>
            </a:pPr>
            <a:r>
              <a:rPr lang="ru-RU" sz="2000" dirty="0">
                <a:solidFill>
                  <a:srgbClr val="FFFF00"/>
                </a:solidFill>
              </a:rPr>
              <a:t>КНР расположена в умеренном, субтропическом и тропическом климатических поясах, причем на западе климат резко континентальный, а на востоке — муссонный, с большим количеством осадков (летом). Такие климатические и почвенные различия создают условия для развития сельского хозяйства: на западе, в засушливых областях развито в основном животноводство и орошаемое земледелие, на востоке же, на особенно плодородных землях Великой Китайской равнины преобладает земледелие</a:t>
            </a:r>
            <a:r>
              <a:rPr lang="ru-RU" sz="2000" b="1" dirty="0">
                <a:solidFill>
                  <a:srgbClr val="FFFF00"/>
                </a:solidFill>
                <a:effectLst>
                  <a:outerShdw blurRad="38100" dist="38100" dir="2700000" algn="tl">
                    <a:srgbClr val="C0C0C0"/>
                  </a:outerShdw>
                </a:effectLst>
              </a:rPr>
              <a:t>.</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2000" fill="hold"/>
                                        <p:tgtEl>
                                          <p:spTgt spid="12290"/>
                                        </p:tgtEl>
                                        <p:attrNameLst>
                                          <p:attrName>ppt_w</p:attrName>
                                        </p:attrNameLst>
                                      </p:cBhvr>
                                      <p:tavLst>
                                        <p:tav tm="0">
                                          <p:val>
                                            <p:strVal val="#ppt_w*2.5"/>
                                          </p:val>
                                        </p:tav>
                                        <p:tav tm="100000">
                                          <p:val>
                                            <p:strVal val="#ppt_w"/>
                                          </p:val>
                                        </p:tav>
                                      </p:tavLst>
                                    </p:anim>
                                    <p:anim calcmode="lin" valueType="num">
                                      <p:cBhvr>
                                        <p:cTn id="8" dur="2000" fill="hold"/>
                                        <p:tgtEl>
                                          <p:spTgt spid="12290"/>
                                        </p:tgtEl>
                                        <p:attrNameLst>
                                          <p:attrName>ppt_h</p:attrName>
                                        </p:attrNameLst>
                                      </p:cBhvr>
                                      <p:tavLst>
                                        <p:tav tm="0">
                                          <p:val>
                                            <p:strVal val="#ppt_h"/>
                                          </p:val>
                                        </p:tav>
                                        <p:tav tm="100000">
                                          <p:val>
                                            <p:strVal val="#ppt_h"/>
                                          </p:val>
                                        </p:tav>
                                      </p:tavLst>
                                    </p:anim>
                                    <p:anim calcmode="lin" valueType="num">
                                      <p:cBhvr>
                                        <p:cTn id="9" dur="2000" fill="hold"/>
                                        <p:tgtEl>
                                          <p:spTgt spid="12290"/>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12290"/>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067175" y="4787900"/>
            <a:ext cx="2484438"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7088" y="5076825"/>
            <a:ext cx="3313112" cy="17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72225" y="4429125"/>
            <a:ext cx="277177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 Box 8"/>
          <p:cNvSpPr txBox="1">
            <a:spLocks noChangeArrowheads="1"/>
          </p:cNvSpPr>
          <p:nvPr/>
        </p:nvSpPr>
        <p:spPr bwMode="auto">
          <a:xfrm>
            <a:off x="2176463" y="3368675"/>
            <a:ext cx="3259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12294" name="Rectangle 9"/>
          <p:cNvSpPr>
            <a:spLocks noChangeArrowheads="1"/>
          </p:cNvSpPr>
          <p:nvPr/>
        </p:nvSpPr>
        <p:spPr bwMode="auto">
          <a:xfrm>
            <a:off x="395288" y="971550"/>
            <a:ext cx="7561262"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800">
                <a:solidFill>
                  <a:srgbClr val="FFFF00"/>
                </a:solidFill>
              </a:rPr>
              <a:t>Водные ресурсы КНР очень велики, наиболее обеспечена ими восточная, более заселенная и высокоразвитая часть страны. Воды рек широко используются для орошении. Кроме того, КНР занимает 1-е место в мире по потенциальным гидроэнергетическим ресурсам, но их использование пока очень мало.</a:t>
            </a:r>
          </a:p>
        </p:txBody>
      </p:sp>
      <p:sp>
        <p:nvSpPr>
          <p:cNvPr id="12295" name="WordArt 10"/>
          <p:cNvSpPr>
            <a:spLocks noChangeArrowheads="1" noChangeShapeType="1" noTextEdit="1"/>
          </p:cNvSpPr>
          <p:nvPr/>
        </p:nvSpPr>
        <p:spPr bwMode="auto">
          <a:xfrm>
            <a:off x="2771775" y="0"/>
            <a:ext cx="3533775" cy="1139825"/>
          </a:xfrm>
          <a:prstGeom prst="rect">
            <a:avLst/>
          </a:prstGeom>
        </p:spPr>
        <p:txBody>
          <a:bodyPr wrap="none" fromWordArt="1">
            <a:prstTxWarp prst="textPlain">
              <a:avLst>
                <a:gd name="adj" fmla="val 50000"/>
              </a:avLst>
            </a:prstTxWarp>
          </a:bodyPr>
          <a:lstStyle/>
          <a:p>
            <a:pPr algn="ctr"/>
            <a:endParaRPr lang="ru-RU" sz="3600" kern="10">
              <a:ln w="19050">
                <a:solidFill>
                  <a:srgbClr val="99CCFF"/>
                </a:solidFill>
                <a:round/>
                <a:headEnd/>
                <a:tailEnd/>
              </a:ln>
              <a:solidFill>
                <a:srgbClr val="0066CC"/>
              </a:solidFill>
              <a:effectLst>
                <a:outerShdw dist="35921" dir="2700000" algn="ctr" rotWithShape="0">
                  <a:srgbClr val="990000"/>
                </a:outerShdw>
              </a:effectLst>
              <a:latin typeface="Impact"/>
            </a:endParaRPr>
          </a:p>
        </p:txBody>
      </p:sp>
      <p:sp>
        <p:nvSpPr>
          <p:cNvPr id="9" name="Заголовок 8"/>
          <p:cNvSpPr>
            <a:spLocks noGrp="1"/>
          </p:cNvSpPr>
          <p:nvPr>
            <p:ph type="title" idx="4294967295"/>
          </p:nvPr>
        </p:nvSpPr>
        <p:spPr>
          <a:xfrm>
            <a:off x="0" y="274638"/>
            <a:ext cx="8229600" cy="481012"/>
          </a:xfrm>
        </p:spPr>
        <p:txBody>
          <a:bodyPr>
            <a:normAutofit fontScale="90000"/>
          </a:bodyPr>
          <a:lstStyle/>
          <a:p>
            <a:pPr eaLnBrk="1" fontAlgn="auto" hangingPunct="1">
              <a:spcAft>
                <a:spcPts val="0"/>
              </a:spcAft>
              <a:defRPr/>
            </a:pPr>
            <a:r>
              <a:rPr lang="ru-RU" smtClean="0"/>
              <a:t>Водные ресурсы</a:t>
            </a:r>
            <a:endParaRPr lang="ru-RU"/>
          </a:p>
        </p:txBody>
      </p:sp>
    </p:spTree>
  </p:cSld>
  <p:clrMapOvr>
    <a:masterClrMapping/>
  </p:clrMapOvr>
  <p:transition>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314"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5650" y="3563938"/>
            <a:ext cx="3851275"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51500" y="3492500"/>
            <a:ext cx="3492500"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 Box 7"/>
          <p:cNvSpPr txBox="1">
            <a:spLocks noChangeArrowheads="1"/>
          </p:cNvSpPr>
          <p:nvPr/>
        </p:nvSpPr>
        <p:spPr bwMode="auto">
          <a:xfrm>
            <a:off x="7359650" y="927100"/>
            <a:ext cx="1460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altLang="ru-RU"/>
          </a:p>
        </p:txBody>
      </p:sp>
      <p:sp>
        <p:nvSpPr>
          <p:cNvPr id="15368" name="Rectangle 8"/>
          <p:cNvSpPr>
            <a:spLocks noChangeArrowheads="1"/>
          </p:cNvSpPr>
          <p:nvPr/>
        </p:nvSpPr>
        <p:spPr bwMode="auto">
          <a:xfrm>
            <a:off x="539750" y="1187450"/>
            <a:ext cx="7632700" cy="1938338"/>
          </a:xfrm>
          <a:prstGeom prst="rect">
            <a:avLst/>
          </a:prstGeom>
          <a:noFill/>
          <a:ln>
            <a:noFill/>
          </a:ln>
          <a:effectLst/>
          <a:extLst/>
        </p:spPr>
        <p:txBody>
          <a:bodyPr>
            <a:spAutoFit/>
          </a:bodyPr>
          <a:lstStyle/>
          <a:p>
            <a:pPr>
              <a:defRPr/>
            </a:pPr>
            <a:r>
              <a:rPr lang="ru-RU" sz="2400" dirty="0">
                <a:solidFill>
                  <a:srgbClr val="FFFF00"/>
                </a:solidFill>
              </a:rPr>
              <a:t>Лесные ресурсы Китая в целом достаточно велики, сконцентрированы в основном на северо-востоке (таежные хвойные леса) и на юго-востоке (тропические и субтропические лиственные леса). Они интенсивно используются в хозяйстве</a:t>
            </a:r>
            <a:r>
              <a:rPr lang="ru-RU" sz="2000" b="1" dirty="0">
                <a:solidFill>
                  <a:srgbClr val="FFFF00"/>
                </a:solidFill>
                <a:effectLst>
                  <a:outerShdw blurRad="38100" dist="38100" dir="2700000" algn="tl">
                    <a:srgbClr val="C0C0C0"/>
                  </a:outerShdw>
                </a:effectLst>
              </a:rPr>
              <a:t>.</a:t>
            </a:r>
          </a:p>
        </p:txBody>
      </p:sp>
      <p:sp>
        <p:nvSpPr>
          <p:cNvPr id="7" name="Заголовок 6"/>
          <p:cNvSpPr>
            <a:spLocks noGrp="1"/>
          </p:cNvSpPr>
          <p:nvPr>
            <p:ph type="title" idx="4294967295"/>
          </p:nvPr>
        </p:nvSpPr>
        <p:spPr>
          <a:xfrm>
            <a:off x="852488" y="0"/>
            <a:ext cx="8291512" cy="1188021"/>
          </a:xfrm>
        </p:spPr>
        <p:txBody>
          <a:bodyPr/>
          <a:lstStyle/>
          <a:p>
            <a:pPr eaLnBrk="1" fontAlgn="auto" hangingPunct="1">
              <a:spcAft>
                <a:spcPts val="0"/>
              </a:spcAft>
              <a:defRPr/>
            </a:pPr>
            <a:r>
              <a:rPr lang="ru-RU" smtClean="0"/>
              <a:t>Лесные ресурсы</a:t>
            </a:r>
            <a:endParaRPr lang="ru-RU"/>
          </a:p>
        </p:txBody>
      </p:sp>
    </p:spTree>
  </p:cSld>
  <p:clrMapOvr>
    <a:masterClrMapping/>
  </p:clrMapOvr>
  <p:transition>
    <p:cover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933</TotalTime>
  <Words>1490</Words>
  <Application>Microsoft Office PowerPoint</Application>
  <PresentationFormat>Произвольный</PresentationFormat>
  <Paragraphs>75</Paragraphs>
  <Slides>27</Slides>
  <Notes>5</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27</vt:i4>
      </vt:variant>
    </vt:vector>
  </HeadingPairs>
  <TitlesOfParts>
    <vt:vector size="35" baseType="lpstr">
      <vt:lpstr>Arial</vt:lpstr>
      <vt:lpstr>Constantia</vt:lpstr>
      <vt:lpstr>Wingdings 2</vt:lpstr>
      <vt:lpstr>Calibri</vt:lpstr>
      <vt:lpstr>Impact</vt:lpstr>
      <vt:lpstr>Times New Roman</vt:lpstr>
      <vt:lpstr>Aharoni</vt:lpstr>
      <vt:lpstr>Бумажная</vt:lpstr>
      <vt:lpstr>Презентация PowerPoint</vt:lpstr>
      <vt:lpstr>Экономико- географическое положение</vt:lpstr>
      <vt:lpstr>Общие сведения</vt:lpstr>
      <vt:lpstr>Краткая история страны</vt:lpstr>
      <vt:lpstr>Тектоническое строение и рельеф</vt:lpstr>
      <vt:lpstr>Минеральные ресурсы</vt:lpstr>
      <vt:lpstr>Агроклиматические условия</vt:lpstr>
      <vt:lpstr>Водные ресурсы</vt:lpstr>
      <vt:lpstr>Лесные ресурсы</vt:lpstr>
      <vt:lpstr>Особенности населения</vt:lpstr>
      <vt:lpstr>Этнический и религиозный состав</vt:lpstr>
      <vt:lpstr>Особенности хозяйства</vt:lpstr>
      <vt:lpstr>Особенности некоторых отраслей </vt:lpstr>
      <vt:lpstr>Сельское хозяйство</vt:lpstr>
      <vt:lpstr>Особенности транспорта</vt:lpstr>
      <vt:lpstr>Особенности китайской кухни</vt:lpstr>
      <vt:lpstr>Китайский национальный костюм</vt:lpstr>
      <vt:lpstr>Презентация PowerPoint</vt:lpstr>
      <vt:lpstr>Террокотовая армия</vt:lpstr>
      <vt:lpstr>Презентация PowerPoint</vt:lpstr>
      <vt:lpstr>Великая Китайская стена</vt:lpstr>
      <vt:lpstr>          Улица мира . Музей « Этномир»</vt:lpstr>
      <vt:lpstr>Внешний вид Китайского дома         музей «Этномир»</vt:lpstr>
      <vt:lpstr>Китайский стиль</vt:lpstr>
      <vt:lpstr>Убранство дома</vt:lpstr>
      <vt:lpstr>Почетные гости </vt:lpstr>
      <vt:lpstr>Великие люди Китая</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Acer</dc:creator>
  <cp:lastModifiedBy>User</cp:lastModifiedBy>
  <cp:revision>91</cp:revision>
  <dcterms:created xsi:type="dcterms:W3CDTF">2008-12-17T10:29:36Z</dcterms:created>
  <dcterms:modified xsi:type="dcterms:W3CDTF">2017-03-23T20:31:13Z</dcterms:modified>
</cp:coreProperties>
</file>