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hart19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charts/chart18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charts/chart16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315" r:id="rId2"/>
    <p:sldId id="275" r:id="rId3"/>
    <p:sldId id="279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96" r:id="rId24"/>
    <p:sldId id="297" r:id="rId25"/>
    <p:sldId id="283" r:id="rId26"/>
    <p:sldId id="305" r:id="rId27"/>
    <p:sldId id="316" r:id="rId28"/>
    <p:sldId id="311" r:id="rId29"/>
    <p:sldId id="312" r:id="rId30"/>
    <p:sldId id="287" r:id="rId31"/>
    <p:sldId id="285" r:id="rId32"/>
    <p:sldId id="288" r:id="rId33"/>
    <p:sldId id="307" r:id="rId34"/>
    <p:sldId id="289" r:id="rId35"/>
    <p:sldId id="290" r:id="rId36"/>
    <p:sldId id="291" r:id="rId37"/>
    <p:sldId id="308" r:id="rId38"/>
    <p:sldId id="293" r:id="rId39"/>
    <p:sldId id="304" r:id="rId40"/>
    <p:sldId id="314" r:id="rId41"/>
    <p:sldId id="300" r:id="rId42"/>
    <p:sldId id="306" r:id="rId43"/>
    <p:sldId id="295" r:id="rId44"/>
    <p:sldId id="313" r:id="rId45"/>
    <p:sldId id="301" r:id="rId46"/>
    <p:sldId id="302" r:id="rId47"/>
    <p:sldId id="298" r:id="rId48"/>
    <p:sldId id="299" r:id="rId4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74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СТУДЕНТЫ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88</c:v>
                </c:pt>
                <c:pt idx="1">
                  <c:v>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ПРЕПОДАВАТЕЛИ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box"/>
        <c:axId val="83451264"/>
        <c:axId val="83469440"/>
        <c:axId val="0"/>
      </c:bar3DChart>
      <c:catAx>
        <c:axId val="83451264"/>
        <c:scaling>
          <c:orientation val="minMax"/>
        </c:scaling>
        <c:axPos val="b"/>
        <c:tickLblPos val="nextTo"/>
        <c:crossAx val="83469440"/>
        <c:crosses val="autoZero"/>
        <c:auto val="1"/>
        <c:lblAlgn val="ctr"/>
        <c:lblOffset val="100"/>
      </c:catAx>
      <c:valAx>
        <c:axId val="83469440"/>
        <c:scaling>
          <c:orientation val="minMax"/>
        </c:scaling>
        <c:axPos val="l"/>
        <c:majorGridlines/>
        <c:numFmt formatCode="General" sourceLinked="1"/>
        <c:tickLblPos val="nextTo"/>
        <c:crossAx val="83451264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83560111048948427"/>
          <c:y val="0.37032647493000276"/>
          <c:w val="0.15565578130572041"/>
          <c:h val="0.18472480151138618"/>
        </c:manualLayout>
      </c:layout>
    </c:legend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6.4356697924157574E-2"/>
          <c:y val="2.9991511033848024E-2"/>
          <c:w val="0.70539260016513983"/>
          <c:h val="0.8579551992737477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СТУДЕНТЫ</c:v>
                </c:pt>
              </c:strCache>
            </c:strRef>
          </c:tx>
          <c:cat>
            <c:numRef>
              <c:f>Лист1!$A$2:$A$5</c:f>
              <c:numCache>
                <c:formatCode>0.00%</c:formatCode>
                <c:ptCount val="4"/>
                <c:pt idx="0">
                  <c:v>1.4999999999999998E-2</c:v>
                </c:pt>
                <c:pt idx="1">
                  <c:v>2.5000000000000001E-2</c:v>
                </c:pt>
                <c:pt idx="2">
                  <c:v>3.2000000000000042E-2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</c:v>
                </c:pt>
                <c:pt idx="1">
                  <c:v>51</c:v>
                </c:pt>
                <c:pt idx="2">
                  <c:v>28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ПРЕПОДАВАТЕЛИ</c:v>
                </c:pt>
              </c:strCache>
            </c:strRef>
          </c:tx>
          <c:cat>
            <c:numRef>
              <c:f>Лист1!$A$2:$A$5</c:f>
              <c:numCache>
                <c:formatCode>0.00%</c:formatCode>
                <c:ptCount val="4"/>
                <c:pt idx="0">
                  <c:v>1.4999999999999998E-2</c:v>
                </c:pt>
                <c:pt idx="1">
                  <c:v>2.5000000000000001E-2</c:v>
                </c:pt>
                <c:pt idx="2">
                  <c:v>3.2000000000000042E-2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70</c:v>
                </c:pt>
                <c:pt idx="2">
                  <c:v>30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numRef>
              <c:f>Лист1!$A$2:$A$5</c:f>
              <c:numCache>
                <c:formatCode>0.00%</c:formatCode>
                <c:ptCount val="4"/>
                <c:pt idx="0">
                  <c:v>1.4999999999999998E-2</c:v>
                </c:pt>
                <c:pt idx="1">
                  <c:v>2.5000000000000001E-2</c:v>
                </c:pt>
                <c:pt idx="2">
                  <c:v>3.2000000000000042E-2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box"/>
        <c:axId val="71761280"/>
        <c:axId val="71763072"/>
        <c:axId val="0"/>
      </c:bar3DChart>
      <c:catAx>
        <c:axId val="71761280"/>
        <c:scaling>
          <c:orientation val="minMax"/>
        </c:scaling>
        <c:axPos val="b"/>
        <c:numFmt formatCode="0.00%" sourceLinked="1"/>
        <c:tickLblPos val="nextTo"/>
        <c:crossAx val="71763072"/>
        <c:crosses val="autoZero"/>
        <c:auto val="1"/>
        <c:lblAlgn val="ctr"/>
        <c:lblOffset val="100"/>
      </c:catAx>
      <c:valAx>
        <c:axId val="71763072"/>
        <c:scaling>
          <c:orientation val="minMax"/>
        </c:scaling>
        <c:axPos val="l"/>
        <c:majorGridlines/>
        <c:numFmt formatCode="General" sourceLinked="1"/>
        <c:tickLblPos val="nextTo"/>
        <c:crossAx val="71761280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79334275416628608"/>
          <c:y val="0.36526721715976812"/>
          <c:w val="0.19791413762891499"/>
          <c:h val="0.2021987692219222"/>
        </c:manualLayout>
      </c:layout>
    </c:legend>
    <c:plotVisOnly val="1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6.4356697924157616E-2"/>
          <c:y val="2.9991511033848024E-2"/>
          <c:w val="0.70539260016513983"/>
          <c:h val="0.8579551992737477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СТУДЕНТЫ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КАРТОННАЯ УПАКОВКА</c:v>
                </c:pt>
                <c:pt idx="1">
                  <c:v>ПЛАСТИКОВАЯ БУТЫЛКА</c:v>
                </c:pt>
                <c:pt idx="2">
                  <c:v>СТЕКЛЯННАЯ БУТЫЛКА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52</c:v>
                </c:pt>
                <c:pt idx="1">
                  <c:v>29</c:v>
                </c:pt>
                <c:pt idx="2">
                  <c:v>19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ПРЕПОДАВАТЕЛИ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КАРТОННАЯ УПАКОВКА</c:v>
                </c:pt>
                <c:pt idx="1">
                  <c:v>ПЛАСТИКОВАЯ БУТЫЛКА</c:v>
                </c:pt>
                <c:pt idx="2">
                  <c:v>СТЕКЛЯННАЯ БУТЫЛКА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40</c:v>
                </c:pt>
                <c:pt idx="1">
                  <c:v>40</c:v>
                </c:pt>
                <c:pt idx="2">
                  <c:v>30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КАРТОННАЯ УПАКОВКА</c:v>
                </c:pt>
                <c:pt idx="1">
                  <c:v>ПЛАСТИКОВАЯ БУТЫЛКА</c:v>
                </c:pt>
                <c:pt idx="2">
                  <c:v>СТЕКЛЯННАЯ БУТЫЛКА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box"/>
        <c:axId val="71810048"/>
        <c:axId val="71815936"/>
        <c:axId val="0"/>
      </c:bar3DChart>
      <c:catAx>
        <c:axId val="71810048"/>
        <c:scaling>
          <c:orientation val="minMax"/>
        </c:scaling>
        <c:axPos val="b"/>
        <c:numFmt formatCode="0.00%" sourceLinked="1"/>
        <c:tickLblPos val="nextTo"/>
        <c:crossAx val="71815936"/>
        <c:crosses val="autoZero"/>
        <c:auto val="1"/>
        <c:lblAlgn val="ctr"/>
        <c:lblOffset val="100"/>
      </c:catAx>
      <c:valAx>
        <c:axId val="71815936"/>
        <c:scaling>
          <c:orientation val="minMax"/>
        </c:scaling>
        <c:axPos val="l"/>
        <c:majorGridlines/>
        <c:numFmt formatCode="General" sourceLinked="1"/>
        <c:tickLblPos val="nextTo"/>
        <c:crossAx val="71810048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81811489407988536"/>
          <c:y val="0.38050864128040529"/>
          <c:w val="0.17314199771531796"/>
          <c:h val="0.17114693492038024"/>
        </c:manualLayout>
      </c:layout>
    </c:legend>
    <c:plotVisOnly val="1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СТУДЕНТЫ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КОМПАКТНОСТЬ</c:v>
                </c:pt>
                <c:pt idx="1">
                  <c:v>МНОГОРАЗОВОСТЬ ИСПОЛЬЗОВАНИЯ</c:v>
                </c:pt>
                <c:pt idx="2">
                  <c:v>ЛЕГКОСТЬ ИСПОЛЬЗОВАНИЯ</c:v>
                </c:pt>
                <c:pt idx="3">
                  <c:v>ЭКОЛОГИЧНОСТЬ</c:v>
                </c:pt>
                <c:pt idx="4">
                  <c:v>НЕ ИМЕЕТ ЗНАЧЕНИЯ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</c:v>
                </c:pt>
                <c:pt idx="1">
                  <c:v>3</c:v>
                </c:pt>
                <c:pt idx="2">
                  <c:v>33</c:v>
                </c:pt>
                <c:pt idx="3">
                  <c:v>15</c:v>
                </c:pt>
                <c:pt idx="4">
                  <c:v>43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ПРЕПОДАВАТЕЛИ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КОМПАКТНОСТЬ</c:v>
                </c:pt>
                <c:pt idx="1">
                  <c:v>МНОГОРАЗОВОСТЬ ИСПОЛЬЗОВАНИЯ</c:v>
                </c:pt>
                <c:pt idx="2">
                  <c:v>ЛЕГКОСТЬ ИСПОЛЬЗОВАНИЯ</c:v>
                </c:pt>
                <c:pt idx="3">
                  <c:v>ЭКОЛОГИЧНОСТЬ</c:v>
                </c:pt>
                <c:pt idx="4">
                  <c:v>НЕ ИМЕЕТ ЗНАЧЕНИЯ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10</c:v>
                </c:pt>
                <c:pt idx="2">
                  <c:v>50</c:v>
                </c:pt>
                <c:pt idx="3">
                  <c:v>20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КОМПАКТНОСТЬ</c:v>
                </c:pt>
                <c:pt idx="1">
                  <c:v>МНОГОРАЗОВОСТЬ ИСПОЛЬЗОВАНИЯ</c:v>
                </c:pt>
                <c:pt idx="2">
                  <c:v>ЛЕГКОСТЬ ИСПОЛЬЗОВАНИЯ</c:v>
                </c:pt>
                <c:pt idx="3">
                  <c:v>ЭКОЛОГИЧНОСТЬ</c:v>
                </c:pt>
                <c:pt idx="4">
                  <c:v>НЕ ИМЕЕТ ЗНАЧЕНИЯ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shape val="box"/>
        <c:axId val="71846528"/>
        <c:axId val="71856512"/>
        <c:axId val="0"/>
      </c:bar3DChart>
      <c:catAx>
        <c:axId val="71846528"/>
        <c:scaling>
          <c:orientation val="minMax"/>
        </c:scaling>
        <c:axPos val="b"/>
        <c:tickLblPos val="nextTo"/>
        <c:crossAx val="71856512"/>
        <c:crosses val="autoZero"/>
        <c:auto val="1"/>
        <c:lblAlgn val="ctr"/>
        <c:lblOffset val="100"/>
      </c:catAx>
      <c:valAx>
        <c:axId val="71856512"/>
        <c:scaling>
          <c:orientation val="minMax"/>
        </c:scaling>
        <c:axPos val="l"/>
        <c:majorGridlines/>
        <c:numFmt formatCode="General" sourceLinked="1"/>
        <c:tickLblPos val="nextTo"/>
        <c:crossAx val="71846528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83424244198112951"/>
          <c:y val="0.39179729541523306"/>
          <c:w val="0.1569421927214712"/>
          <c:h val="0.17814969942954872"/>
        </c:manualLayout>
      </c:layout>
    </c:legend>
    <c:plotVisOnly val="1"/>
  </c:chart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СТУДЕНТЫ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84</c:v>
                </c:pt>
                <c:pt idx="1">
                  <c:v>16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ПРЕПОДАВАТЕЛИ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box"/>
        <c:axId val="72060288"/>
        <c:axId val="72070272"/>
        <c:axId val="0"/>
      </c:bar3DChart>
      <c:catAx>
        <c:axId val="72060288"/>
        <c:scaling>
          <c:orientation val="minMax"/>
        </c:scaling>
        <c:axPos val="b"/>
        <c:tickLblPos val="nextTo"/>
        <c:crossAx val="72070272"/>
        <c:crosses val="autoZero"/>
        <c:auto val="1"/>
        <c:lblAlgn val="ctr"/>
        <c:lblOffset val="100"/>
      </c:catAx>
      <c:valAx>
        <c:axId val="72070272"/>
        <c:scaling>
          <c:orientation val="minMax"/>
        </c:scaling>
        <c:axPos val="l"/>
        <c:majorGridlines/>
        <c:numFmt formatCode="General" sourceLinked="1"/>
        <c:tickLblPos val="nextTo"/>
        <c:crossAx val="72060288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84416437518052501"/>
          <c:y val="0.38050864128040529"/>
          <c:w val="0.14716359879520294"/>
          <c:h val="0.18518192440703091"/>
        </c:manualLayout>
      </c:layout>
    </c:legend>
    <c:plotVisOnly val="1"/>
  </c:chart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СТУДЕНТЫ</c:v>
                </c:pt>
              </c:strCache>
            </c:strRef>
          </c:tx>
          <c:cat>
            <c:strRef>
              <c:f>Лист1!$A$2:$A$6</c:f>
              <c:strCache>
                <c:ptCount val="4"/>
                <c:pt idx="0">
                  <c:v>НЕ ПЬЮ</c:v>
                </c:pt>
                <c:pt idx="1">
                  <c:v>1 Л</c:v>
                </c:pt>
                <c:pt idx="2">
                  <c:v>5 Л</c:v>
                </c:pt>
                <c:pt idx="3">
                  <c:v>10 Л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17</c:v>
                </c:pt>
                <c:pt idx="1">
                  <c:v>55</c:v>
                </c:pt>
                <c:pt idx="2">
                  <c:v>14</c:v>
                </c:pt>
                <c:pt idx="3">
                  <c:v>14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ПРЕПОДАВАТЕЛИ</c:v>
                </c:pt>
              </c:strCache>
            </c:strRef>
          </c:tx>
          <c:cat>
            <c:strRef>
              <c:f>Лист1!$A$2:$A$6</c:f>
              <c:strCache>
                <c:ptCount val="4"/>
                <c:pt idx="0">
                  <c:v>НЕ ПЬЮ</c:v>
                </c:pt>
                <c:pt idx="1">
                  <c:v>1 Л</c:v>
                </c:pt>
                <c:pt idx="2">
                  <c:v>5 Л</c:v>
                </c:pt>
                <c:pt idx="3">
                  <c:v>10 Л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20</c:v>
                </c:pt>
                <c:pt idx="1">
                  <c:v>60</c:v>
                </c:pt>
                <c:pt idx="2">
                  <c:v>10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4"/>
                <c:pt idx="0">
                  <c:v>НЕ ПЬЮ</c:v>
                </c:pt>
                <c:pt idx="1">
                  <c:v>1 Л</c:v>
                </c:pt>
                <c:pt idx="2">
                  <c:v>5 Л</c:v>
                </c:pt>
                <c:pt idx="3">
                  <c:v>10 Л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shape val="box"/>
        <c:axId val="71973120"/>
        <c:axId val="71974912"/>
        <c:axId val="0"/>
      </c:bar3DChart>
      <c:catAx>
        <c:axId val="71973120"/>
        <c:scaling>
          <c:orientation val="minMax"/>
        </c:scaling>
        <c:axPos val="b"/>
        <c:tickLblPos val="nextTo"/>
        <c:crossAx val="71974912"/>
        <c:crosses val="autoZero"/>
        <c:auto val="1"/>
        <c:lblAlgn val="ctr"/>
        <c:lblOffset val="100"/>
      </c:catAx>
      <c:valAx>
        <c:axId val="71974912"/>
        <c:scaling>
          <c:orientation val="minMax"/>
        </c:scaling>
        <c:axPos val="l"/>
        <c:majorGridlines/>
        <c:numFmt formatCode="General" sourceLinked="1"/>
        <c:tickLblPos val="nextTo"/>
        <c:crossAx val="71973120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84416437518052501"/>
          <c:y val="0.36359018791337738"/>
          <c:w val="0.14716359879520294"/>
          <c:h val="0.17815939205115841"/>
        </c:manualLayout>
      </c:layout>
    </c:legend>
    <c:plotVisOnly val="1"/>
  </c:chart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СТУДЕНТЫ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КОФЕ (ЧАЙ) БЕЗ МОЛОКА</c:v>
                </c:pt>
                <c:pt idx="1">
                  <c:v>КОФЕ (ЧАЙ) С МОЛОКОМ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39</c:v>
                </c:pt>
                <c:pt idx="1">
                  <c:v>61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ПРЕПОДАВАТЕЛИ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КОФЕ (ЧАЙ) БЕЗ МОЛОКА</c:v>
                </c:pt>
                <c:pt idx="1">
                  <c:v>КОФЕ (ЧАЙ) С МОЛОКОМ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40</c:v>
                </c:pt>
                <c:pt idx="1">
                  <c:v>60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КОФЕ (ЧАЙ) БЕЗ МОЛОКА</c:v>
                </c:pt>
                <c:pt idx="1">
                  <c:v>КОФЕ (ЧАЙ) С МОЛОКОМ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box"/>
        <c:axId val="71898624"/>
        <c:axId val="71900160"/>
        <c:axId val="0"/>
      </c:bar3DChart>
      <c:catAx>
        <c:axId val="71898624"/>
        <c:scaling>
          <c:orientation val="minMax"/>
        </c:scaling>
        <c:axPos val="b"/>
        <c:tickLblPos val="nextTo"/>
        <c:crossAx val="71900160"/>
        <c:crosses val="autoZero"/>
        <c:auto val="1"/>
        <c:lblAlgn val="ctr"/>
        <c:lblOffset val="100"/>
      </c:catAx>
      <c:valAx>
        <c:axId val="71900160"/>
        <c:scaling>
          <c:orientation val="minMax"/>
        </c:scaling>
        <c:axPos val="l"/>
        <c:majorGridlines/>
        <c:numFmt formatCode="General" sourceLinked="1"/>
        <c:tickLblPos val="nextTo"/>
        <c:crossAx val="71898624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83560111048948427"/>
          <c:y val="0.41092748257230088"/>
          <c:w val="0.15565578130572041"/>
          <c:h val="0.1759228281866794"/>
        </c:manualLayout>
      </c:layout>
    </c:legend>
    <c:plotVisOnly val="1"/>
  </c:chart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6.4356697924157727E-2"/>
          <c:y val="2.9991511033848024E-2"/>
          <c:w val="0.70539260016513983"/>
          <c:h val="0.8579551992737477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СТУДЕНТЫ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ХОЛОДНОЕ</c:v>
                </c:pt>
                <c:pt idx="1">
                  <c:v>ТЕПЛОЕ</c:v>
                </c:pt>
                <c:pt idx="2">
                  <c:v>КОМНАТНОЙ ТЕМПЕРАТУРЫ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43</c:v>
                </c:pt>
                <c:pt idx="1">
                  <c:v>19</c:v>
                </c:pt>
                <c:pt idx="2">
                  <c:v>38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ПРЕПОДАВАТЕЛИ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ХОЛОДНОЕ</c:v>
                </c:pt>
                <c:pt idx="1">
                  <c:v>ТЕПЛОЕ</c:v>
                </c:pt>
                <c:pt idx="2">
                  <c:v>КОМНАТНОЙ ТЕМПЕРАТУРЫ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20</c:v>
                </c:pt>
                <c:pt idx="1">
                  <c:v>50</c:v>
                </c:pt>
                <c:pt idx="2">
                  <c:v>20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ХОЛОДНОЕ</c:v>
                </c:pt>
                <c:pt idx="1">
                  <c:v>ТЕПЛОЕ</c:v>
                </c:pt>
                <c:pt idx="2">
                  <c:v>КОМНАТНОЙ ТЕМПЕРАТУРЫ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box"/>
        <c:axId val="72177152"/>
        <c:axId val="72178688"/>
        <c:axId val="0"/>
      </c:bar3DChart>
      <c:catAx>
        <c:axId val="72177152"/>
        <c:scaling>
          <c:orientation val="minMax"/>
        </c:scaling>
        <c:axPos val="b"/>
        <c:numFmt formatCode="0.00%" sourceLinked="1"/>
        <c:tickLblPos val="nextTo"/>
        <c:crossAx val="72178688"/>
        <c:crosses val="autoZero"/>
        <c:auto val="1"/>
        <c:lblAlgn val="ctr"/>
        <c:lblOffset val="100"/>
      </c:catAx>
      <c:valAx>
        <c:axId val="72178688"/>
        <c:scaling>
          <c:orientation val="minMax"/>
        </c:scaling>
        <c:axPos val="l"/>
        <c:majorGridlines/>
        <c:numFmt formatCode="General" sourceLinked="1"/>
        <c:tickLblPos val="nextTo"/>
        <c:crossAx val="72177152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79334275416628608"/>
          <c:y val="0.36881281670819482"/>
          <c:w val="0.19791413762891499"/>
          <c:h val="0.17348609983482244"/>
        </c:manualLayout>
      </c:layout>
    </c:legend>
    <c:plotVisOnly val="1"/>
  </c:chart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СТУДЕНТЫ</c:v>
                </c:pt>
              </c:strCache>
            </c:strRef>
          </c:tx>
          <c:cat>
            <c:strRef>
              <c:f>Лист1!$A$2:$A$6</c:f>
              <c:strCache>
                <c:ptCount val="4"/>
                <c:pt idx="0">
                  <c:v>УТРО</c:v>
                </c:pt>
                <c:pt idx="1">
                  <c:v>ОБЕД</c:v>
                </c:pt>
                <c:pt idx="2">
                  <c:v>ВЕЧЕР</c:v>
                </c:pt>
                <c:pt idx="3">
                  <c:v>НОЧЬ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19</c:v>
                </c:pt>
                <c:pt idx="1">
                  <c:v>18</c:v>
                </c:pt>
                <c:pt idx="2">
                  <c:v>43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ПРЕПОДАВАТЕЛИ</c:v>
                </c:pt>
              </c:strCache>
            </c:strRef>
          </c:tx>
          <c:cat>
            <c:strRef>
              <c:f>Лист1!$A$2:$A$6</c:f>
              <c:strCache>
                <c:ptCount val="4"/>
                <c:pt idx="0">
                  <c:v>УТРО</c:v>
                </c:pt>
                <c:pt idx="1">
                  <c:v>ОБЕД</c:v>
                </c:pt>
                <c:pt idx="2">
                  <c:v>ВЕЧЕР</c:v>
                </c:pt>
                <c:pt idx="3">
                  <c:v>НОЧЬ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40</c:v>
                </c:pt>
                <c:pt idx="1">
                  <c:v>20</c:v>
                </c:pt>
                <c:pt idx="2">
                  <c:v>20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4"/>
                <c:pt idx="0">
                  <c:v>УТРО</c:v>
                </c:pt>
                <c:pt idx="1">
                  <c:v>ОБЕД</c:v>
                </c:pt>
                <c:pt idx="2">
                  <c:v>ВЕЧЕР</c:v>
                </c:pt>
                <c:pt idx="3">
                  <c:v>НОЧЬ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shape val="box"/>
        <c:axId val="72217728"/>
        <c:axId val="72219264"/>
        <c:axId val="0"/>
      </c:bar3DChart>
      <c:catAx>
        <c:axId val="72217728"/>
        <c:scaling>
          <c:orientation val="minMax"/>
        </c:scaling>
        <c:axPos val="b"/>
        <c:tickLblPos val="nextTo"/>
        <c:crossAx val="72219264"/>
        <c:crosses val="autoZero"/>
        <c:auto val="1"/>
        <c:lblAlgn val="ctr"/>
        <c:lblOffset val="100"/>
      </c:catAx>
      <c:valAx>
        <c:axId val="72219264"/>
        <c:scaling>
          <c:orientation val="minMax"/>
        </c:scaling>
        <c:axPos val="l"/>
        <c:majorGridlines/>
        <c:numFmt formatCode="General" sourceLinked="1"/>
        <c:tickLblPos val="nextTo"/>
        <c:crossAx val="72217728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83560111048948504"/>
          <c:y val="0.38898683555589025"/>
          <c:w val="0.15565578130572041"/>
          <c:h val="0.16892424745388154"/>
        </c:manualLayout>
      </c:layout>
    </c:legend>
    <c:plotVisOnly val="1"/>
  </c:chart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СТУДЕНТЫ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75</c:v>
                </c:pt>
                <c:pt idx="1">
                  <c:v>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ПРЕПОДАВАТЕЛИ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60</c:v>
                </c:pt>
                <c:pt idx="1">
                  <c:v>40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box"/>
        <c:axId val="72278400"/>
        <c:axId val="72279936"/>
        <c:axId val="0"/>
      </c:bar3DChart>
      <c:catAx>
        <c:axId val="72278400"/>
        <c:scaling>
          <c:orientation val="minMax"/>
        </c:scaling>
        <c:axPos val="b"/>
        <c:tickLblPos val="nextTo"/>
        <c:crossAx val="72279936"/>
        <c:crosses val="autoZero"/>
        <c:auto val="1"/>
        <c:lblAlgn val="ctr"/>
        <c:lblOffset val="100"/>
      </c:catAx>
      <c:valAx>
        <c:axId val="72279936"/>
        <c:scaling>
          <c:orientation val="minMax"/>
        </c:scaling>
        <c:axPos val="l"/>
        <c:majorGridlines/>
        <c:numFmt formatCode="General" sourceLinked="1"/>
        <c:tickLblPos val="nextTo"/>
        <c:crossAx val="72278400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83286112899763698"/>
          <c:y val="0.35477782722154388"/>
          <c:w val="0.15825004432748283"/>
          <c:h val="0.18752108932147327"/>
        </c:manualLayout>
      </c:layout>
    </c:legend>
    <c:plotVisOnly val="1"/>
  </c:chart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6.4356697924157782E-2"/>
          <c:y val="2.9991511033848024E-2"/>
          <c:w val="0.70539260016513983"/>
          <c:h val="0.8579551992737477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СТУДЕНТЫ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10 л - 50 л</c:v>
                </c:pt>
                <c:pt idx="1">
                  <c:v>100 л - 200 л</c:v>
                </c:pt>
                <c:pt idx="2">
                  <c:v>300 л - 500 л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31</c:v>
                </c:pt>
                <c:pt idx="1">
                  <c:v>33</c:v>
                </c:pt>
                <c:pt idx="2">
                  <c:v>36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ПРЕПОДАВАТЕЛИ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10 л - 50 л</c:v>
                </c:pt>
                <c:pt idx="1">
                  <c:v>100 л - 200 л</c:v>
                </c:pt>
                <c:pt idx="2">
                  <c:v>300 л - 500 л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10 л - 50 л</c:v>
                </c:pt>
                <c:pt idx="1">
                  <c:v>100 л - 200 л</c:v>
                </c:pt>
                <c:pt idx="2">
                  <c:v>300 л - 500 л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box"/>
        <c:axId val="72126464"/>
        <c:axId val="72128000"/>
        <c:axId val="0"/>
      </c:bar3DChart>
      <c:catAx>
        <c:axId val="72126464"/>
        <c:scaling>
          <c:orientation val="minMax"/>
        </c:scaling>
        <c:axPos val="b"/>
        <c:numFmt formatCode="0.00%" sourceLinked="1"/>
        <c:tickLblPos val="nextTo"/>
        <c:crossAx val="72128000"/>
        <c:crosses val="autoZero"/>
        <c:auto val="1"/>
        <c:lblAlgn val="ctr"/>
        <c:lblOffset val="100"/>
      </c:catAx>
      <c:valAx>
        <c:axId val="72128000"/>
        <c:scaling>
          <c:orientation val="minMax"/>
        </c:scaling>
        <c:axPos val="l"/>
        <c:majorGridlines/>
        <c:numFmt formatCode="General" sourceLinked="1"/>
        <c:tickLblPos val="nextTo"/>
        <c:crossAx val="72126464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79334275416628608"/>
          <c:y val="0.34308200264933447"/>
          <c:w val="0.19354258352651554"/>
          <c:h val="0.17582526474926374"/>
        </c:manualLayout>
      </c:layout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СТУДЕНТЫ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НА РЫНКЕ</c:v>
                </c:pt>
                <c:pt idx="1">
                  <c:v>В МАГАЗИНЕ</c:v>
                </c:pt>
                <c:pt idx="2">
                  <c:v>ВСЕ РАВНО ГДЕ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</c:v>
                </c:pt>
                <c:pt idx="1">
                  <c:v>60</c:v>
                </c:pt>
                <c:pt idx="2">
                  <c:v>33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ПРЕПОДАВАТЕЛИ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НА РЫНКЕ</c:v>
                </c:pt>
                <c:pt idx="1">
                  <c:v>В МАГАЗИНЕ</c:v>
                </c:pt>
                <c:pt idx="2">
                  <c:v>ВСЕ РАВНО ГДЕ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70</c:v>
                </c:pt>
                <c:pt idx="2">
                  <c:v>30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НА РЫНКЕ</c:v>
                </c:pt>
                <c:pt idx="1">
                  <c:v>В МАГАЗИНЕ</c:v>
                </c:pt>
                <c:pt idx="2">
                  <c:v>ВСЕ РАВНО ГДЕ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box"/>
        <c:axId val="92785664"/>
        <c:axId val="92791552"/>
        <c:axId val="0"/>
      </c:bar3DChart>
      <c:catAx>
        <c:axId val="92785664"/>
        <c:scaling>
          <c:orientation val="minMax"/>
        </c:scaling>
        <c:axPos val="b"/>
        <c:tickLblPos val="nextTo"/>
        <c:crossAx val="92791552"/>
        <c:crosses val="autoZero"/>
        <c:auto val="1"/>
        <c:lblAlgn val="ctr"/>
        <c:lblOffset val="100"/>
      </c:catAx>
      <c:valAx>
        <c:axId val="92791552"/>
        <c:scaling>
          <c:orientation val="minMax"/>
        </c:scaling>
        <c:axPos val="l"/>
        <c:majorGridlines/>
        <c:numFmt formatCode="General" sourceLinked="1"/>
        <c:tickLblPos val="nextTo"/>
        <c:crossAx val="92785664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84542055568349816"/>
          <c:y val="0.4044279569730943"/>
          <c:w val="0.15314575741566094"/>
          <c:h val="0.19548009906594771"/>
        </c:manualLayout>
      </c:layout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СТУДЕНТЫ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ОДИН РАЗ В НЕДЕЛЮ</c:v>
                </c:pt>
                <c:pt idx="1">
                  <c:v>ДВА РАЗА В НЕДЕЛЮ</c:v>
                </c:pt>
                <c:pt idx="2">
                  <c:v>ПО НЕОБХОДИМОСТИ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</c:v>
                </c:pt>
                <c:pt idx="1">
                  <c:v>23</c:v>
                </c:pt>
                <c:pt idx="2">
                  <c:v>66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ПРЕПОДАВАТЕЛИ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ОДИН РАЗ В НЕДЕЛЮ</c:v>
                </c:pt>
                <c:pt idx="1">
                  <c:v>ДВА РАЗА В НЕДЕЛЮ</c:v>
                </c:pt>
                <c:pt idx="2">
                  <c:v>ПО НЕОБХОДИМОСТИ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10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ОДИН РАЗ В НЕДЕЛЮ</c:v>
                </c:pt>
                <c:pt idx="1">
                  <c:v>ДВА РАЗА В НЕДЕЛЮ</c:v>
                </c:pt>
                <c:pt idx="2">
                  <c:v>ПО НЕОБХОДИМОСТИ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box"/>
        <c:axId val="85416576"/>
        <c:axId val="85418368"/>
        <c:axId val="0"/>
      </c:bar3DChart>
      <c:catAx>
        <c:axId val="85416576"/>
        <c:scaling>
          <c:orientation val="minMax"/>
        </c:scaling>
        <c:axPos val="b"/>
        <c:tickLblPos val="nextTo"/>
        <c:crossAx val="85418368"/>
        <c:crosses val="autoZero"/>
        <c:auto val="1"/>
        <c:lblAlgn val="ctr"/>
        <c:lblOffset val="100"/>
      </c:catAx>
      <c:valAx>
        <c:axId val="85418368"/>
        <c:scaling>
          <c:orientation val="minMax"/>
        </c:scaling>
        <c:axPos val="l"/>
        <c:majorGridlines/>
        <c:numFmt formatCode="General" sourceLinked="1"/>
        <c:tickLblPos val="nextTo"/>
        <c:crossAx val="85416576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83235397764464925"/>
          <c:y val="0.42610802203377446"/>
          <c:w val="0.16623509247034543"/>
          <c:h val="0.1716320274991994"/>
        </c:manualLayout>
      </c:layout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СТУДЕНТЫ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ОДИН ЛИТР</c:v>
                </c:pt>
                <c:pt idx="1">
                  <c:v>ДВА ЛИТРА</c:v>
                </c:pt>
                <c:pt idx="2">
                  <c:v>ДРУГОЕ КОЛИЧЕСТВО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49</c:v>
                </c:pt>
                <c:pt idx="1">
                  <c:v>20</c:v>
                </c:pt>
                <c:pt idx="2">
                  <c:v>31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ПРЕПОДАВАТЕЛИ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ОДИН ЛИТР</c:v>
                </c:pt>
                <c:pt idx="1">
                  <c:v>ДВА ЛИТРА</c:v>
                </c:pt>
                <c:pt idx="2">
                  <c:v>ДРУГОЕ КОЛИЧЕСТВО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50</c:v>
                </c:pt>
                <c:pt idx="1">
                  <c:v>30</c:v>
                </c:pt>
                <c:pt idx="2">
                  <c:v>20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ОДИН ЛИТР</c:v>
                </c:pt>
                <c:pt idx="1">
                  <c:v>ДВА ЛИТРА</c:v>
                </c:pt>
                <c:pt idx="2">
                  <c:v>ДРУГОЕ КОЛИЧЕСТВО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box"/>
        <c:axId val="92805376"/>
        <c:axId val="92811264"/>
        <c:axId val="0"/>
      </c:bar3DChart>
      <c:catAx>
        <c:axId val="92805376"/>
        <c:scaling>
          <c:orientation val="minMax"/>
        </c:scaling>
        <c:axPos val="b"/>
        <c:tickLblPos val="nextTo"/>
        <c:crossAx val="92811264"/>
        <c:crosses val="autoZero"/>
        <c:auto val="1"/>
        <c:lblAlgn val="ctr"/>
        <c:lblOffset val="100"/>
      </c:catAx>
      <c:valAx>
        <c:axId val="92811264"/>
        <c:scaling>
          <c:orientation val="minMax"/>
        </c:scaling>
        <c:axPos val="l"/>
        <c:majorGridlines/>
        <c:numFmt formatCode="General" sourceLinked="1"/>
        <c:tickLblPos val="nextTo"/>
        <c:crossAx val="92805376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8428870339934833"/>
          <c:y val="0.38050864128040529"/>
          <c:w val="0.14836985780172174"/>
          <c:h val="0.18518192440703091"/>
        </c:manualLayout>
      </c:layout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СТУДЕНТЫ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ТИРАСПОЛЬ</c:v>
                </c:pt>
                <c:pt idx="1">
                  <c:v>КИЦКАНЫ</c:v>
                </c:pt>
                <c:pt idx="2">
                  <c:v>МОЛДОВА</c:v>
                </c:pt>
                <c:pt idx="3">
                  <c:v>УКРАИНА</c:v>
                </c:pt>
                <c:pt idx="4">
                  <c:v>ДОМАШНЕЕ МОЛОКО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31</c:v>
                </c:pt>
                <c:pt idx="1">
                  <c:v>19</c:v>
                </c:pt>
                <c:pt idx="2">
                  <c:v>16</c:v>
                </c:pt>
                <c:pt idx="3">
                  <c:v>11</c:v>
                </c:pt>
                <c:pt idx="4">
                  <c:v>23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ПРЕПОДАВАТЕЛИ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ТИРАСПОЛЬ</c:v>
                </c:pt>
                <c:pt idx="1">
                  <c:v>КИЦКАНЫ</c:v>
                </c:pt>
                <c:pt idx="2">
                  <c:v>МОЛДОВА</c:v>
                </c:pt>
                <c:pt idx="3">
                  <c:v>УКРАИНА</c:v>
                </c:pt>
                <c:pt idx="4">
                  <c:v>ДОМАШНЕЕ МОЛОКО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60</c:v>
                </c:pt>
                <c:pt idx="1">
                  <c:v>20</c:v>
                </c:pt>
                <c:pt idx="3">
                  <c:v>20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ТИРАСПОЛЬ</c:v>
                </c:pt>
                <c:pt idx="1">
                  <c:v>КИЦКАНЫ</c:v>
                </c:pt>
                <c:pt idx="2">
                  <c:v>МОЛДОВА</c:v>
                </c:pt>
                <c:pt idx="3">
                  <c:v>УКРАИНА</c:v>
                </c:pt>
                <c:pt idx="4">
                  <c:v>ДОМАШНЕЕ МОЛОКО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shape val="box"/>
        <c:axId val="92858240"/>
        <c:axId val="92859776"/>
        <c:axId val="0"/>
      </c:bar3DChart>
      <c:catAx>
        <c:axId val="92858240"/>
        <c:scaling>
          <c:orientation val="minMax"/>
        </c:scaling>
        <c:axPos val="b"/>
        <c:tickLblPos val="nextTo"/>
        <c:crossAx val="92859776"/>
        <c:crosses val="autoZero"/>
        <c:auto val="1"/>
        <c:lblAlgn val="ctr"/>
        <c:lblOffset val="100"/>
      </c:catAx>
      <c:valAx>
        <c:axId val="92859776"/>
        <c:scaling>
          <c:orientation val="minMax"/>
        </c:scaling>
        <c:axPos val="l"/>
        <c:majorGridlines/>
        <c:numFmt formatCode="General" sourceLinked="1"/>
        <c:tickLblPos val="nextTo"/>
        <c:crossAx val="92858240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85861775188764333"/>
          <c:y val="0.36526721715976812"/>
          <c:w val="0.13271022208808275"/>
          <c:h val="0.17817491334387087"/>
        </c:manualLayout>
      </c:layout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СТУДЕНТЫ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76</c:v>
                </c:pt>
                <c:pt idx="2">
                  <c:v>19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ПРЕПОДАВАТЕЛИ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100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box"/>
        <c:axId val="92911104"/>
        <c:axId val="92912640"/>
        <c:axId val="0"/>
      </c:bar3DChart>
      <c:catAx>
        <c:axId val="92911104"/>
        <c:scaling>
          <c:orientation val="minMax"/>
        </c:scaling>
        <c:axPos val="b"/>
        <c:tickLblPos val="nextTo"/>
        <c:crossAx val="92912640"/>
        <c:crosses val="autoZero"/>
        <c:auto val="1"/>
        <c:lblAlgn val="ctr"/>
        <c:lblOffset val="100"/>
      </c:catAx>
      <c:valAx>
        <c:axId val="92912640"/>
        <c:scaling>
          <c:orientation val="minMax"/>
        </c:scaling>
        <c:axPos val="l"/>
        <c:majorGridlines/>
        <c:numFmt formatCode="General" sourceLinked="1"/>
        <c:tickLblPos val="nextTo"/>
        <c:crossAx val="92911104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8513673801895757"/>
          <c:y val="0.42027444482591458"/>
          <c:w val="0.13951587450285621"/>
          <c:h val="0.12202447171710203"/>
        </c:manualLayout>
      </c:layout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6.4356697924157533E-2"/>
          <c:y val="2.9991511033848024E-2"/>
          <c:w val="0.70539260016513983"/>
          <c:h val="0.8579551992737477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СТУДЕНТЫ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28</c:v>
                </c:pt>
                <c:pt idx="1">
                  <c:v>60</c:v>
                </c:pt>
                <c:pt idx="2">
                  <c:v>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ПРЕПОДАВАТЕЛИ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25</c:v>
                </c:pt>
                <c:pt idx="1">
                  <c:v>65</c:v>
                </c:pt>
                <c:pt idx="2">
                  <c:v>10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box"/>
        <c:axId val="92951680"/>
        <c:axId val="92953216"/>
        <c:axId val="0"/>
      </c:bar3DChart>
      <c:catAx>
        <c:axId val="92951680"/>
        <c:scaling>
          <c:orientation val="minMax"/>
        </c:scaling>
        <c:axPos val="b"/>
        <c:tickLblPos val="nextTo"/>
        <c:crossAx val="92953216"/>
        <c:crosses val="autoZero"/>
        <c:auto val="1"/>
        <c:lblAlgn val="ctr"/>
        <c:lblOffset val="100"/>
      </c:catAx>
      <c:valAx>
        <c:axId val="92953216"/>
        <c:scaling>
          <c:orientation val="minMax"/>
        </c:scaling>
        <c:axPos val="l"/>
        <c:majorGridlines/>
        <c:numFmt formatCode="General" sourceLinked="1"/>
        <c:tickLblPos val="nextTo"/>
        <c:crossAx val="92951680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78779620602275635"/>
          <c:y val="0.34308200264933447"/>
          <c:w val="0.2035317679529717"/>
          <c:h val="0.19687774897923987"/>
        </c:manualLayout>
      </c:layout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СТУДЕНТЫ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СООТВЕТСТВУЕТ</c:v>
                </c:pt>
                <c:pt idx="1">
                  <c:v>НЕ СООТВЕТСТВУЕТ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60</c:v>
                </c:pt>
                <c:pt idx="1">
                  <c:v>40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ПРЕПОДАВАТЕЛИ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СООТВЕТСТВУЕТ</c:v>
                </c:pt>
                <c:pt idx="1">
                  <c:v>НЕ СООТВЕТСТВУЕТ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СООТВЕТСТВУЕТ</c:v>
                </c:pt>
                <c:pt idx="1">
                  <c:v>НЕ СООТВЕТСТВУЕТ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box"/>
        <c:axId val="71652096"/>
        <c:axId val="71653632"/>
        <c:axId val="0"/>
      </c:bar3DChart>
      <c:catAx>
        <c:axId val="71652096"/>
        <c:scaling>
          <c:orientation val="minMax"/>
        </c:scaling>
        <c:axPos val="b"/>
        <c:tickLblPos val="nextTo"/>
        <c:crossAx val="71653632"/>
        <c:crosses val="autoZero"/>
        <c:auto val="1"/>
        <c:lblAlgn val="ctr"/>
        <c:lblOffset val="100"/>
      </c:catAx>
      <c:valAx>
        <c:axId val="71653632"/>
        <c:scaling>
          <c:orientation val="minMax"/>
        </c:scaling>
        <c:axPos val="l"/>
        <c:majorGridlines/>
        <c:numFmt formatCode="General" sourceLinked="1"/>
        <c:tickLblPos val="nextTo"/>
        <c:crossAx val="71652096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82857551692065534"/>
          <c:y val="0.3670859671875446"/>
          <c:w val="0.16230773777177651"/>
          <c:h val="0.17819174629512291"/>
        </c:manualLayout>
      </c:layout>
    </c:legend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СТУДЕНТЫ</c:v>
                </c:pt>
              </c:strCache>
            </c:strRef>
          </c:tx>
          <c:cat>
            <c:strRef>
              <c:f>Лист1!$A$2:$A$6</c:f>
              <c:strCache>
                <c:ptCount val="4"/>
                <c:pt idx="0">
                  <c:v>КАЧЕСТВО</c:v>
                </c:pt>
                <c:pt idx="1">
                  <c:v>ПРОИЗВОДИТЕЛЬ</c:v>
                </c:pt>
                <c:pt idx="2">
                  <c:v>СРОК ХРАНЕНИЯ</c:v>
                </c:pt>
                <c:pt idx="3">
                  <c:v>УРОВЕНЬ ЦЕН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51</c:v>
                </c:pt>
                <c:pt idx="1">
                  <c:v>13</c:v>
                </c:pt>
                <c:pt idx="2">
                  <c:v>20</c:v>
                </c:pt>
                <c:pt idx="3">
                  <c:v>16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ПРЕПОДАВАТЕЛИ</c:v>
                </c:pt>
              </c:strCache>
            </c:strRef>
          </c:tx>
          <c:cat>
            <c:strRef>
              <c:f>Лист1!$A$2:$A$6</c:f>
              <c:strCache>
                <c:ptCount val="4"/>
                <c:pt idx="0">
                  <c:v>КАЧЕСТВО</c:v>
                </c:pt>
                <c:pt idx="1">
                  <c:v>ПРОИЗВОДИТЕЛЬ</c:v>
                </c:pt>
                <c:pt idx="2">
                  <c:v>СРОК ХРАНЕНИЯ</c:v>
                </c:pt>
                <c:pt idx="3">
                  <c:v>УРОВЕНЬ ЦЕН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50</c:v>
                </c:pt>
                <c:pt idx="1">
                  <c:v>40</c:v>
                </c:pt>
                <c:pt idx="2">
                  <c:v>10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4"/>
                <c:pt idx="0">
                  <c:v>КАЧЕСТВО</c:v>
                </c:pt>
                <c:pt idx="1">
                  <c:v>ПРОИЗВОДИТЕЛЬ</c:v>
                </c:pt>
                <c:pt idx="2">
                  <c:v>СРОК ХРАНЕНИЯ</c:v>
                </c:pt>
                <c:pt idx="3">
                  <c:v>УРОВЕНЬ ЦЕН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shape val="box"/>
        <c:axId val="71697152"/>
        <c:axId val="71698688"/>
        <c:axId val="0"/>
      </c:bar3DChart>
      <c:catAx>
        <c:axId val="71697152"/>
        <c:scaling>
          <c:orientation val="minMax"/>
        </c:scaling>
        <c:axPos val="b"/>
        <c:tickLblPos val="nextTo"/>
        <c:crossAx val="71698688"/>
        <c:crosses val="autoZero"/>
        <c:auto val="1"/>
        <c:lblAlgn val="ctr"/>
        <c:lblOffset val="100"/>
      </c:catAx>
      <c:valAx>
        <c:axId val="71698688"/>
        <c:scaling>
          <c:orientation val="minMax"/>
        </c:scaling>
        <c:axPos val="l"/>
        <c:majorGridlines/>
        <c:numFmt formatCode="General" sourceLinked="1"/>
        <c:tickLblPos val="nextTo"/>
        <c:crossAx val="71697152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83560111048948504"/>
          <c:y val="0.35995259292440229"/>
          <c:w val="0.15565578130572041"/>
          <c:h val="0.18291030917252349"/>
        </c:manualLayout>
      </c:layout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E:\&#1056;&#1052;&#1054;\&#1056;&#1052;&#1054;%202016-17\&#1056;&#1052;&#1054;%20&#1074;%20&#1058;&#1058;&#1050;%2016.02.2016\&#1050;&#1086;&#1085;&#1090;&#1088;&#1086;&#1083;&#1100;&#1085;&#1072;&#1103;%20&#1079;&#1072;&#1082;&#1091;&#1087;&#1082;&#1072;%20&#1052;&#1086;&#1083;&#1086;&#1082;&#1086;\&#1055;&#1088;&#1077;&#1079;&#1077;&#1085;&#1090;&#1072;&#1094;&#1080;&#1103;%20&#1050;&#1086;&#1085;&#1090;&#1088;&#1086;&#1083;&#1100;&#1085;&#1072;&#1103;%20&#1079;&#1072;&#1082;&#1091;&#1087;&#1082;&#1072;\&#1050;&#1086;&#1085;&#1090;&#1088;&#1086;&#1083;&#1100;&#1085;&#1072;&#1103;%20&#1079;&#1072;&#1082;&#1091;&#1087;&#1082;&#1072;%20&#1079;&#1072;&#1089;&#1090;&#1072;&#1074;&#1082;&#1072;.mp4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56;&#1052;&#1054;\&#1056;&#1052;&#1054;%202016-17\&#1056;&#1052;&#1054;%20&#1074;%20&#1058;&#1058;&#1050;%2016.02.2016\&#1050;&#1086;&#1085;&#1090;&#1088;&#1086;&#1083;&#1100;&#1085;&#1072;&#1103;%20&#1079;&#1072;&#1082;&#1091;&#1087;&#1082;&#1072;%20&#1052;&#1086;&#1083;&#1086;&#1082;&#1086;\&#1055;&#1088;&#1077;&#1079;&#1077;&#1085;&#1090;&#1072;&#1094;&#1080;&#1103;%20&#1050;&#1086;&#1085;&#1090;&#1088;&#1086;&#1083;&#1100;&#1085;&#1072;&#1103;%20&#1079;&#1072;&#1082;&#1091;&#1087;&#1082;&#1072;\&#1050;&#1086;&#1085;&#1090;&#1088;&#1086;&#1083;&#1100;&#1085;&#1072;&#1103;%20&#1079;&#1072;&#1082;&#1091;&#1087;&#1082;&#1072;.%20&#1047;&#1072;&#1089;&#1090;&#1072;&#1074;&#1082;&#1072;.%20&#1055;&#1077;&#1088;&#1074;&#1099;&#1081;%20&#1082;&#1072;&#1085;&#1072;&#1083;%20HD..mp4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56;&#1052;&#1054;\&#1056;&#1052;&#1054;%202016-17\&#1056;&#1052;&#1054;%20&#1074;%20&#1058;&#1058;&#1050;%2016.02.2016\&#1050;&#1086;&#1085;&#1090;&#1088;&#1086;&#1083;&#1100;&#1085;&#1072;&#1103;%20&#1079;&#1072;&#1082;&#1091;&#1087;&#1082;&#1072;%20&#1052;&#1086;&#1083;&#1086;&#1082;&#1086;\&#1055;&#1088;&#1077;&#1079;&#1077;&#1085;&#1090;&#1072;&#1094;&#1080;&#1103;%20&#1050;&#1086;&#1085;&#1090;&#1088;&#1086;&#1083;&#1100;&#1085;&#1072;&#1103;%20&#1079;&#1072;&#1082;&#1091;&#1087;&#1082;&#1072;\&#1054;&#1090;&#1073;&#1086;&#1088;&#1086;&#1095;&#1085;&#1099;&#1081;%20&#1090;&#1091;&#1088;.mov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56;&#1052;&#1054;\&#1056;&#1052;&#1054;%202016-17\&#1056;&#1052;&#1054;%20&#1074;%20&#1058;&#1058;&#1050;%2016.02.2016\&#1050;&#1086;&#1085;&#1090;&#1088;&#1086;&#1083;&#1100;&#1085;&#1072;&#1103;%20&#1079;&#1072;&#1082;&#1091;&#1087;&#1082;&#1072;%20&#1052;&#1086;&#1083;&#1086;&#1082;&#1086;\&#1055;&#1088;&#1077;&#1079;&#1077;&#1085;&#1090;&#1072;&#1094;&#1080;&#1103;%20&#1050;&#1086;&#1085;&#1090;&#1088;&#1086;&#1083;&#1100;&#1085;&#1072;&#1103;%20&#1079;&#1072;&#1082;&#1091;&#1087;&#1082;&#1072;\&#1060;&#1080;&#1085;&#1072;&#1083;.MOV" TargetMode="Externa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56;&#1052;&#1054;\&#1056;&#1052;&#1054;%202016-17\&#1056;&#1052;&#1054;%20&#1074;%20&#1058;&#1058;&#1050;%2016.02.2016\&#1050;&#1086;&#1085;&#1090;&#1088;&#1086;&#1083;&#1100;&#1085;&#1072;&#1103;%20&#1079;&#1072;&#1082;&#1091;&#1087;&#1082;&#1072;%20&#1052;&#1086;&#1083;&#1086;&#1082;&#1086;\&#1055;&#1088;&#1077;&#1079;&#1077;&#1085;&#1090;&#1072;&#1094;&#1080;&#1103;%20&#1050;&#1086;&#1085;&#1090;&#1088;&#1086;&#1083;&#1100;&#1085;&#1072;&#1103;%20&#1079;&#1072;&#1082;&#1091;&#1087;&#1082;&#1072;\&#1050;&#1086;&#1085;&#1090;&#1088;&#1086;&#1083;&#1100;&#1085;&#1072;&#1103;%20&#1079;&#1072;&#1082;&#1091;&#1087;&#1082;&#1072;.%20&#1047;&#1072;&#1089;&#1090;&#1072;&#1074;&#1082;&#1072;.%20&#1055;&#1077;&#1088;&#1074;&#1099;&#1081;%20&#1082;&#1072;&#1085;&#1072;&#1083;%20HD..mp4" TargetMode="Externa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E:\&#1056;&#1052;&#1054;\&#1056;&#1052;&#1054;%202016-17\&#1056;&#1052;&#1054;%20&#1074;%20&#1058;&#1058;&#1050;%2016.02.2016\&#1050;&#1086;&#1085;&#1090;&#1088;&#1086;&#1083;&#1100;&#1085;&#1072;&#1103;%20&#1079;&#1072;&#1082;&#1091;&#1087;&#1082;&#1072;%20&#1052;&#1086;&#1083;&#1086;&#1082;&#1086;\&#1055;&#1088;&#1077;&#1079;&#1077;&#1085;&#1090;&#1072;&#1094;&#1080;&#1103;%20&#1050;&#1086;&#1085;&#1090;&#1088;&#1086;&#1083;&#1100;&#1085;&#1072;&#1103;%20&#1079;&#1072;&#1082;&#1091;&#1087;&#1082;&#1072;\&#1050;&#1086;&#1085;&#1090;&#1088;&#1086;&#1083;&#1100;&#1085;&#1072;&#1103;%20&#1079;&#1072;&#1082;&#1091;&#1087;&#1082;&#1072;%20&#1079;&#1072;&#1089;&#1090;&#1072;&#1074;&#1082;&#1072;.mp4" TargetMode="Externa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Картинки по запросу картинки контрольная закупка молоко пастеризованно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"/>
            <a:ext cx="9144000" cy="685800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4200" b="1" dirty="0" smtClean="0"/>
              <a:t>№7</a:t>
            </a:r>
            <a:r>
              <a:rPr lang="ru-RU" sz="4200" b="1" dirty="0"/>
              <a:t>. Как Вы оцениваете уровень качества молока</a:t>
            </a:r>
            <a:r>
              <a:rPr lang="ru-RU" sz="4200" b="1" dirty="0" smtClean="0"/>
              <a:t>?</a:t>
            </a:r>
            <a:endParaRPr lang="ru-RU" sz="42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42844" y="1214422"/>
          <a:ext cx="8786874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</p:spPr>
        <p:txBody>
          <a:bodyPr>
            <a:normAutofit/>
          </a:bodyPr>
          <a:lstStyle/>
          <a:p>
            <a:r>
              <a:rPr lang="ru-RU" sz="4200" b="1" dirty="0"/>
              <a:t>№8. Соответствует </a:t>
            </a:r>
            <a:r>
              <a:rPr lang="ru-RU" sz="4200" b="1" dirty="0" smtClean="0"/>
              <a:t>ли уровень </a:t>
            </a:r>
            <a:r>
              <a:rPr lang="ru-RU" sz="4200" b="1" dirty="0"/>
              <a:t>цен качеству молочной продукции</a:t>
            </a:r>
            <a:r>
              <a:rPr lang="ru-RU" sz="4200" b="1" dirty="0" smtClean="0"/>
              <a:t>?</a:t>
            </a:r>
            <a:endParaRPr lang="ru-RU" sz="4200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357158" y="1571612"/>
          <a:ext cx="8572560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4000" b="1" dirty="0"/>
              <a:t>№9. Каким фактором Вы руководствуетесь при покупке молока</a:t>
            </a:r>
            <a:r>
              <a:rPr lang="ru-RU" sz="4000" b="1" dirty="0" smtClean="0"/>
              <a:t>?</a:t>
            </a:r>
            <a:endParaRPr lang="ru-RU" sz="40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14282" y="1285860"/>
          <a:ext cx="8715436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4200" b="1" dirty="0"/>
              <a:t>№10. Молоко с каким процентом жирности Вы чаще покупаете</a:t>
            </a:r>
            <a:r>
              <a:rPr lang="ru-RU" sz="4200" b="1" dirty="0" smtClean="0"/>
              <a:t>?</a:t>
            </a:r>
            <a:endParaRPr lang="ru-RU" sz="42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14282" y="1285860"/>
          <a:ext cx="8715436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4200" b="1" dirty="0"/>
              <a:t>№11. Предпочтительная форма упаковки</a:t>
            </a:r>
            <a:r>
              <a:rPr lang="ru-RU" sz="4200" b="1" dirty="0" smtClean="0"/>
              <a:t>?</a:t>
            </a:r>
            <a:endParaRPr lang="ru-RU" sz="42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14282" y="1214422"/>
          <a:ext cx="8715436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4200" b="1" dirty="0"/>
              <a:t>№12. Что для Вас важно в упаковке</a:t>
            </a:r>
            <a:r>
              <a:rPr lang="ru-RU" sz="4200" b="1" dirty="0" smtClean="0"/>
              <a:t>?</a:t>
            </a:r>
            <a:endParaRPr lang="ru-RU" sz="42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85720" y="1000108"/>
          <a:ext cx="8643998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4200" b="1" dirty="0"/>
              <a:t>№13. Обращаете ли Вы внимание </a:t>
            </a:r>
            <a:r>
              <a:rPr lang="ru-RU" sz="4200" b="1" dirty="0" smtClean="0"/>
              <a:t/>
            </a:r>
            <a:br>
              <a:rPr lang="ru-RU" sz="4200" b="1" dirty="0" smtClean="0"/>
            </a:br>
            <a:r>
              <a:rPr lang="ru-RU" sz="4200" b="1" dirty="0" smtClean="0"/>
              <a:t>на </a:t>
            </a:r>
            <a:r>
              <a:rPr lang="ru-RU" sz="4200" b="1" dirty="0"/>
              <a:t>срок годности молока</a:t>
            </a:r>
            <a:r>
              <a:rPr lang="ru-RU" sz="4200" b="1" dirty="0" smtClean="0"/>
              <a:t>?</a:t>
            </a:r>
            <a:endParaRPr lang="ru-RU" sz="42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42844" y="1214422"/>
          <a:ext cx="8786874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4200" b="1" dirty="0"/>
              <a:t>№14. Сколько молока в неделю Вы</a:t>
            </a:r>
            <a:r>
              <a:rPr lang="ru-RU" sz="4200" b="1" dirty="0" smtClean="0"/>
              <a:t>,</a:t>
            </a:r>
            <a:br>
              <a:rPr lang="ru-RU" sz="4200" b="1" dirty="0" smtClean="0"/>
            </a:br>
            <a:r>
              <a:rPr lang="ru-RU" sz="4200" b="1" dirty="0" smtClean="0"/>
              <a:t>в </a:t>
            </a:r>
            <a:r>
              <a:rPr lang="ru-RU" sz="4200" b="1" dirty="0"/>
              <a:t>среднем, употребляете</a:t>
            </a:r>
            <a:r>
              <a:rPr lang="ru-RU" sz="4200" b="1" dirty="0" smtClean="0"/>
              <a:t>?</a:t>
            </a:r>
            <a:endParaRPr lang="ru-RU" sz="42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14282" y="1142984"/>
          <a:ext cx="8786874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4200" b="1" dirty="0"/>
              <a:t>№15. Что вы предпочитаете</a:t>
            </a:r>
            <a:r>
              <a:rPr lang="ru-RU" sz="4200" b="1" dirty="0" smtClean="0"/>
              <a:t>?</a:t>
            </a:r>
            <a:endParaRPr lang="ru-RU" sz="42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14282" y="928670"/>
          <a:ext cx="8715436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№16. Молоко какой </a:t>
            </a:r>
            <a:r>
              <a:rPr lang="ru-RU" b="1" dirty="0" smtClean="0"/>
              <a:t>температуры</a:t>
            </a:r>
            <a:br>
              <a:rPr lang="ru-RU" b="1" dirty="0" smtClean="0"/>
            </a:br>
            <a:r>
              <a:rPr lang="ru-RU" b="1" dirty="0" smtClean="0"/>
              <a:t>Вы </a:t>
            </a:r>
            <a:r>
              <a:rPr lang="ru-RU" b="1" dirty="0"/>
              <a:t>предпочитаете</a:t>
            </a:r>
            <a:r>
              <a:rPr lang="ru-RU" b="1" dirty="0" smtClean="0"/>
              <a:t>?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14282" y="1142984"/>
          <a:ext cx="8715436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Контрольная закупка заставк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4200" b="1" dirty="0"/>
              <a:t>№17. В какое время суток </a:t>
            </a:r>
            <a:r>
              <a:rPr lang="ru-RU" sz="4200" b="1" dirty="0" smtClean="0"/>
              <a:t/>
            </a:r>
            <a:br>
              <a:rPr lang="ru-RU" sz="4200" b="1" dirty="0" smtClean="0"/>
            </a:br>
            <a:r>
              <a:rPr lang="ru-RU" sz="4200" b="1" dirty="0" smtClean="0"/>
              <a:t>Вы </a:t>
            </a:r>
            <a:r>
              <a:rPr lang="ru-RU" sz="4200" b="1" dirty="0"/>
              <a:t>предпочитаете пить молоко</a:t>
            </a:r>
            <a:r>
              <a:rPr lang="ru-RU" sz="4200" b="1" dirty="0" smtClean="0"/>
              <a:t>?</a:t>
            </a:r>
            <a:endParaRPr lang="ru-RU" sz="42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14282" y="1214422"/>
          <a:ext cx="8715436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4200" b="1" dirty="0"/>
              <a:t>№18. Полезно ли молоко после физических нагрузок</a:t>
            </a:r>
            <a:r>
              <a:rPr lang="ru-RU" sz="4200" b="1" dirty="0" smtClean="0"/>
              <a:t>?</a:t>
            </a:r>
            <a:endParaRPr lang="ru-RU" sz="42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85720" y="1214422"/>
          <a:ext cx="8572560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4200" b="1" dirty="0"/>
              <a:t>№19. Сколько в среднем молока следует употреблять в год человеку</a:t>
            </a:r>
            <a:r>
              <a:rPr lang="ru-RU" sz="4200" b="1" dirty="0" smtClean="0"/>
              <a:t>?</a:t>
            </a:r>
            <a:endParaRPr lang="ru-RU" sz="42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14282" y="1428712"/>
          <a:ext cx="8715436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Контрольная закупка. Заставка. Первый канал HD.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71438" y="-1"/>
            <a:ext cx="9215438" cy="6911579"/>
          </a:xfrm>
          <a:prstGeom prst="rect">
            <a:avLst/>
          </a:prstGeom>
        </p:spPr>
      </p:pic>
    </p:spTree>
  </p:cSld>
  <p:clrMapOvr>
    <a:masterClrMapping/>
  </p:clrMapOvr>
  <p:transition advClick="0"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4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ТОРГОВЫЕ МАРКИ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85860"/>
            <a:ext cx="7258072" cy="5072098"/>
          </a:xfrm>
        </p:spPr>
        <p:txBody>
          <a:bodyPr>
            <a:normAutofit lnSpcReduction="10000"/>
          </a:bodyPr>
          <a:lstStyle/>
          <a:p>
            <a:pPr>
              <a:lnSpc>
                <a:spcPct val="160000"/>
              </a:lnSpc>
            </a:pPr>
            <a:r>
              <a:rPr lang="ru-RU" dirty="0" smtClean="0"/>
              <a:t>«Тираспольский молочный комбинат»</a:t>
            </a:r>
          </a:p>
          <a:p>
            <a:pPr>
              <a:lnSpc>
                <a:spcPct val="160000"/>
              </a:lnSpc>
            </a:pPr>
            <a:r>
              <a:rPr lang="ru-RU" dirty="0" smtClean="0"/>
              <a:t>«</a:t>
            </a:r>
            <a:r>
              <a:rPr lang="ru-RU" dirty="0" err="1" smtClean="0"/>
              <a:t>Кицканское</a:t>
            </a:r>
            <a:r>
              <a:rPr lang="ru-RU" dirty="0" smtClean="0"/>
              <a:t> молоко»</a:t>
            </a:r>
          </a:p>
          <a:p>
            <a:pPr>
              <a:lnSpc>
                <a:spcPct val="160000"/>
              </a:lnSpc>
            </a:pPr>
            <a:r>
              <a:rPr lang="ru-RU" dirty="0" smtClean="0"/>
              <a:t>«Селянское»</a:t>
            </a:r>
          </a:p>
          <a:p>
            <a:pPr>
              <a:lnSpc>
                <a:spcPct val="160000"/>
              </a:lnSpc>
            </a:pPr>
            <a:r>
              <a:rPr lang="ru-RU" dirty="0" smtClean="0"/>
              <a:t>«На здоровье»</a:t>
            </a:r>
          </a:p>
          <a:p>
            <a:pPr>
              <a:lnSpc>
                <a:spcPct val="160000"/>
              </a:lnSpc>
            </a:pPr>
            <a:r>
              <a:rPr lang="ru-RU" dirty="0" smtClean="0"/>
              <a:t>«</a:t>
            </a:r>
            <a:r>
              <a:rPr lang="ru-RU" dirty="0" err="1" smtClean="0"/>
              <a:t>Лактель</a:t>
            </a:r>
            <a:r>
              <a:rPr lang="ru-RU" dirty="0" smtClean="0"/>
              <a:t>»</a:t>
            </a:r>
          </a:p>
          <a:p>
            <a:pPr>
              <a:lnSpc>
                <a:spcPct val="160000"/>
              </a:lnSpc>
            </a:pPr>
            <a:r>
              <a:rPr lang="ru-RU" dirty="0" smtClean="0"/>
              <a:t>«Ферма»</a:t>
            </a:r>
            <a:endParaRPr lang="ru-RU" dirty="0"/>
          </a:p>
        </p:txBody>
      </p:sp>
      <p:pic>
        <p:nvPicPr>
          <p:cNvPr id="1026" name="Picture 2" descr="Картинки по запросу КАРТИНКИ МОЛОК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857628"/>
            <a:ext cx="4081608" cy="271937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тборочный тур.mo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Картинки по запросу картинки контрольная закупка молоко пастеризованно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"/>
            <a:ext cx="9144000" cy="6858003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ТОРГОВЫЕ МАРКИ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85860"/>
            <a:ext cx="5429288" cy="3214710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ru-RU" dirty="0" smtClean="0"/>
              <a:t>«</a:t>
            </a:r>
            <a:r>
              <a:rPr lang="ru-RU" dirty="0" err="1" smtClean="0"/>
              <a:t>Кицканское</a:t>
            </a:r>
            <a:r>
              <a:rPr lang="ru-RU" dirty="0" smtClean="0"/>
              <a:t> молоко»</a:t>
            </a:r>
          </a:p>
          <a:p>
            <a:pPr>
              <a:lnSpc>
                <a:spcPct val="160000"/>
              </a:lnSpc>
            </a:pPr>
            <a:r>
              <a:rPr lang="ru-RU" dirty="0" smtClean="0"/>
              <a:t>«Селянское»</a:t>
            </a:r>
          </a:p>
          <a:p>
            <a:pPr>
              <a:lnSpc>
                <a:spcPct val="160000"/>
              </a:lnSpc>
            </a:pPr>
            <a:r>
              <a:rPr lang="ru-RU" dirty="0" smtClean="0"/>
              <a:t>«На здоровье»</a:t>
            </a:r>
          </a:p>
        </p:txBody>
      </p:sp>
      <p:pic>
        <p:nvPicPr>
          <p:cNvPr id="1026" name="Picture 2" descr="Картинки по запросу КАРТИНКИ МОЛОК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857628"/>
            <a:ext cx="4081608" cy="271937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Картинки по запросу картинки контрольная закупка молоко пастеризованно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"/>
            <a:ext cx="9144000" cy="6858003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Картинки по запросу картинки контрольная закупка молоко пастеризованно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"/>
            <a:ext cx="9144000" cy="6858003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29600" cy="386874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Плотность натурального молока </a:t>
            </a:r>
            <a:br>
              <a:rPr lang="ru-RU" dirty="0" smtClean="0"/>
            </a:br>
            <a:r>
              <a:rPr lang="ru-RU" dirty="0" smtClean="0"/>
              <a:t>не должна быть ниже</a:t>
            </a:r>
            <a:br>
              <a:rPr lang="ru-RU" dirty="0" smtClean="0"/>
            </a:br>
            <a:r>
              <a:rPr lang="ru-RU" dirty="0" smtClean="0"/>
              <a:t> 1,027 г/см³ = 1027 кг/м³ = 27°А.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21429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ПЛОТНОСТЬ МОЛОКА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35729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ОПРЕДЕЛЕНИЕ ПЛОТНОСТИ МОЛОКА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9939" name="Picture 3" descr="E:\РМО\РМО 2016-17\РМО в ТТК 16.02.2016\Контрольная закупка Молоко\Фото 14.12.2016\IMG_00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571612"/>
            <a:ext cx="6786610" cy="50901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170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1180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Times New Roman"/>
                          <a:cs typeface="Times New Roman"/>
                        </a:rPr>
                        <a:t>Номера образцов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Times New Roman"/>
                          <a:cs typeface="Times New Roman"/>
                        </a:rPr>
                        <a:t>Плотность молока</a:t>
                      </a:r>
                      <a:r>
                        <a:rPr lang="ru-RU" sz="3200" dirty="0" smtClean="0">
                          <a:latin typeface="Calibri"/>
                          <a:ea typeface="Times New Roman"/>
                          <a:cs typeface="Times New Roman"/>
                        </a:rPr>
                        <a:t>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3200" dirty="0">
                          <a:latin typeface="Calibri"/>
                          <a:ea typeface="Times New Roman"/>
                          <a:cs typeface="Times New Roman"/>
                        </a:rPr>
                        <a:t>г</a:t>
                      </a:r>
                      <a:r>
                        <a:rPr lang="en-US" sz="3200" dirty="0">
                          <a:latin typeface="Calibri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3200" dirty="0">
                          <a:latin typeface="Calibri"/>
                          <a:ea typeface="Times New Roman"/>
                          <a:cs typeface="Times New Roman"/>
                        </a:rPr>
                        <a:t>см</a:t>
                      </a:r>
                      <a:r>
                        <a:rPr lang="ru-RU" sz="3200" baseline="30000" dirty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Calibri"/>
                          <a:ea typeface="Times New Roman"/>
                          <a:cs typeface="Times New Roman"/>
                        </a:rPr>
                        <a:t>Номера образцов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Times New Roman"/>
                          <a:cs typeface="Times New Roman"/>
                        </a:rPr>
                        <a:t>Плотность молока</a:t>
                      </a:r>
                      <a:r>
                        <a:rPr lang="ru-RU" sz="3200" dirty="0" smtClean="0">
                          <a:latin typeface="Calibri"/>
                          <a:ea typeface="Times New Roman"/>
                          <a:cs typeface="Times New Roman"/>
                        </a:rPr>
                        <a:t>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3200" dirty="0">
                          <a:latin typeface="Calibri"/>
                          <a:ea typeface="Times New Roman"/>
                          <a:cs typeface="Times New Roman"/>
                        </a:rPr>
                        <a:t>г</a:t>
                      </a:r>
                      <a:r>
                        <a:rPr lang="en-US" sz="3200" dirty="0">
                          <a:latin typeface="Calibri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3200" dirty="0">
                          <a:latin typeface="Calibri"/>
                          <a:ea typeface="Times New Roman"/>
                          <a:cs typeface="Times New Roman"/>
                        </a:rPr>
                        <a:t>см</a:t>
                      </a:r>
                      <a:r>
                        <a:rPr lang="ru-RU" sz="3200" baseline="30000" dirty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180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№1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Calibri"/>
                          <a:ea typeface="Times New Roman"/>
                          <a:cs typeface="Times New Roman"/>
                        </a:rPr>
                        <a:t>1,031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№4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Calibri"/>
                          <a:ea typeface="Times New Roman"/>
                          <a:cs typeface="Times New Roman"/>
                        </a:rPr>
                        <a:t>1,030</a:t>
                      </a:r>
                    </a:p>
                  </a:txBody>
                  <a:tcPr marL="68580" marR="68580" marT="0" marB="0"/>
                </a:tc>
              </a:tr>
              <a:tr h="11180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№2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Calibri"/>
                          <a:ea typeface="Times New Roman"/>
                          <a:cs typeface="Times New Roman"/>
                        </a:rPr>
                        <a:t>1,032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№5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Calibri"/>
                          <a:ea typeface="Times New Roman"/>
                          <a:cs typeface="Times New Roman"/>
                        </a:rPr>
                        <a:t>1,032</a:t>
                      </a:r>
                    </a:p>
                  </a:txBody>
                  <a:tcPr marL="68580" marR="68580" marT="0" marB="0"/>
                </a:tc>
              </a:tr>
              <a:tr h="11180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№3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Calibri"/>
                          <a:ea typeface="Times New Roman"/>
                          <a:cs typeface="Times New Roman"/>
                        </a:rPr>
                        <a:t>1,028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№6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Times New Roman"/>
                          <a:cs typeface="Times New Roman"/>
                        </a:rPr>
                        <a:t>1,029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ПЛОТНОСТЬ МОЛОКА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8229600" cy="857256"/>
          </a:xfrm>
        </p:spPr>
        <p:txBody>
          <a:bodyPr>
            <a:normAutofit/>
          </a:bodyPr>
          <a:lstStyle/>
          <a:p>
            <a:r>
              <a:rPr lang="ru-RU" dirty="0" smtClean="0"/>
              <a:t>молока 42,4 — 46,5 Н/м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10715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ПОВЕРХНОСТНОЕ НАТЯЖЕНИЕ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E:\РМО\РМО 2016-17\РМО в ТТК 16.02.2016\Контрольная закупка Молоко\Фото 14.12.2016\IMG_00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143116"/>
            <a:ext cx="6000518" cy="450057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0" y="1357298"/>
            <a:ext cx="9144000" cy="8572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ОПРЕДЕЛЕНИЕ ПОВЕРХНОСТНОГО НАТЯЖЕНИЯ МОЛОКА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ПОВЕРХНОСТНОЕ НАТЯЖЕНИЕ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1214422"/>
            <a:ext cx="9144000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0668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		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ρ</a:t>
            </a:r>
            <a:r>
              <a:rPr kumimoji="0" lang="ru-RU" sz="4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молока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 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</a:t>
            </a:r>
            <a:r>
              <a:rPr kumimoji="0" lang="ru-RU" sz="4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О)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0668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σ</a:t>
            </a:r>
            <a:r>
              <a:rPr kumimoji="0" lang="ru-RU" sz="4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молока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σ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</a:t>
            </a:r>
            <a:r>
              <a:rPr kumimoji="0" lang="ru-RU" sz="4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О) · -------------------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0668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ρ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(Н</a:t>
            </a:r>
            <a:r>
              <a:rPr kumimoji="0" lang="ru-RU" sz="4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О) · 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ru-RU" sz="4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молока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928662" y="3929066"/>
            <a:ext cx="685804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σ</a:t>
            </a:r>
            <a:r>
              <a:rPr kumimoji="0" lang="ru-RU" sz="24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молока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поверхностное натяжение молока, Н/м;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О) – поверхностное натяжение воды, Н/м;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ρ</a:t>
            </a:r>
            <a:r>
              <a:rPr kumimoji="0" lang="ru-RU" sz="24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молока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плотность молока, г/см</a:t>
            </a:r>
            <a:r>
              <a:rPr kumimoji="0" lang="ru-RU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(Н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О) – плотность воды, г/см</a:t>
            </a:r>
            <a:r>
              <a:rPr kumimoji="0" lang="ru-RU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(Н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О) – число капель воды;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молока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число капель молока.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600200"/>
          <a:ext cx="8715436" cy="48170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4126"/>
                <a:gridCol w="2723592"/>
                <a:gridCol w="1714512"/>
                <a:gridCol w="2643206"/>
              </a:tblGrid>
              <a:tr h="11180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Номера образцов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Поверхностное натяжение молока, Н/м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Номера образцов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Поверхностное</a:t>
                      </a:r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натяжение</a:t>
                      </a:r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молока</a:t>
                      </a:r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Н/м</a:t>
                      </a:r>
                      <a:endParaRPr lang="ru-RU" sz="2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180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№1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43,7·10</a:t>
                      </a:r>
                      <a:r>
                        <a:rPr lang="ru-RU" sz="32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№4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Times New Roman"/>
                          <a:cs typeface="Times New Roman"/>
                        </a:rPr>
                        <a:t>45,7·10</a:t>
                      </a:r>
                      <a:r>
                        <a:rPr lang="ru-RU" sz="3200" baseline="30000" dirty="0">
                          <a:latin typeface="Calibri"/>
                          <a:ea typeface="Times New Roman"/>
                          <a:cs typeface="Times New Roman"/>
                        </a:rPr>
                        <a:t>-3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180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№2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43,8·10</a:t>
                      </a:r>
                      <a:r>
                        <a:rPr lang="ru-RU" sz="32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№5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Times New Roman"/>
                          <a:cs typeface="Times New Roman"/>
                        </a:rPr>
                        <a:t>44,2·10</a:t>
                      </a:r>
                      <a:r>
                        <a:rPr lang="ru-RU" sz="3200" baseline="30000" dirty="0">
                          <a:latin typeface="Calibri"/>
                          <a:ea typeface="Times New Roman"/>
                          <a:cs typeface="Times New Roman"/>
                        </a:rPr>
                        <a:t>-3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180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№3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45,6·10</a:t>
                      </a:r>
                      <a:r>
                        <a:rPr lang="ru-RU" sz="32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№6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Times New Roman"/>
                          <a:cs typeface="Times New Roman"/>
                        </a:rPr>
                        <a:t>43,9·10</a:t>
                      </a:r>
                      <a:r>
                        <a:rPr lang="ru-RU" sz="3200" baseline="30000" dirty="0">
                          <a:latin typeface="Calibri"/>
                          <a:ea typeface="Times New Roman"/>
                          <a:cs typeface="Times New Roman"/>
                        </a:rPr>
                        <a:t>-3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ПОВЕРХНОСТНОЕ НАТЯЖЕНИЕ МОЛОКА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1,67 — 2,18 </a:t>
            </a:r>
            <a:r>
              <a:rPr lang="ru-RU" dirty="0" err="1" smtClean="0"/>
              <a:t>сП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785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ВЯЗКОСТЬ МОЛОКА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E:\РМО\РМО 2016-17\РМО в ТТК 16.02.2016\Контрольная закупка Молоко\Фото 14.12.2016\IMG_0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928802"/>
            <a:ext cx="6286256" cy="471488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0" y="1142984"/>
            <a:ext cx="9144000" cy="7858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ОПРЕДЕЛЕНИЕ ВЯЗКОСТИ МОЛОКА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ВЯЗКОСТЬ МОЛОКА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1357298"/>
            <a:ext cx="9144000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		</a:t>
            </a:r>
            <a:r>
              <a:rPr lang="ru-RU" sz="4000" dirty="0" err="1" smtClean="0"/>
              <a:t>ρ</a:t>
            </a:r>
            <a:r>
              <a:rPr lang="ru-RU" sz="4000" baseline="-25000" dirty="0" err="1" smtClean="0"/>
              <a:t>молока</a:t>
            </a:r>
            <a:r>
              <a:rPr lang="ru-RU" sz="4000" dirty="0" err="1" smtClean="0"/>
              <a:t> </a:t>
            </a:r>
            <a:r>
              <a:rPr lang="ru-RU" sz="4000" dirty="0" smtClean="0"/>
              <a:t>· </a:t>
            </a:r>
            <a:r>
              <a:rPr lang="ru-RU" sz="4000" dirty="0" err="1" smtClean="0"/>
              <a:t>τ</a:t>
            </a:r>
            <a:r>
              <a:rPr lang="ru-RU" sz="4000" baseline="-25000" dirty="0" err="1" smtClean="0"/>
              <a:t>молока</a:t>
            </a:r>
            <a:endParaRPr lang="ru-RU" sz="4000" dirty="0" smtClean="0"/>
          </a:p>
          <a:p>
            <a:pPr algn="ctr"/>
            <a:r>
              <a:rPr lang="ru-RU" sz="4000" dirty="0" err="1" smtClean="0"/>
              <a:t>η</a:t>
            </a:r>
            <a:r>
              <a:rPr lang="ru-RU" sz="4000" baseline="-25000" dirty="0" err="1" smtClean="0"/>
              <a:t>молока</a:t>
            </a:r>
            <a:r>
              <a:rPr lang="ru-RU" sz="4000" dirty="0" err="1" smtClean="0"/>
              <a:t> </a:t>
            </a:r>
            <a:r>
              <a:rPr lang="ru-RU" sz="4000" dirty="0" smtClean="0"/>
              <a:t>= </a:t>
            </a:r>
            <a:r>
              <a:rPr lang="ru-RU" sz="4000" dirty="0" err="1" smtClean="0"/>
              <a:t>η </a:t>
            </a:r>
            <a:r>
              <a:rPr lang="ru-RU" sz="4000" dirty="0" smtClean="0"/>
              <a:t>(</a:t>
            </a:r>
            <a:r>
              <a:rPr lang="en-US" sz="4000" dirty="0" smtClean="0"/>
              <a:t>H</a:t>
            </a:r>
            <a:r>
              <a:rPr lang="ru-RU" sz="4000" baseline="-25000" dirty="0" smtClean="0"/>
              <a:t>2</a:t>
            </a:r>
            <a:r>
              <a:rPr lang="ru-RU" sz="4000" dirty="0" smtClean="0"/>
              <a:t>О) · --------------------</a:t>
            </a:r>
          </a:p>
          <a:p>
            <a:pPr algn="ctr"/>
            <a:r>
              <a:rPr lang="ru-RU" sz="4000" dirty="0" smtClean="0"/>
              <a:t>				</a:t>
            </a:r>
            <a:r>
              <a:rPr lang="ru-RU" sz="4000" dirty="0" err="1" smtClean="0"/>
              <a:t>ρ</a:t>
            </a:r>
            <a:r>
              <a:rPr lang="ru-RU" sz="4000" dirty="0" smtClean="0"/>
              <a:t>(Н</a:t>
            </a:r>
            <a:r>
              <a:rPr lang="ru-RU" sz="4000" baseline="-25000" dirty="0" smtClean="0"/>
              <a:t>2</a:t>
            </a:r>
            <a:r>
              <a:rPr lang="ru-RU" sz="4000" dirty="0" smtClean="0"/>
              <a:t>О) · </a:t>
            </a:r>
            <a:r>
              <a:rPr lang="ru-RU" sz="4000" dirty="0" err="1" smtClean="0"/>
              <a:t>τ</a:t>
            </a:r>
            <a:r>
              <a:rPr lang="ru-RU" sz="4000" dirty="0" smtClean="0"/>
              <a:t>(Н</a:t>
            </a:r>
            <a:r>
              <a:rPr lang="ru-RU" sz="4000" baseline="-25000" dirty="0" smtClean="0"/>
              <a:t>2</a:t>
            </a:r>
            <a:r>
              <a:rPr lang="ru-RU" sz="4000" dirty="0" smtClean="0"/>
              <a:t>О)</a:t>
            </a:r>
            <a:endParaRPr lang="ru-RU" sz="4000" dirty="0"/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1500166" y="3857628"/>
            <a:ext cx="550072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η</a:t>
            </a:r>
            <a:r>
              <a:rPr lang="ru-RU" sz="2400" baseline="-25000" dirty="0" err="1" smtClean="0">
                <a:latin typeface="Times New Roman" pitchFamily="18" charset="0"/>
                <a:cs typeface="Times New Roman" pitchFamily="18" charset="0"/>
              </a:rPr>
              <a:t>молока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вязкость молока, П;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η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О) – вязкость воды, Н/м;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ru-RU" sz="2400" baseline="-25000" dirty="0" err="1" smtClean="0">
                <a:latin typeface="Times New Roman" pitchFamily="18" charset="0"/>
                <a:cs typeface="Times New Roman" pitchFamily="18" charset="0"/>
              </a:rPr>
              <a:t>молока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плотность молока, г/см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(Н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О) – плотность воды, г/см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(Н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О) – время истечения воды, с;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молока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время истечения молока, с.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600200"/>
          <a:ext cx="8715436" cy="4472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4126"/>
                <a:gridCol w="2723592"/>
                <a:gridCol w="1714512"/>
                <a:gridCol w="2643206"/>
              </a:tblGrid>
              <a:tr h="11180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Номера образцов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Вязкость</a:t>
                      </a:r>
                      <a:r>
                        <a:rPr lang="ru-RU" sz="2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молока, </a:t>
                      </a:r>
                      <a:r>
                        <a:rPr lang="ru-RU" sz="2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сП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Номера образцов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Вязкость молока</a:t>
                      </a:r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2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сП</a:t>
                      </a:r>
                      <a:endParaRPr lang="ru-RU" sz="2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180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№1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№4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2,03</a:t>
                      </a:r>
                    </a:p>
                  </a:txBody>
                  <a:tcPr marL="68580" marR="68580" marT="0" marB="0"/>
                </a:tc>
              </a:tr>
              <a:tr h="11180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№2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1,74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№5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2,07</a:t>
                      </a:r>
                    </a:p>
                  </a:txBody>
                  <a:tcPr marL="68580" marR="68580" marT="0" marB="0"/>
                </a:tc>
              </a:tr>
              <a:tr h="11180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№3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1,96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№6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1,98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571472" y="21429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ВЯЗКОСТЬ МОЛОКА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142876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Кислотность натурального молока </a:t>
            </a:r>
            <a:br>
              <a:rPr lang="ru-RU" dirty="0" smtClean="0"/>
            </a:br>
            <a:r>
              <a:rPr lang="ru-RU" dirty="0" smtClean="0"/>
              <a:t>не должна превышать 21 °Т.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КИСЛО</a:t>
            </a: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ТНОСТЬ МОЛОКА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E:\РМО\РМО 2016-17\РМО в ТТК 16.02.2016\Контрольная закупка Молоко\Фото Маша 14.12.2016\IMG_65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214686"/>
            <a:ext cx="2286016" cy="342902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2050" name="Picture 2" descr="E:\РМО\РМО 2016-17\РМО в ТТК 16.02.2016\Контрольная закупка Молоко\Фото Маша 14.12.2016\IMG_65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3214686"/>
            <a:ext cx="5114852" cy="340990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85723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№1. Покупаете ли Вы молоко?</a:t>
            </a:r>
            <a:endParaRPr lang="ru-RU" sz="4400" b="1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14282" y="857232"/>
          <a:ext cx="8715436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КИСЛОТНОСТЬ МОЛОКА 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ОБУСЛОВЛИВАЮТ: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00948" cy="4525963"/>
          </a:xfrm>
        </p:spPr>
        <p:txBody>
          <a:bodyPr/>
          <a:lstStyle/>
          <a:p>
            <a:r>
              <a:rPr lang="ru-RU" dirty="0" smtClean="0"/>
              <a:t>молочная кислота</a:t>
            </a:r>
          </a:p>
          <a:p>
            <a:r>
              <a:rPr lang="ru-RU" dirty="0" smtClean="0"/>
              <a:t>кислые фосфорнокислые соли кальция</a:t>
            </a:r>
          </a:p>
          <a:p>
            <a:r>
              <a:rPr lang="ru-RU" dirty="0" smtClean="0"/>
              <a:t>кислые фосфорнокислые соли натрия</a:t>
            </a:r>
          </a:p>
          <a:p>
            <a:r>
              <a:rPr lang="ru-RU" dirty="0" smtClean="0"/>
              <a:t>кислые фосфорнокислые соли калия</a:t>
            </a:r>
          </a:p>
          <a:p>
            <a:r>
              <a:rPr lang="ru-RU" dirty="0" smtClean="0"/>
              <a:t>лимоннокислые соли</a:t>
            </a:r>
          </a:p>
          <a:p>
            <a:r>
              <a:rPr lang="ru-RU" dirty="0" smtClean="0"/>
              <a:t>углекислота</a:t>
            </a:r>
          </a:p>
          <a:p>
            <a:r>
              <a:rPr lang="ru-RU" dirty="0" smtClean="0"/>
              <a:t>белки</a:t>
            </a:r>
            <a:endParaRPr lang="ru-RU" dirty="0"/>
          </a:p>
        </p:txBody>
      </p:sp>
      <p:pic>
        <p:nvPicPr>
          <p:cNvPr id="4" name="Picture 2" descr="E:\РМО\РМО 2016-17\РМО в ТТК 16.02.2016\Контрольная закупка Молоко\Фото Маша 14.12.2016\IMG_6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4071942"/>
            <a:ext cx="3821965" cy="254797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600200"/>
          <a:ext cx="8715436" cy="4472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4126"/>
                <a:gridCol w="2723592"/>
                <a:gridCol w="1714512"/>
                <a:gridCol w="2643206"/>
              </a:tblGrid>
              <a:tr h="11180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Номера образцов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Кислотность молока,</a:t>
                      </a: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°Т</a:t>
                      </a:r>
                      <a:endParaRPr lang="ru-RU" sz="2800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Номера образцов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Кислотность молока</a:t>
                      </a:r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°Т</a:t>
                      </a:r>
                      <a:endParaRPr lang="ru-RU" sz="2800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1180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№1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№4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</a:t>
                      </a:r>
                      <a:endParaRPr lang="ru-RU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1180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№2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</a:t>
                      </a:r>
                      <a:endParaRPr lang="ru-RU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№5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</a:t>
                      </a:r>
                      <a:endParaRPr lang="ru-RU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1180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№3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№6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571472" y="21429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КИСЛОТНО</a:t>
            </a: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СТЬ МОЛОКА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Финал.MO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E:\РМО\РМО 2016-17\РМО в ТТК 16.02.2016\Контрольная закупка Молоко\Фото 14.12.2016\IMG_00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2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Картинки по запросу картинки контрольная закупка молоко пастеризованно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"/>
            <a:ext cx="9144000" cy="6858003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Контрольная закупка. Заставка. Первый канал HD.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71438" y="-1"/>
            <a:ext cx="9215438" cy="6911579"/>
          </a:xfrm>
          <a:prstGeom prst="rect">
            <a:avLst/>
          </a:prstGeom>
        </p:spPr>
      </p:pic>
    </p:spTree>
  </p:cSld>
  <p:clrMapOvr>
    <a:masterClrMapping/>
  </p:clrMapOvr>
  <p:transition advClick="0"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4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Контрольная закупка заставк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Картинки по запросу картинки контрольная закупка молоко пастеризованно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"/>
            <a:ext cx="9144000" cy="6858003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</p:spPr>
        <p:txBody>
          <a:bodyPr>
            <a:normAutofit fontScale="90000"/>
          </a:bodyPr>
          <a:lstStyle/>
          <a:p>
            <a:r>
              <a:rPr lang="ru-RU" sz="4900" b="1" dirty="0"/>
              <a:t>№2. Где Вы покупаете молоко</a:t>
            </a:r>
            <a:r>
              <a:rPr lang="ru-RU" sz="4900" b="1" dirty="0" smtClean="0"/>
              <a:t>?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85720" y="785794"/>
          <a:ext cx="8858280" cy="5857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72"/>
          </a:xfrm>
        </p:spPr>
        <p:txBody>
          <a:bodyPr>
            <a:noAutofit/>
          </a:bodyPr>
          <a:lstStyle/>
          <a:p>
            <a:r>
              <a:rPr lang="ru-RU" sz="4200" b="1" dirty="0" smtClean="0"/>
              <a:t>№3</a:t>
            </a:r>
            <a:r>
              <a:rPr lang="ru-RU" sz="4200" b="1" dirty="0"/>
              <a:t>. Как часто Вы покупаете молоко</a:t>
            </a:r>
            <a:r>
              <a:rPr lang="ru-RU" sz="4200" b="1" dirty="0" smtClean="0"/>
              <a:t>?</a:t>
            </a:r>
            <a:endParaRPr lang="ru-RU" sz="42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42844" y="857232"/>
          <a:ext cx="9001156" cy="5857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4200" b="1" dirty="0" smtClean="0"/>
              <a:t>№4</a:t>
            </a:r>
            <a:r>
              <a:rPr lang="ru-RU" sz="4200" b="1" dirty="0"/>
              <a:t>. Какое количество молока Вы обычно приобретаете за один раз</a:t>
            </a:r>
            <a:r>
              <a:rPr lang="ru-RU" sz="4200" b="1" dirty="0" smtClean="0"/>
              <a:t>?</a:t>
            </a:r>
            <a:endParaRPr lang="ru-RU" sz="42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14282" y="1214422"/>
          <a:ext cx="8715436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4200" b="1" dirty="0"/>
              <a:t>№5. Молоко какого производителя Вы чаще всего покупаете</a:t>
            </a:r>
            <a:r>
              <a:rPr lang="ru-RU" sz="4200" b="1" dirty="0" smtClean="0"/>
              <a:t>?</a:t>
            </a:r>
            <a:endParaRPr lang="ru-RU" sz="42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42844" y="1214422"/>
          <a:ext cx="8786874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4200" b="1" dirty="0" smtClean="0"/>
              <a:t>№6</a:t>
            </a:r>
            <a:r>
              <a:rPr lang="ru-RU" sz="4200" b="1" dirty="0"/>
              <a:t>. Как Вы оцениваете уровень цен на молоко</a:t>
            </a:r>
            <a:r>
              <a:rPr lang="ru-RU" sz="4200" b="1" dirty="0" smtClean="0"/>
              <a:t>?</a:t>
            </a:r>
            <a:endParaRPr lang="ru-RU" sz="4200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357158" y="1214422"/>
          <a:ext cx="8358246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365</TotalTime>
  <Words>516</Words>
  <PresentationFormat>Экран (4:3)</PresentationFormat>
  <Paragraphs>139</Paragraphs>
  <Slides>48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49" baseType="lpstr">
      <vt:lpstr>Тема Office</vt:lpstr>
      <vt:lpstr>Слайд 1</vt:lpstr>
      <vt:lpstr>Слайд 2</vt:lpstr>
      <vt:lpstr>Слайд 3</vt:lpstr>
      <vt:lpstr>№1. Покупаете ли Вы молоко?</vt:lpstr>
      <vt:lpstr>№2. Где Вы покупаете молоко?</vt:lpstr>
      <vt:lpstr>№3. Как часто Вы покупаете молоко?</vt:lpstr>
      <vt:lpstr>№4. Какое количество молока Вы обычно приобретаете за один раз?</vt:lpstr>
      <vt:lpstr>№5. Молоко какого производителя Вы чаще всего покупаете?</vt:lpstr>
      <vt:lpstr>№6. Как Вы оцениваете уровень цен на молоко?</vt:lpstr>
      <vt:lpstr>№7. Как Вы оцениваете уровень качества молока?</vt:lpstr>
      <vt:lpstr>№8. Соответствует ли уровень цен качеству молочной продукции?</vt:lpstr>
      <vt:lpstr>№9. Каким фактором Вы руководствуетесь при покупке молока?</vt:lpstr>
      <vt:lpstr>№10. Молоко с каким процентом жирности Вы чаще покупаете?</vt:lpstr>
      <vt:lpstr>№11. Предпочтительная форма упаковки?</vt:lpstr>
      <vt:lpstr>№12. Что для Вас важно в упаковке?</vt:lpstr>
      <vt:lpstr>№13. Обращаете ли Вы внимание  на срок годности молока?</vt:lpstr>
      <vt:lpstr>№14. Сколько молока в неделю Вы, в среднем, употребляете?</vt:lpstr>
      <vt:lpstr>№15. Что вы предпочитаете?</vt:lpstr>
      <vt:lpstr>№16. Молоко какой температуры Вы предпочитаете?</vt:lpstr>
      <vt:lpstr>№17. В какое время суток  Вы предпочитаете пить молоко?</vt:lpstr>
      <vt:lpstr>№18. Полезно ли молоко после физических нагрузок?</vt:lpstr>
      <vt:lpstr>№19. Сколько в среднем молока следует употреблять в год человеку?</vt:lpstr>
      <vt:lpstr>Слайд 23</vt:lpstr>
      <vt:lpstr>Слайд 24</vt:lpstr>
      <vt:lpstr>ТОРГОВЫЕ МАРКИ</vt:lpstr>
      <vt:lpstr>Слайд 26</vt:lpstr>
      <vt:lpstr>Слайд 27</vt:lpstr>
      <vt:lpstr>ТОРГОВЫЕ МАРКИ</vt:lpstr>
      <vt:lpstr>Слайд 29</vt:lpstr>
      <vt:lpstr>Плотность натурального молока  не должна быть ниже  1,027 г/см³ = 1027 кг/м³ = 27°А.</vt:lpstr>
      <vt:lpstr>ОПРЕДЕЛЕНИЕ ПЛОТНОСТИ МОЛОКА</vt:lpstr>
      <vt:lpstr>Слайд 32</vt:lpstr>
      <vt:lpstr>молока 42,4 — 46,5 Н/м </vt:lpstr>
      <vt:lpstr>Слайд 34</vt:lpstr>
      <vt:lpstr>Слайд 35</vt:lpstr>
      <vt:lpstr>1,67 — 2,18 сП </vt:lpstr>
      <vt:lpstr>Слайд 37</vt:lpstr>
      <vt:lpstr>Слайд 38</vt:lpstr>
      <vt:lpstr>Кислотность натурального молока  не должна превышать 21 °Т. </vt:lpstr>
      <vt:lpstr>КИСЛОТНОСТЬ МОЛОКА  ОБУСЛОВЛИВАЮТ: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№1. Покупаете ли Вы молоко?</dc:title>
  <dc:creator>VIKA</dc:creator>
  <cp:lastModifiedBy>VIKA</cp:lastModifiedBy>
  <cp:revision>52</cp:revision>
  <dcterms:created xsi:type="dcterms:W3CDTF">2016-12-08T18:29:46Z</dcterms:created>
  <dcterms:modified xsi:type="dcterms:W3CDTF">2017-02-21T07:40:08Z</dcterms:modified>
</cp:coreProperties>
</file>