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7C54C1B-35AA-48CD-AE2F-0C106EC30612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BF888C7-777A-4549-BBDF-0A508F1B5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00100" y="2643182"/>
            <a:ext cx="7929618" cy="1975104"/>
          </a:xfrm>
        </p:spPr>
        <p:txBody>
          <a:bodyPr/>
          <a:lstStyle/>
          <a:p>
            <a:r>
              <a:rPr lang="ru-RU" u="sng" spc="300" dirty="0" smtClean="0"/>
              <a:t>Обзор электронных таблиц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928662" y="4500570"/>
            <a:ext cx="7772400" cy="1508760"/>
          </a:xfrm>
        </p:spPr>
        <p:txBody>
          <a:bodyPr/>
          <a:lstStyle/>
          <a:p>
            <a:r>
              <a:rPr lang="ru-RU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История появления электронных таблиц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Первая </a:t>
            </a:r>
            <a:r>
              <a:rPr lang="ru-RU" i="1" dirty="0" smtClean="0"/>
              <a:t>программа</a:t>
            </a:r>
            <a:r>
              <a:rPr lang="ru-RU" dirty="0" smtClean="0"/>
              <a:t> для работы с электронными таблицами – табличный </a:t>
            </a:r>
            <a:r>
              <a:rPr lang="ru-RU" i="1" dirty="0" smtClean="0"/>
              <a:t>процессор</a:t>
            </a:r>
            <a:r>
              <a:rPr lang="ru-RU" dirty="0" smtClean="0"/>
              <a:t> </a:t>
            </a:r>
            <a:r>
              <a:rPr lang="ru-RU" dirty="0" err="1" smtClean="0"/>
              <a:t>VisiCalc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Затем появляется знаменитый табличный </a:t>
            </a:r>
            <a:r>
              <a:rPr lang="ru-RU" i="1" dirty="0" smtClean="0"/>
              <a:t>процессор</a:t>
            </a:r>
            <a:r>
              <a:rPr lang="ru-RU" dirty="0" smtClean="0"/>
              <a:t> </a:t>
            </a:r>
            <a:r>
              <a:rPr lang="ru-RU" dirty="0" err="1" smtClean="0"/>
              <a:t>Lotus</a:t>
            </a:r>
            <a:r>
              <a:rPr lang="ru-RU" dirty="0" smtClean="0"/>
              <a:t> 1-2-3, предназначенный для </a:t>
            </a:r>
            <a:r>
              <a:rPr lang="ru-RU" i="1" dirty="0" smtClean="0"/>
              <a:t>IBM</a:t>
            </a:r>
            <a:r>
              <a:rPr lang="ru-RU" dirty="0" smtClean="0"/>
              <a:t> </a:t>
            </a:r>
            <a:r>
              <a:rPr lang="ru-RU" i="1" dirty="0" smtClean="0"/>
              <a:t>PC</a:t>
            </a:r>
          </a:p>
          <a:p>
            <a:r>
              <a:rPr lang="ru-RU" dirty="0" smtClean="0"/>
              <a:t>Затем появляется Gnumeric</a:t>
            </a:r>
            <a:r>
              <a:rPr lang="ru-RU" baseline="30000" dirty="0" smtClean="0"/>
              <a:t>1</a:t>
            </a:r>
            <a:r>
              <a:rPr lang="ru-RU" dirty="0" smtClean="0"/>
              <a:t> – это электронная </a:t>
            </a:r>
            <a:r>
              <a:rPr lang="ru-RU" i="1" dirty="0" smtClean="0"/>
              <a:t>таблица</a:t>
            </a:r>
            <a:r>
              <a:rPr lang="ru-RU" dirty="0" smtClean="0"/>
              <a:t> из </a:t>
            </a:r>
            <a:r>
              <a:rPr lang="ru-RU" dirty="0" err="1" smtClean="0"/>
              <a:t>Gnome</a:t>
            </a:r>
            <a:r>
              <a:rPr lang="ru-RU" dirty="0" smtClean="0"/>
              <a:t> </a:t>
            </a:r>
            <a:r>
              <a:rPr lang="ru-RU" dirty="0" err="1" smtClean="0"/>
              <a:t>Office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Самые используемые ЭТ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Среди используемых таблиц можно отметить следующие продукты: </a:t>
            </a:r>
            <a:r>
              <a:rPr lang="ru-RU" u="sng" dirty="0" err="1" smtClean="0"/>
              <a:t>Gnumeric</a:t>
            </a:r>
            <a:r>
              <a:rPr lang="ru-RU" u="sng" dirty="0" smtClean="0"/>
              <a:t>, </a:t>
            </a:r>
            <a:r>
              <a:rPr lang="ru-RU" u="sng" dirty="0" err="1" smtClean="0"/>
              <a:t>StarOffice</a:t>
            </a:r>
            <a:r>
              <a:rPr lang="ru-RU" u="sng" dirty="0" smtClean="0"/>
              <a:t>, </a:t>
            </a:r>
            <a:r>
              <a:rPr lang="ru-RU" u="sng" dirty="0" err="1" smtClean="0"/>
              <a:t>OpenOffice.</a:t>
            </a:r>
            <a:r>
              <a:rPr lang="ru-RU" i="1" u="sng" dirty="0" err="1" smtClean="0"/>
              <a:t>org</a:t>
            </a:r>
            <a:r>
              <a:rPr lang="ru-RU" u="sng" dirty="0" smtClean="0"/>
              <a:t> </a:t>
            </a:r>
            <a:r>
              <a:rPr lang="ru-RU" u="sng" dirty="0" err="1" smtClean="0"/>
              <a:t>Calc</a:t>
            </a:r>
            <a:r>
              <a:rPr lang="ru-RU" u="sng" dirty="0" smtClean="0"/>
              <a:t>, </a:t>
            </a:r>
            <a:r>
              <a:rPr lang="ru-RU" u="sng" dirty="0" err="1" smtClean="0"/>
              <a:t>Quattro</a:t>
            </a:r>
            <a:r>
              <a:rPr lang="ru-RU" u="sng" dirty="0" smtClean="0"/>
              <a:t> </a:t>
            </a:r>
            <a:r>
              <a:rPr lang="ru-RU" u="sng" dirty="0" err="1" smtClean="0"/>
              <a:t>Pro</a:t>
            </a:r>
            <a:r>
              <a:rPr lang="ru-RU" u="sng" dirty="0" smtClean="0"/>
              <a:t> и </a:t>
            </a:r>
            <a:r>
              <a:rPr lang="ru-RU" i="1" u="sng" dirty="0" smtClean="0"/>
              <a:t>IBM</a:t>
            </a:r>
            <a:r>
              <a:rPr lang="ru-RU" u="sng" dirty="0" smtClean="0"/>
              <a:t>  </a:t>
            </a:r>
            <a:r>
              <a:rPr lang="ru-RU" u="sng" dirty="0" err="1" smtClean="0"/>
              <a:t>Lotus</a:t>
            </a:r>
            <a:r>
              <a:rPr lang="ru-RU" u="sng" dirty="0" smtClean="0"/>
              <a:t> </a:t>
            </a:r>
            <a:r>
              <a:rPr lang="ru-RU" u="sng" dirty="0" err="1" smtClean="0"/>
              <a:t>Symphony</a:t>
            </a:r>
            <a:r>
              <a:rPr lang="ru-RU" dirty="0" smtClean="0"/>
              <a:t>, который в последнее время занимает все более прочные позиции.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72400" cy="914400"/>
          </a:xfrm>
        </p:spPr>
        <p:txBody>
          <a:bodyPr/>
          <a:lstStyle/>
          <a:p>
            <a:pPr algn="ctr"/>
            <a:r>
              <a:rPr lang="ru-RU" dirty="0" err="1" smtClean="0"/>
              <a:t>Gnumeric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2357454"/>
          </a:xfrm>
        </p:spPr>
        <p:txBody>
          <a:bodyPr>
            <a:normAutofit fontScale="85000" lnSpcReduction="1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Gnumeric</a:t>
            </a:r>
            <a:r>
              <a:rPr lang="ru-RU" dirty="0" smtClean="0"/>
              <a:t> обладает наибольшим количеством математических функций </a:t>
            </a:r>
            <a:r>
              <a:rPr lang="ru-RU" i="1" dirty="0" smtClean="0"/>
              <a:t>по</a:t>
            </a:r>
            <a:r>
              <a:rPr lang="ru-RU" dirty="0" smtClean="0"/>
              <a:t> сравнению с </a:t>
            </a:r>
            <a:r>
              <a:rPr lang="ru-RU" dirty="0" err="1" smtClean="0"/>
              <a:t>Microsoft</a:t>
            </a:r>
            <a:r>
              <a:rPr lang="ru-RU" dirty="0" smtClean="0"/>
              <a:t> </a:t>
            </a:r>
            <a:r>
              <a:rPr lang="ru-RU" i="1" dirty="0" err="1" smtClean="0"/>
              <a:t>Excel</a:t>
            </a:r>
            <a:r>
              <a:rPr lang="ru-RU" dirty="0" smtClean="0"/>
              <a:t> и </a:t>
            </a:r>
            <a:r>
              <a:rPr lang="ru-RU" dirty="0" err="1" smtClean="0"/>
              <a:t>OpenOffice</a:t>
            </a:r>
            <a:r>
              <a:rPr lang="ru-RU" dirty="0" smtClean="0"/>
              <a:t> </a:t>
            </a:r>
            <a:r>
              <a:rPr lang="ru-RU" dirty="0" err="1" smtClean="0"/>
              <a:t>Calc</a:t>
            </a:r>
            <a:r>
              <a:rPr lang="ru-RU" b="1" dirty="0" smtClean="0"/>
              <a:t>. В </a:t>
            </a:r>
            <a:r>
              <a:rPr lang="ru-RU" b="1" dirty="0" err="1" smtClean="0"/>
              <a:t>Gnumeric</a:t>
            </a:r>
            <a:r>
              <a:rPr lang="ru-RU" dirty="0" smtClean="0"/>
              <a:t> имеется </a:t>
            </a:r>
            <a:r>
              <a:rPr lang="ru-RU" b="1" dirty="0" smtClean="0"/>
              <a:t>520 встроенных функций</a:t>
            </a:r>
            <a:r>
              <a:rPr lang="ru-RU" dirty="0" smtClean="0"/>
              <a:t> разных категорий. Кроме того, </a:t>
            </a:r>
            <a:r>
              <a:rPr lang="ru-RU" dirty="0" err="1" smtClean="0"/>
              <a:t>Gnumeric</a:t>
            </a:r>
            <a:r>
              <a:rPr lang="ru-RU" dirty="0" smtClean="0"/>
              <a:t> обладает большим быстродействием при работе со сложными таблицами. </a:t>
            </a:r>
          </a:p>
          <a:p>
            <a:endParaRPr lang="ru-RU" dirty="0"/>
          </a:p>
        </p:txBody>
      </p:sp>
      <p:pic>
        <p:nvPicPr>
          <p:cNvPr id="26627" name="Picture 3" descr="C:\Users\Влад\Desktop\GnumericPortab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86124"/>
            <a:ext cx="5730894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72400" cy="914400"/>
          </a:xfrm>
        </p:spPr>
        <p:txBody>
          <a:bodyPr/>
          <a:lstStyle/>
          <a:p>
            <a:pPr algn="ctr"/>
            <a:r>
              <a:rPr lang="ru-RU" dirty="0" err="1" smtClean="0"/>
              <a:t>OpenOffice.</a:t>
            </a:r>
            <a:r>
              <a:rPr lang="ru-RU" i="1" dirty="0" err="1" smtClean="0"/>
              <a:t>org</a:t>
            </a:r>
            <a:r>
              <a:rPr lang="ru-RU" dirty="0" smtClean="0"/>
              <a:t> </a:t>
            </a:r>
            <a:r>
              <a:rPr lang="ru-RU" dirty="0" err="1" smtClean="0"/>
              <a:t>Calc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7215238" cy="2786082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OpenOffice.</a:t>
            </a:r>
            <a:r>
              <a:rPr lang="ru-RU" i="1" dirty="0" err="1" smtClean="0">
                <a:solidFill>
                  <a:srgbClr val="FF0000"/>
                </a:solidFill>
              </a:rPr>
              <a:t>org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err="1" smtClean="0">
                <a:solidFill>
                  <a:srgbClr val="FF0000"/>
                </a:solidFill>
              </a:rPr>
              <a:t>Calc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является частью проекта </a:t>
            </a:r>
            <a:r>
              <a:rPr lang="ru-RU" dirty="0" err="1" smtClean="0"/>
              <a:t>OpenOffice</a:t>
            </a:r>
            <a:r>
              <a:rPr lang="ru-RU" dirty="0" smtClean="0"/>
              <a:t>, цель которого предоставить пользователю аналог коммерческого продукта </a:t>
            </a:r>
            <a:r>
              <a:rPr lang="ru-RU" dirty="0" err="1" smtClean="0"/>
              <a:t>Microsoft</a:t>
            </a:r>
            <a:r>
              <a:rPr lang="ru-RU" dirty="0" smtClean="0"/>
              <a:t> </a:t>
            </a:r>
            <a:r>
              <a:rPr lang="ru-RU" dirty="0" err="1" smtClean="0"/>
              <a:t>Office</a:t>
            </a:r>
            <a:r>
              <a:rPr lang="ru-RU" dirty="0" smtClean="0"/>
              <a:t> </a:t>
            </a:r>
            <a:r>
              <a:rPr lang="ru-RU" i="1" dirty="0" err="1" smtClean="0"/>
              <a:t>Excel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7650" name="Picture 2" descr="C:\Users\Влад\Desktop\800px-New_chart_l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685865"/>
            <a:ext cx="5572132" cy="4172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772400" cy="9144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IBM</a:t>
            </a:r>
            <a:r>
              <a:rPr lang="ru-RU" dirty="0" smtClean="0">
                <a:solidFill>
                  <a:schemeClr val="tx2"/>
                </a:solidFill>
              </a:rPr>
              <a:t> </a:t>
            </a:r>
            <a:r>
              <a:rPr lang="ru-RU" dirty="0" err="1" smtClean="0">
                <a:solidFill>
                  <a:schemeClr val="tx2"/>
                </a:solidFill>
              </a:rPr>
              <a:t>Lotus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Symphony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4071966" cy="4786346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IBM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dirty="0" err="1" smtClean="0">
                <a:solidFill>
                  <a:srgbClr val="FF0000"/>
                </a:solidFill>
              </a:rPr>
              <a:t>Lotus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Symphony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является многофункциональным программным продуктом, практически на равных с </a:t>
            </a:r>
            <a:r>
              <a:rPr lang="ru-RU" dirty="0" err="1" smtClean="0"/>
              <a:t>OpenOffice.</a:t>
            </a:r>
            <a:r>
              <a:rPr lang="ru-RU" i="1" dirty="0" err="1" smtClean="0"/>
              <a:t>org</a:t>
            </a:r>
            <a:r>
              <a:rPr lang="ru-RU" dirty="0" smtClean="0"/>
              <a:t> претендующим на роль главного конкурента коммерческих продуктов </a:t>
            </a:r>
            <a:r>
              <a:rPr lang="ru-RU" dirty="0" err="1" smtClean="0"/>
              <a:t>Microsoft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8674" name="Picture 2" descr="C:\Users\Влад\Desktop\Lotus_Symphony_Document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1" y="1357298"/>
            <a:ext cx="4683119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772400" cy="914400"/>
          </a:xfrm>
        </p:spPr>
        <p:txBody>
          <a:bodyPr/>
          <a:lstStyle/>
          <a:p>
            <a:pPr algn="ctr"/>
            <a:r>
              <a:rPr lang="ru-RU" dirty="0" err="1" smtClean="0"/>
              <a:t>Quattro</a:t>
            </a:r>
            <a:r>
              <a:rPr lang="ru-RU" dirty="0" smtClean="0"/>
              <a:t> </a:t>
            </a:r>
            <a:r>
              <a:rPr lang="ru-RU" dirty="0" err="1" smtClean="0"/>
              <a:t>Pro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4229104" cy="3145638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Quattro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Pro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разработана фирмой </a:t>
            </a:r>
            <a:r>
              <a:rPr lang="ru-RU" dirty="0" err="1" smtClean="0"/>
              <a:t>Borland</a:t>
            </a:r>
            <a:r>
              <a:rPr lang="ru-RU" dirty="0" smtClean="0"/>
              <a:t>. В настоящее время эта </a:t>
            </a:r>
            <a:r>
              <a:rPr lang="ru-RU" i="1" dirty="0" smtClean="0"/>
              <a:t>программа</a:t>
            </a:r>
            <a:r>
              <a:rPr lang="ru-RU" dirty="0" smtClean="0"/>
              <a:t> включена в офисный пакет </a:t>
            </a:r>
            <a:r>
              <a:rPr lang="ru-RU" dirty="0" err="1" smtClean="0"/>
              <a:t>Corel</a:t>
            </a:r>
            <a:r>
              <a:rPr lang="ru-RU" dirty="0" smtClean="0"/>
              <a:t> </a:t>
            </a:r>
            <a:r>
              <a:rPr lang="ru-RU" dirty="0" err="1" smtClean="0"/>
              <a:t>Office</a:t>
            </a:r>
            <a:r>
              <a:rPr lang="ru-RU" dirty="0" smtClean="0"/>
              <a:t>  и конкурирует, как и большинство офисных пакетов, с MS </a:t>
            </a:r>
            <a:r>
              <a:rPr lang="ru-RU" dirty="0" err="1" smtClean="0"/>
              <a:t>Office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9698" name="Picture 2" descr="C:\Users\Влад\Desktop\ksbase_wq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660932"/>
            <a:ext cx="5357819" cy="4197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/>
          <a:lstStyle/>
          <a:p>
            <a:pPr algn="ctr"/>
            <a:r>
              <a:rPr lang="ru-RU" dirty="0" smtClean="0"/>
              <a:t>Таблица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662" y="1142984"/>
          <a:ext cx="7586690" cy="55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338"/>
                <a:gridCol w="1517338"/>
                <a:gridCol w="1517338"/>
                <a:gridCol w="1517338"/>
                <a:gridCol w="1517338"/>
              </a:tblGrid>
              <a:tr h="349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 продукта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Разработчик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 создания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Дата первого выпуска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Стоимость в долларах США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4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Gnumeric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GNOME Office Team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Распространяется бесплатно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IBM Lotus Symphony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IBM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Распространяется бесплатно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8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Mariner Calc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Mariner Software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$49.9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8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Mesa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P&amp;L Software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$34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8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Microsoft Excel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Microsoft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$239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8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Numbers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Apple, Inc.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$79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Open Office.org Calc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Sun Microsystems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Распространяется бесплатно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98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PlanMaker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SoftMaker Software GmbH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SoftMaker Office 2006 распространяется бесплатно, SoftMaker Office 2010 Є 69.95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8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Quattro Pro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Corel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1988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873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Resolver One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Resolver Systems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16-01-2008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Распространяется бесплатно для некоммерческого использования, иначе $99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9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Siag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Ulric Eriksson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1996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Распространяется бесплатно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Таблица 2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1357298"/>
          <a:ext cx="7500990" cy="5183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165"/>
                <a:gridCol w="1250165"/>
                <a:gridCol w="1250165"/>
                <a:gridCol w="1250165"/>
                <a:gridCol w="1250165"/>
                <a:gridCol w="1250165"/>
              </a:tblGrid>
              <a:tr h="446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Программный продукт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Windows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Mac OS 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Linux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BSD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Unix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Gnumeric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6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IBM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Lotus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Symphony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KSpread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Mariner Calc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Mesa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Microsoft Excel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Numbers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6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OpenOffice.org Calc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PlanMaker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Quattro Pro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Resolver One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Siag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7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Tables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</TotalTime>
  <Words>255</Words>
  <Application>Microsoft Office PowerPoint</Application>
  <PresentationFormat>Экран (4:3)</PresentationFormat>
  <Paragraphs>158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Обзор электронных таблиц </vt:lpstr>
      <vt:lpstr>История появления электронных таблиц</vt:lpstr>
      <vt:lpstr>Самые используемые ЭТ</vt:lpstr>
      <vt:lpstr>Gnumeric</vt:lpstr>
      <vt:lpstr>OpenOffice.org Calc</vt:lpstr>
      <vt:lpstr>IBM Lotus Symphony</vt:lpstr>
      <vt:lpstr>Quattro Pro</vt:lpstr>
      <vt:lpstr>Таблица 1 </vt:lpstr>
      <vt:lpstr>Таблица 2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электронных таблиц</dc:title>
  <dc:creator>Влад</dc:creator>
  <cp:lastModifiedBy>Влад</cp:lastModifiedBy>
  <cp:revision>4</cp:revision>
  <dcterms:created xsi:type="dcterms:W3CDTF">2016-03-09T20:14:50Z</dcterms:created>
  <dcterms:modified xsi:type="dcterms:W3CDTF">2016-03-10T15:42:26Z</dcterms:modified>
</cp:coreProperties>
</file>