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3" r:id="rId8"/>
    <p:sldId id="268" r:id="rId9"/>
    <p:sldId id="262" r:id="rId10"/>
    <p:sldId id="265" r:id="rId11"/>
    <p:sldId id="264" r:id="rId12"/>
    <p:sldId id="266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006600"/>
    <a:srgbClr val="FF99CC"/>
    <a:srgbClr val="009900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34559" autoAdjust="0"/>
    <p:restoredTop sz="95737" autoAdjust="0"/>
  </p:normalViewPr>
  <p:slideViewPr>
    <p:cSldViewPr>
      <p:cViewPr varScale="1">
        <p:scale>
          <a:sx n="70" d="100"/>
          <a:sy n="70" d="100"/>
        </p:scale>
        <p:origin x="-202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22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49EB-81F1-4F6A-954D-65716BCB857D}" type="datetimeFigureOut">
              <a:rPr lang="ru-RU" smtClean="0"/>
              <a:t>17.02.2018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C887-B1A1-4C7A-9D11-DB415CA51B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496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49EB-81F1-4F6A-954D-65716BCB857D}" type="datetimeFigureOut">
              <a:rPr lang="ru-RU" smtClean="0"/>
              <a:t>17.02.2018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C887-B1A1-4C7A-9D11-DB415CA51B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610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49EB-81F1-4F6A-954D-65716BCB857D}" type="datetimeFigureOut">
              <a:rPr lang="ru-RU" smtClean="0"/>
              <a:t>17.02.2018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C887-B1A1-4C7A-9D11-DB415CA51B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244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49EB-81F1-4F6A-954D-65716BCB857D}" type="datetimeFigureOut">
              <a:rPr lang="ru-RU" smtClean="0"/>
              <a:t>17.02.2018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C887-B1A1-4C7A-9D11-DB415CA51B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635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49EB-81F1-4F6A-954D-65716BCB857D}" type="datetimeFigureOut">
              <a:rPr lang="ru-RU" smtClean="0"/>
              <a:t>17.02.2018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C887-B1A1-4C7A-9D11-DB415CA51B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3601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49EB-81F1-4F6A-954D-65716BCB857D}" type="datetimeFigureOut">
              <a:rPr lang="ru-RU" smtClean="0"/>
              <a:t>17.02.2018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C887-B1A1-4C7A-9D11-DB415CA51B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802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49EB-81F1-4F6A-954D-65716BCB857D}" type="datetimeFigureOut">
              <a:rPr lang="ru-RU" smtClean="0"/>
              <a:t>17.02.2018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C887-B1A1-4C7A-9D11-DB415CA51B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8936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49EB-81F1-4F6A-954D-65716BCB857D}" type="datetimeFigureOut">
              <a:rPr lang="ru-RU" smtClean="0"/>
              <a:t>17.02.2018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C887-B1A1-4C7A-9D11-DB415CA51B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5530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49EB-81F1-4F6A-954D-65716BCB857D}" type="datetimeFigureOut">
              <a:rPr lang="ru-RU" smtClean="0"/>
              <a:t>17.02.2018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C887-B1A1-4C7A-9D11-DB415CA51B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7902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49EB-81F1-4F6A-954D-65716BCB857D}" type="datetimeFigureOut">
              <a:rPr lang="ru-RU" smtClean="0"/>
              <a:t>17.02.2018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C887-B1A1-4C7A-9D11-DB415CA51B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7920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E49EB-81F1-4F6A-954D-65716BCB857D}" type="datetimeFigureOut">
              <a:rPr lang="ru-RU" smtClean="0"/>
              <a:t>17.02.2018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88C887-B1A1-4C7A-9D11-DB415CA51B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1983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E49EB-81F1-4F6A-954D-65716BCB857D}" type="datetimeFigureOut">
              <a:rPr lang="ru-RU" smtClean="0"/>
              <a:t>17.02.2018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88C887-B1A1-4C7A-9D11-DB415CA51B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083258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620688"/>
            <a:ext cx="7772400" cy="1470025"/>
          </a:xfrm>
        </p:spPr>
        <p:txBody>
          <a:bodyPr/>
          <a:lstStyle/>
          <a:p>
            <a:r>
              <a:rPr lang="ru-RU" dirty="0" smtClean="0"/>
              <a:t>                     К.Г. Паустовский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51" y="1844824"/>
            <a:ext cx="3359996" cy="388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944904"/>
            <a:ext cx="3652704" cy="273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60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436096" y="188640"/>
            <a:ext cx="3384376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Подумайте </a:t>
            </a:r>
            <a:r>
              <a:rPr lang="ru-RU" sz="2000" dirty="0"/>
              <a:t>сами, ребята,</a:t>
            </a:r>
          </a:p>
          <a:p>
            <a:r>
              <a:rPr lang="ru-RU" sz="2000" dirty="0"/>
              <a:t>случается так почему –</a:t>
            </a:r>
          </a:p>
          <a:p>
            <a:r>
              <a:rPr lang="ru-RU" sz="2000" dirty="0"/>
              <a:t>котенка один обижает,</a:t>
            </a:r>
          </a:p>
          <a:p>
            <a:r>
              <a:rPr lang="ru-RU" sz="2000" dirty="0"/>
              <a:t>другой лечит лапку ему.</a:t>
            </a:r>
          </a:p>
          <a:p>
            <a:r>
              <a:rPr lang="ru-RU" sz="2000" dirty="0"/>
              <a:t> Один воробья из рогатки</a:t>
            </a:r>
          </a:p>
          <a:p>
            <a:r>
              <a:rPr lang="ru-RU" sz="2000" dirty="0"/>
              <a:t>старается сбить наповал,</a:t>
            </a:r>
          </a:p>
          <a:p>
            <a:r>
              <a:rPr lang="ru-RU" sz="2000" dirty="0"/>
              <a:t>другой, чтобы вЫходить пташку,</a:t>
            </a:r>
          </a:p>
          <a:p>
            <a:r>
              <a:rPr lang="ru-RU" sz="2000" dirty="0"/>
              <a:t>с земли воробья подобрал.</a:t>
            </a:r>
          </a:p>
          <a:p>
            <a:r>
              <a:rPr lang="ru-RU" sz="2000" dirty="0"/>
              <a:t>Один ранит палкой лягушку,</a:t>
            </a:r>
          </a:p>
          <a:p>
            <a:r>
              <a:rPr lang="ru-RU" sz="2000" dirty="0"/>
              <a:t>в костер ее тащит живьем,</a:t>
            </a:r>
          </a:p>
          <a:p>
            <a:r>
              <a:rPr lang="ru-RU" sz="2000" dirty="0"/>
              <a:t>а кто-то из лужи-ловушки</a:t>
            </a:r>
          </a:p>
          <a:p>
            <a:r>
              <a:rPr lang="ru-RU" sz="2000" dirty="0"/>
              <a:t>мальков перенес в водоем.</a:t>
            </a:r>
          </a:p>
          <a:p>
            <a:r>
              <a:rPr lang="ru-RU" sz="2000" dirty="0"/>
              <a:t>Подобных примеров немало,</a:t>
            </a:r>
          </a:p>
          <a:p>
            <a:r>
              <a:rPr lang="ru-RU" sz="2000" dirty="0"/>
              <a:t>подобных поступков не счесть.</a:t>
            </a:r>
          </a:p>
          <a:p>
            <a:r>
              <a:rPr lang="ru-RU" sz="2000" dirty="0"/>
              <a:t>Закон доброты правит жизнью,</a:t>
            </a:r>
          </a:p>
          <a:p>
            <a:r>
              <a:rPr lang="ru-RU" sz="2000" dirty="0"/>
              <a:t>у всех доброта в сердце есть</a:t>
            </a:r>
            <a:r>
              <a:rPr lang="ru-RU" sz="2000" dirty="0" smtClean="0"/>
              <a:t>!</a:t>
            </a:r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260647"/>
            <a:ext cx="4272375" cy="4104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448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2146250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660066"/>
                </a:solidFill>
              </a:rPr>
              <a:t>Закон доброты в сказке К.Г. Паустовского «Тёплый хлеб»</a:t>
            </a:r>
            <a:endParaRPr lang="ru-RU" dirty="0">
              <a:solidFill>
                <a:srgbClr val="66006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204864"/>
            <a:ext cx="8291264" cy="3921299"/>
          </a:xfrm>
          <a:solidFill>
            <a:srgbClr val="002060"/>
          </a:solidFill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Цель: осмыслить текст, понять замысел автора.</a:t>
            </a:r>
          </a:p>
          <a:p>
            <a:r>
              <a:rPr lang="ru-RU" dirty="0" smtClean="0"/>
              <a:t>Задачи:</a:t>
            </a:r>
          </a:p>
          <a:p>
            <a:r>
              <a:rPr lang="ru-RU" dirty="0"/>
              <a:t>а</a:t>
            </a:r>
            <a:r>
              <a:rPr lang="ru-RU" dirty="0" smtClean="0"/>
              <a:t>) обобщить впечатления о прочитанном;</a:t>
            </a:r>
          </a:p>
          <a:p>
            <a:r>
              <a:rPr lang="ru-RU" dirty="0"/>
              <a:t>б</a:t>
            </a:r>
            <a:r>
              <a:rPr lang="ru-RU" dirty="0" smtClean="0"/>
              <a:t>) анализировать информацию через постановку вопросов;</a:t>
            </a:r>
          </a:p>
          <a:p>
            <a:r>
              <a:rPr lang="ru-RU" dirty="0"/>
              <a:t>в</a:t>
            </a:r>
            <a:r>
              <a:rPr lang="ru-RU" dirty="0" smtClean="0"/>
              <a:t>) охарактеризовать главного героя;</a:t>
            </a:r>
          </a:p>
          <a:p>
            <a:r>
              <a:rPr lang="ru-RU" dirty="0"/>
              <a:t>г</a:t>
            </a:r>
            <a:r>
              <a:rPr lang="ru-RU" dirty="0" smtClean="0"/>
              <a:t>) предположить , в чём заключается позиция автора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567464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660066"/>
                </a:solidFill>
              </a:rPr>
              <a:t>Обобщаем впечатления от прочитанного</a:t>
            </a:r>
            <a:endParaRPr lang="ru-RU" dirty="0">
              <a:solidFill>
                <a:srgbClr val="66006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5301208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marL="514350" indent="-514350">
              <a:buAutoNum type="arabicPeriod"/>
            </a:pPr>
            <a:endParaRPr lang="ru-RU" dirty="0" smtClean="0"/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Мини-проект</a:t>
            </a:r>
          </a:p>
          <a:p>
            <a:pPr>
              <a:buFont typeface="Wingdings" pitchFamily="2" charset="2"/>
              <a:buChar char="q"/>
            </a:pPr>
            <a:endParaRPr lang="ru-RU" dirty="0"/>
          </a:p>
          <a:p>
            <a:pPr>
              <a:buFont typeface="Wingdings" pitchFamily="2" charset="2"/>
              <a:buChar char="q"/>
            </a:pPr>
            <a:endParaRPr lang="ru-RU" dirty="0" smtClean="0"/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Мини-исследования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4308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accent6"/>
                </a:solidFill>
              </a:rPr>
              <a:t>Анализируем информацию через постановку вопросов</a:t>
            </a:r>
            <a:endParaRPr lang="ru-RU" dirty="0">
              <a:solidFill>
                <a:schemeClr val="accent6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0" y="1484784"/>
            <a:ext cx="9144000" cy="5373216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rgbClr val="FFFF00"/>
                </a:solidFill>
              </a:rPr>
              <a:t>Толстые и тонкие вопросы</a:t>
            </a:r>
          </a:p>
          <a:p>
            <a:pPr marL="0" indent="0">
              <a:buNone/>
            </a:pPr>
            <a:r>
              <a:rPr lang="ru-RU" sz="4000" dirty="0" smtClean="0"/>
              <a:t>                                Задание:</a:t>
            </a:r>
          </a:p>
          <a:p>
            <a:pPr marL="0" indent="0">
              <a:buNone/>
            </a:pPr>
            <a:r>
              <a:rPr lang="ru-RU" dirty="0" smtClean="0"/>
              <a:t>                 Сформулируйте по 5 тонких </a:t>
            </a:r>
          </a:p>
          <a:p>
            <a:pPr marL="0" indent="0">
              <a:buNone/>
            </a:pPr>
            <a:r>
              <a:rPr lang="ru-RU" dirty="0" smtClean="0"/>
              <a:t>                 и 1 толстому вопросу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2648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Характеризуем главного героя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accent6"/>
                </a:solidFill>
              </a:rPr>
              <a:t>Через 6 шляп мышления</a:t>
            </a:r>
          </a:p>
          <a:p>
            <a:endParaRPr lang="ru-RU" dirty="0">
              <a:solidFill>
                <a:schemeClr val="accent6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8" y="2197059"/>
            <a:ext cx="5232000" cy="3924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67" b="88333" l="0" r="100000">
                        <a14:foregroundMark x1="43625" y1="23500" x2="43625" y2="23500"/>
                        <a14:foregroundMark x1="78875" y1="23833" x2="78875" y2="23833"/>
                        <a14:foregroundMark x1="14625" y1="68667" x2="14625" y2="68667"/>
                        <a14:foregroundMark x1="46625" y1="62167" x2="46625" y2="62167"/>
                        <a14:foregroundMark x1="12375" y1="59167" x2="12375" y2="59167"/>
                        <a14:foregroundMark x1="22000" y1="70500" x2="22000" y2="70500"/>
                        <a14:foregroundMark x1="84375" y1="67333" x2="84375" y2="67333"/>
                        <a14:foregroundMark x1="41125" y1="24833" x2="52750" y2="33000"/>
                        <a14:foregroundMark x1="45875" y1="22167" x2="51375" y2="27333"/>
                        <a14:foregroundMark x1="52375" y1="32500" x2="36875" y2="31167"/>
                        <a14:foregroundMark x1="54000" y1="31167" x2="52375" y2="36333"/>
                        <a14:foregroundMark x1="38875" y1="34167" x2="47875" y2="36833"/>
                        <a14:foregroundMark x1="79875" y1="24333" x2="79875" y2="24333"/>
                        <a14:foregroundMark x1="80125" y1="24333" x2="90500" y2="30333"/>
                        <a14:foregroundMark x1="16500" y1="58000" x2="25875" y2="66500"/>
                        <a14:foregroundMark x1="48250" y1="61833" x2="55000" y2="71333"/>
                        <a14:foregroundMark x1="45875" y1="59167" x2="39125" y2="66167"/>
                        <a14:foregroundMark x1="40750" y1="67000" x2="54000" y2="74333"/>
                        <a14:foregroundMark x1="79875" y1="60000" x2="92500" y2="68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179" y="3501008"/>
            <a:ext cx="4224469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738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332657"/>
            <a:ext cx="7632848" cy="1584175"/>
          </a:xfrm>
        </p:spPr>
        <p:txBody>
          <a:bodyPr/>
          <a:lstStyle/>
          <a:p>
            <a:r>
              <a:rPr lang="ru-RU" dirty="0" smtClean="0"/>
              <a:t>Добрый или </a:t>
            </a:r>
            <a:r>
              <a:rPr lang="ru-RU" dirty="0" smtClean="0">
                <a:solidFill>
                  <a:schemeClr val="bg1"/>
                </a:solidFill>
              </a:rPr>
              <a:t>злой</a:t>
            </a:r>
            <a:r>
              <a:rPr lang="ru-RU" dirty="0" smtClean="0"/>
              <a:t> </a:t>
            </a:r>
            <a:r>
              <a:rPr lang="ru-RU" dirty="0" smtClean="0"/>
              <a:t>Филька</a:t>
            </a:r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3356992"/>
            <a:ext cx="6400800" cy="17526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00" b="99200" l="10000" r="91375">
                        <a14:foregroundMark x1="30250" y1="63600" x2="33125" y2="58800"/>
                        <a14:foregroundMark x1="47625" y1="58200" x2="52625" y2="57600"/>
                        <a14:foregroundMark x1="42625" y1="15800" x2="45375" y2="7600"/>
                        <a14:foregroundMark x1="30250" y1="97000" x2="32750" y2="97400"/>
                      </a14:backgroundRemoval>
                    </a14:imgEffect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033587"/>
            <a:ext cx="7620000" cy="47625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9625" r="88875">
                        <a14:foregroundMark x1="29250" y1="66200" x2="33125" y2="56800"/>
                        <a14:foregroundMark x1="47875" y1="59000" x2="52500" y2="58400"/>
                      </a14:backgroundRemoval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476672" y="2095500"/>
            <a:ext cx="7603200" cy="4752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034" l="9426" r="91803">
                        <a14:foregroundMark x1="44262" y1="87923" x2="44262" y2="87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950" y="2443162"/>
            <a:ext cx="2324100" cy="197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731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Физминутка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3166"/>
            <a:ext cx="9144000" cy="6858000"/>
          </a:xfrm>
          <a:solidFill>
            <a:srgbClr val="002060"/>
          </a:solidFill>
        </p:spPr>
        <p:txBody>
          <a:bodyPr>
            <a:prstTxWarp prst="textSlantDown">
              <a:avLst/>
            </a:prstTxWarp>
          </a:bodyPr>
          <a:lstStyle/>
          <a:p>
            <a:pPr marL="0" indent="0">
              <a:buNone/>
            </a:pP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3399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Физминутка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3399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6533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B0F0"/>
                </a:solidFill>
              </a:rPr>
              <a:t>Осмысливаем текст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                        Через корзину идей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667" l="889" r="99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014" y="2251879"/>
            <a:ext cx="4500000" cy="4500000"/>
          </a:xfrm>
          <a:prstGeom prst="rect">
            <a:avLst/>
          </a:prstGeom>
        </p:spPr>
      </p:pic>
      <p:sp>
        <p:nvSpPr>
          <p:cNvPr id="6" name="Овал 5"/>
          <p:cNvSpPr/>
          <p:nvPr/>
        </p:nvSpPr>
        <p:spPr>
          <a:xfrm>
            <a:off x="2915816" y="3356992"/>
            <a:ext cx="1512168" cy="1406273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4427984" y="3356991"/>
            <a:ext cx="1512168" cy="1406273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5940152" y="3356992"/>
            <a:ext cx="1364062" cy="144834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671900" y="2564904"/>
            <a:ext cx="1670484" cy="1418456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5342384" y="2564904"/>
            <a:ext cx="1317848" cy="1166428"/>
          </a:xfrm>
          <a:prstGeom prst="ellipse">
            <a:avLst/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2483768" y="2420888"/>
            <a:ext cx="1634480" cy="1490464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1889814" y="3148118"/>
            <a:ext cx="1411194" cy="1497614"/>
          </a:xfrm>
          <a:prstGeom prst="ellipse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800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683568" y="404664"/>
            <a:ext cx="8352928" cy="5472608"/>
          </a:xfrm>
        </p:spPr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C00000"/>
                </a:solidFill>
              </a:rPr>
              <a:t>Какова главная мысль сказки?</a:t>
            </a:r>
            <a:br>
              <a:rPr lang="ru-RU" sz="6000" dirty="0" smtClean="0">
                <a:solidFill>
                  <a:srgbClr val="C00000"/>
                </a:solidFill>
              </a:rPr>
            </a:br>
            <a:r>
              <a:rPr lang="ru-RU" sz="6000" dirty="0">
                <a:solidFill>
                  <a:srgbClr val="C00000"/>
                </a:solidFill>
              </a:rPr>
              <a:t/>
            </a:r>
            <a:br>
              <a:rPr lang="ru-RU" sz="6000" dirty="0">
                <a:solidFill>
                  <a:srgbClr val="C00000"/>
                </a:solidFill>
              </a:rPr>
            </a:br>
            <a:r>
              <a:rPr lang="ru-RU" sz="6000" dirty="0" smtClean="0">
                <a:solidFill>
                  <a:srgbClr val="C00000"/>
                </a:solidFill>
              </a:rPr>
              <a:t/>
            </a:r>
            <a:br>
              <a:rPr lang="ru-RU" sz="6000" dirty="0" smtClean="0">
                <a:solidFill>
                  <a:srgbClr val="C00000"/>
                </a:solidFill>
              </a:rPr>
            </a:br>
            <a:endParaRPr lang="ru-RU" sz="6000" dirty="0">
              <a:solidFill>
                <a:srgbClr val="C00000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390" b="89437" l="10000" r="92344">
                        <a14:foregroundMark x1="76719" y1="68075" x2="89688" y2="38732"/>
                        <a14:foregroundMark x1="82188" y1="63615" x2="92344" y2="490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2353192"/>
            <a:ext cx="6096000" cy="405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953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Рефлексия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rgbClr val="002060"/>
          </a:solidFill>
        </p:spPr>
        <p:txBody>
          <a:bodyPr/>
          <a:lstStyle/>
          <a:p>
            <a:r>
              <a:rPr lang="ru-RU" dirty="0" smtClean="0"/>
              <a:t>Какова была цель урока?</a:t>
            </a:r>
          </a:p>
          <a:p>
            <a:r>
              <a:rPr lang="ru-RU" dirty="0" smtClean="0"/>
              <a:t>Каковы были задачи?</a:t>
            </a:r>
          </a:p>
          <a:p>
            <a:r>
              <a:rPr lang="ru-RU" dirty="0" smtClean="0"/>
              <a:t>Всё ли удалось сделать на уроке?</a:t>
            </a:r>
          </a:p>
          <a:p>
            <a:r>
              <a:rPr lang="ru-RU" dirty="0" smtClean="0"/>
              <a:t>Как ты оцениваешь свою работу?</a:t>
            </a:r>
          </a:p>
          <a:p>
            <a:r>
              <a:rPr lang="ru-RU" dirty="0" smtClean="0"/>
              <a:t>Оцени работу других. Кто из товарищей показался тебе достойным  оценки 5? 4? 3? Мотивируй своё суждение.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6796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Выбери одно из заданий:</a:t>
            </a:r>
          </a:p>
          <a:p>
            <a:pPr marL="514350" indent="-514350">
              <a:buAutoNum type="arabicPeriod"/>
            </a:pPr>
            <a:r>
              <a:rPr lang="ru-RU" dirty="0" smtClean="0"/>
              <a:t>Напиши эссе по сказке «Тёплый хлеб». Озаглавь его по своему желанию.</a:t>
            </a:r>
          </a:p>
          <a:p>
            <a:pPr marL="514350" indent="-514350">
              <a:buAutoNum type="arabicPeriod"/>
            </a:pPr>
            <a:r>
              <a:rPr lang="ru-RU" dirty="0" smtClean="0"/>
              <a:t>Составь синквейн по впечатлениям.</a:t>
            </a:r>
          </a:p>
          <a:p>
            <a:pPr marL="514350" indent="-514350">
              <a:buAutoNum type="arabicPeriod"/>
            </a:pPr>
            <a:r>
              <a:rPr lang="ru-RU" dirty="0" smtClean="0"/>
              <a:t>Составь тест из 5 заданий.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584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Спасибо за работу!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556792"/>
            <a:ext cx="4212000" cy="3993185"/>
          </a:xfrm>
        </p:spPr>
      </p:pic>
    </p:spTree>
    <p:extLst>
      <p:ext uri="{BB962C8B-B14F-4D97-AF65-F5344CB8AC3E}">
        <p14:creationId xmlns:p14="http://schemas.microsoft.com/office/powerpoint/2010/main" val="346319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207</Words>
  <Application>Microsoft Office PowerPoint</Application>
  <PresentationFormat>Экран (4:3)</PresentationFormat>
  <Paragraphs>55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                     К.Г. Паустовский</vt:lpstr>
      <vt:lpstr>Презентация PowerPoint</vt:lpstr>
      <vt:lpstr>Закон доброты в сказке К.Г. Паустовского «Тёплый хлеб»</vt:lpstr>
      <vt:lpstr>Обобщаем впечатления от прочитанного</vt:lpstr>
      <vt:lpstr>Анализируем информацию через постановку вопросов</vt:lpstr>
      <vt:lpstr>Характеризуем главного героя</vt:lpstr>
      <vt:lpstr>Добрый или злой Филька?</vt:lpstr>
      <vt:lpstr>Физминутка</vt:lpstr>
      <vt:lpstr>Осмысливаем текст</vt:lpstr>
      <vt:lpstr>Какова главная мысль сказки?   </vt:lpstr>
      <vt:lpstr>Рефлексия</vt:lpstr>
      <vt:lpstr>Домашнее задание</vt:lpstr>
      <vt:lpstr>Спасибо за работу!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</dc:creator>
  <cp:lastModifiedBy>Елена</cp:lastModifiedBy>
  <cp:revision>22</cp:revision>
  <dcterms:created xsi:type="dcterms:W3CDTF">2018-02-15T10:01:11Z</dcterms:created>
  <dcterms:modified xsi:type="dcterms:W3CDTF">2018-02-17T12:31:35Z</dcterms:modified>
</cp:coreProperties>
</file>