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8" r:id="rId3"/>
    <p:sldId id="258" r:id="rId4"/>
    <p:sldId id="260" r:id="rId5"/>
    <p:sldId id="261" r:id="rId6"/>
    <p:sldId id="262" r:id="rId7"/>
    <p:sldId id="263" r:id="rId8"/>
    <p:sldId id="265" r:id="rId9"/>
    <p:sldId id="266" r:id="rId10"/>
    <p:sldId id="270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46703F-4640-4716-A3E9-88A1E4F82F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image" Target="../media/image8.jpeg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Ольга Александровна\Pictures\0004881957j1920x1440_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5800" y="571480"/>
            <a:ext cx="7772400" cy="4286279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МНЖУОЕЕИН</a:t>
            </a:r>
            <a:br>
              <a:rPr lang="ru-RU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ДОНОАНЧЕ</a:t>
            </a:r>
            <a:br>
              <a:rPr lang="ru-RU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АН</a:t>
            </a:r>
            <a:br>
              <a:rPr lang="ru-RU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МООГЧЕЛНН</a:t>
            </a:r>
            <a:r>
              <a:rPr lang="ru-RU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ru-RU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endParaRPr lang="ru-RU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Ольга Александровна\Pictures\0004881957j1920x1440_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Заголовок 1"/>
          <p:cNvPicPr>
            <a:picLocks noGrp="1" noChangeArrowheads="1"/>
          </p:cNvPicPr>
          <p:nvPr>
            <p:ph type="ctrTitle"/>
          </p:nvPr>
        </p:nvPicPr>
        <p:blipFill>
          <a:blip r:embed="rId3"/>
          <a:srcRect/>
          <a:stretch>
            <a:fillRect/>
          </a:stretch>
        </p:blipFill>
        <p:spPr>
          <a:xfrm>
            <a:off x="517525" y="1000125"/>
            <a:ext cx="7961313" cy="2273300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2" descr="D:\с флешки\рисунки Х\фон слайд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Пример</a:t>
            </a:r>
          </a:p>
        </p:txBody>
      </p:sp>
      <p:graphicFrame>
        <p:nvGraphicFramePr>
          <p:cNvPr id="3074" name="Object 5"/>
          <p:cNvGraphicFramePr>
            <a:graphicFrameLocks noChangeAspect="1"/>
          </p:cNvGraphicFramePr>
          <p:nvPr>
            <p:ph sz="quarter" idx="2"/>
          </p:nvPr>
        </p:nvGraphicFramePr>
        <p:xfrm>
          <a:off x="1763713" y="1484313"/>
          <a:ext cx="6192837" cy="1217612"/>
        </p:xfrm>
        <a:graphic>
          <a:graphicData uri="http://schemas.openxmlformats.org/presentationml/2006/ole">
            <p:oleObj spid="_x0000_s2050" name="Формула" r:id="rId4" imgW="1485720" imgH="291960" progId="Equation.3">
              <p:embed/>
            </p:oleObj>
          </a:graphicData>
        </a:graphic>
      </p:graphicFrame>
      <p:graphicFrame>
        <p:nvGraphicFramePr>
          <p:cNvPr id="29703" name="Object 7"/>
          <p:cNvGraphicFramePr>
            <a:graphicFrameLocks noChangeAspect="1"/>
          </p:cNvGraphicFramePr>
          <p:nvPr>
            <p:ph sz="quarter" idx="3"/>
          </p:nvPr>
        </p:nvGraphicFramePr>
        <p:xfrm>
          <a:off x="1403350" y="2781300"/>
          <a:ext cx="2160588" cy="731838"/>
        </p:xfrm>
        <a:graphic>
          <a:graphicData uri="http://schemas.openxmlformats.org/presentationml/2006/ole">
            <p:oleObj spid="_x0000_s2051" name="Формула" r:id="rId5" imgW="749160" imgH="253800" progId="Equation.3">
              <p:embed/>
            </p:oleObj>
          </a:graphicData>
        </a:graphic>
      </p:graphicFrame>
      <p:graphicFrame>
        <p:nvGraphicFramePr>
          <p:cNvPr id="29706" name="Object 10"/>
          <p:cNvGraphicFramePr>
            <a:graphicFrameLocks noChangeAspect="1"/>
          </p:cNvGraphicFramePr>
          <p:nvPr/>
        </p:nvGraphicFramePr>
        <p:xfrm>
          <a:off x="3563938" y="2924175"/>
          <a:ext cx="2016125" cy="593725"/>
        </p:xfrm>
        <a:graphic>
          <a:graphicData uri="http://schemas.openxmlformats.org/presentationml/2006/ole">
            <p:oleObj spid="_x0000_s2052" name="Формула" r:id="rId6" imgW="774360" imgH="228600" progId="Equation.3">
              <p:embed/>
            </p:oleObj>
          </a:graphicData>
        </a:graphic>
      </p:graphicFrame>
      <p:graphicFrame>
        <p:nvGraphicFramePr>
          <p:cNvPr id="29708" name="Object 12"/>
          <p:cNvGraphicFramePr>
            <a:graphicFrameLocks noChangeAspect="1"/>
          </p:cNvGraphicFramePr>
          <p:nvPr/>
        </p:nvGraphicFramePr>
        <p:xfrm>
          <a:off x="5508625" y="2924175"/>
          <a:ext cx="1957388" cy="558800"/>
        </p:xfrm>
        <a:graphic>
          <a:graphicData uri="http://schemas.openxmlformats.org/presentationml/2006/ole">
            <p:oleObj spid="_x0000_s2053" name="Формула" r:id="rId7" imgW="799920" imgH="228600" progId="Equation.3">
              <p:embed/>
            </p:oleObj>
          </a:graphicData>
        </a:graphic>
      </p:graphicFrame>
      <p:graphicFrame>
        <p:nvGraphicFramePr>
          <p:cNvPr id="29710" name="Object 14"/>
          <p:cNvGraphicFramePr>
            <a:graphicFrameLocks noChangeAspect="1"/>
          </p:cNvGraphicFramePr>
          <p:nvPr/>
        </p:nvGraphicFramePr>
        <p:xfrm>
          <a:off x="1928794" y="3929066"/>
          <a:ext cx="4968875" cy="738188"/>
        </p:xfrm>
        <a:graphic>
          <a:graphicData uri="http://schemas.openxmlformats.org/presentationml/2006/ole">
            <p:oleObj spid="_x0000_s2054" name="Формула" r:id="rId8" imgW="1511280" imgH="253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29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с компьютера\документы\картинки\картинки разные\1168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3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2" descr="D:\с флешки\рисунки Х\фон слайд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468313" y="2565400"/>
            <a:ext cx="8229600" cy="2332038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b="1" dirty="0" smtClean="0">
                <a:solidFill>
                  <a:srgbClr val="000066"/>
                </a:solidFill>
              </a:rPr>
              <a:t>    Чтобы умножить одночлен на многочлен, нужно умножить этот одночлен на каждый член многочлена и полученные произведения сложить.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049586" y="1321148"/>
            <a:ext cx="82296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kern="12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Правило умножения одночлена на многочлен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с компьютера\документы\картинки\картинки разные\1168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3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2" descr="D:\с флешки\рисунки Х\фон слайд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795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468313" y="2565400"/>
            <a:ext cx="8229600" cy="2332038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b="1" dirty="0" smtClean="0">
                <a:solidFill>
                  <a:srgbClr val="000066"/>
                </a:solidFill>
              </a:rPr>
              <a:t>    Чтобы умножить одночлен на многочлен, нужно __________ этот одночлен на каждый член многочлена и полученные произведения _________.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049586" y="1321148"/>
            <a:ext cx="82296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kern="12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Правило умножения одночлена на многочлен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с компьютера\документы\картинки\картинки разные\1168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3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2" descr="D:\с флешки\рисунки Х\фон слайд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795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468312" y="2565400"/>
            <a:ext cx="8890033" cy="2332038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b="1" dirty="0" smtClean="0">
                <a:solidFill>
                  <a:srgbClr val="000066"/>
                </a:solidFill>
              </a:rPr>
              <a:t>    Чтобы умножить ___________ на _________, нужно __________ этот одночлен </a:t>
            </a:r>
          </a:p>
          <a:p>
            <a:pPr algn="ctr" eaLnBrk="1" hangingPunct="1">
              <a:buFontTx/>
              <a:buNone/>
            </a:pPr>
            <a:r>
              <a:rPr lang="ru-RU" b="1" dirty="0" smtClean="0">
                <a:solidFill>
                  <a:srgbClr val="000066"/>
                </a:solidFill>
              </a:rPr>
              <a:t>на каждый член многочлена и полученные </a:t>
            </a:r>
          </a:p>
          <a:p>
            <a:pPr algn="ctr" eaLnBrk="1" hangingPunct="1">
              <a:buFontTx/>
              <a:buNone/>
            </a:pPr>
            <a:r>
              <a:rPr lang="ru-RU" b="1" dirty="0" smtClean="0">
                <a:solidFill>
                  <a:srgbClr val="000066"/>
                </a:solidFill>
              </a:rPr>
              <a:t>произведения _________.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049586" y="1321148"/>
            <a:ext cx="82296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kern="12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Правило умножения одночлена на многочлен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с компьютера\документы\картинки\картинки разные\1168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3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2" descr="D:\с флешки\рисунки Х\фон слайд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795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468312" y="2565400"/>
            <a:ext cx="8890033" cy="2332038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b="1" dirty="0" smtClean="0">
                <a:solidFill>
                  <a:srgbClr val="000066"/>
                </a:solidFill>
              </a:rPr>
              <a:t>    Чтобы умножить ___________ на _________, нужно __________ этот __________________</a:t>
            </a:r>
          </a:p>
          <a:p>
            <a:pPr algn="ctr" eaLnBrk="1" hangingPunct="1">
              <a:buFontTx/>
              <a:buNone/>
            </a:pPr>
            <a:r>
              <a:rPr lang="ru-RU" b="1" dirty="0" smtClean="0">
                <a:solidFill>
                  <a:srgbClr val="000066"/>
                </a:solidFill>
              </a:rPr>
              <a:t>на каждый член ___________ и полученные </a:t>
            </a:r>
          </a:p>
          <a:p>
            <a:pPr algn="ctr" eaLnBrk="1" hangingPunct="1">
              <a:buFontTx/>
              <a:buNone/>
            </a:pPr>
            <a:r>
              <a:rPr lang="ru-RU" b="1" dirty="0" smtClean="0">
                <a:solidFill>
                  <a:srgbClr val="000066"/>
                </a:solidFill>
              </a:rPr>
              <a:t>произведения _________.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049586" y="1321148"/>
            <a:ext cx="82296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kern="12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Правило умножения одночлена на многочлен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с компьютера\документы\картинки\картинки разные\1168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3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2" descr="D:\с флешки\рисунки Х\фон слайд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795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468312" y="2565400"/>
            <a:ext cx="8890033" cy="2332038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b="1" dirty="0" smtClean="0">
                <a:solidFill>
                  <a:srgbClr val="000066"/>
                </a:solidFill>
              </a:rPr>
              <a:t>   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049586" y="1321148"/>
            <a:ext cx="82296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kern="1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Правило </a:t>
            </a:r>
            <a:r>
              <a:rPr lang="ru-RU" b="1" kern="12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умножения одночлена на многочлен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с компьютера\документы\картинки\картинки разные\1168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3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2" descr="D:\с флешки\рисунки Х\фон слайд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795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468312" y="2565400"/>
            <a:ext cx="8890033" cy="2332038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b="1" dirty="0" smtClean="0">
                <a:solidFill>
                  <a:srgbClr val="000066"/>
                </a:solidFill>
              </a:rPr>
              <a:t>   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049586" y="785794"/>
            <a:ext cx="8229600" cy="5214974"/>
          </a:xfrm>
        </p:spPr>
        <p:txBody>
          <a:bodyPr rtlCol="0">
            <a:normAutofit fontScale="90000"/>
          </a:bodyPr>
          <a:lstStyle/>
          <a:p>
            <a:pPr algn="l"/>
            <a:r>
              <a:rPr lang="ru-RU" sz="3300" b="1" dirty="0" smtClean="0"/>
              <a:t>6.Выберите утверждение, которое соответствовало вашему настроению на уроке.</a:t>
            </a:r>
            <a:r>
              <a:rPr lang="ru-RU" sz="3300" dirty="0" smtClean="0"/>
              <a:t/>
            </a:r>
            <a:br>
              <a:rPr lang="ru-RU" sz="3300" dirty="0" smtClean="0"/>
            </a:br>
            <a:r>
              <a:rPr lang="ru-RU" sz="4000" b="1" i="1" dirty="0" smtClean="0">
                <a:solidFill>
                  <a:srgbClr val="FF0000"/>
                </a:solidFill>
                <a:latin typeface="Monotype Corsiva" pitchFamily="66" charset="0"/>
              </a:rPr>
              <a:t>1.Перепрыгивающему пропасть не следует делать два шага.</a:t>
            </a:r>
            <a:br>
              <a:rPr lang="ru-RU" sz="4000" b="1" i="1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4000" b="1" i="1" dirty="0" smtClean="0">
                <a:solidFill>
                  <a:srgbClr val="FF0000"/>
                </a:solidFill>
                <a:latin typeface="Monotype Corsiva" pitchFamily="66" charset="0"/>
              </a:rPr>
              <a:t>2.О, монах, ты идешь трудной дорогой.</a:t>
            </a:r>
            <a:br>
              <a:rPr lang="ru-RU" sz="4000" b="1" i="1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4000" b="1" i="1" dirty="0" smtClean="0">
                <a:solidFill>
                  <a:srgbClr val="FF0000"/>
                </a:solidFill>
                <a:latin typeface="Monotype Corsiva" pitchFamily="66" charset="0"/>
              </a:rPr>
              <a:t>3.Учиться, обучая.</a:t>
            </a:r>
            <a:br>
              <a:rPr lang="ru-RU" sz="4000" b="1" i="1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4000" b="1" i="1" dirty="0" smtClean="0">
                <a:solidFill>
                  <a:srgbClr val="FF0000"/>
                </a:solidFill>
                <a:latin typeface="Monotype Corsiva" pitchFamily="66" charset="0"/>
              </a:rPr>
              <a:t>4.Ах, как я устал от этой суеты.</a:t>
            </a:r>
            <a:br>
              <a:rPr lang="ru-RU" sz="4000" b="1" i="1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4000" b="1" i="1" dirty="0" smtClean="0">
                <a:solidFill>
                  <a:srgbClr val="FF0000"/>
                </a:solidFill>
                <a:latin typeface="Monotype Corsiva" pitchFamily="66" charset="0"/>
              </a:rPr>
              <a:t>5. Без труда не вытащишь рыбку из пруда</a:t>
            </a:r>
            <a:br>
              <a:rPr lang="ru-RU" sz="4000" b="1" i="1" dirty="0" smtClean="0">
                <a:solidFill>
                  <a:srgbClr val="FF0000"/>
                </a:solidFill>
                <a:latin typeface="Monotype Corsiva" pitchFamily="66" charset="0"/>
              </a:rPr>
            </a:br>
            <a:endParaRPr lang="ru-RU" sz="4000" b="1" i="1" kern="12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с компьютера\документы\картинки\картинки разные\1168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3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2" descr="D:\с флешки\рисунки Х\фон слайд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795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500034" y="2643182"/>
            <a:ext cx="8890033" cy="2332038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b="1" dirty="0" smtClean="0">
                <a:solidFill>
                  <a:srgbClr val="000066"/>
                </a:solidFill>
              </a:rPr>
              <a:t>   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914400" y="1643050"/>
            <a:ext cx="8229600" cy="1285884"/>
          </a:xfrm>
        </p:spPr>
        <p:txBody>
          <a:bodyPr rtlCol="0">
            <a:normAutofit fontScale="90000"/>
          </a:bodyPr>
          <a:lstStyle/>
          <a:p>
            <a:r>
              <a:rPr lang="ru-RU" sz="4800" b="1" i="1" dirty="0" smtClean="0">
                <a:solidFill>
                  <a:srgbClr val="FF0000"/>
                </a:solidFill>
                <a:latin typeface="Monotype Corsiva" pitchFamily="66" charset="0"/>
              </a:rPr>
              <a:t>Спасибо   за урок!</a:t>
            </a:r>
            <a:br>
              <a:rPr lang="ru-RU" sz="4800" b="1" i="1" dirty="0" smtClean="0">
                <a:solidFill>
                  <a:srgbClr val="FF0000"/>
                </a:solidFill>
                <a:latin typeface="Monotype Corsiva" pitchFamily="66" charset="0"/>
              </a:rPr>
            </a:br>
            <a:endParaRPr lang="ru-RU" sz="4800" b="1" i="1" kern="12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  <a:latin typeface="Monotype Corsiva" pitchFamily="66" charset="0"/>
            </a:endParaRPr>
          </a:p>
        </p:txBody>
      </p:sp>
      <p:grpSp>
        <p:nvGrpSpPr>
          <p:cNvPr id="15" name="Группа 14"/>
          <p:cNvGrpSpPr/>
          <p:nvPr/>
        </p:nvGrpSpPr>
        <p:grpSpPr>
          <a:xfrm>
            <a:off x="5643570" y="3643314"/>
            <a:ext cx="2544771" cy="1928826"/>
            <a:chOff x="5286380" y="2928934"/>
            <a:chExt cx="2544771" cy="1928826"/>
          </a:xfrm>
        </p:grpSpPr>
        <p:grpSp>
          <p:nvGrpSpPr>
            <p:cNvPr id="18434" name="Group 2"/>
            <p:cNvGrpSpPr>
              <a:grpSpLocks/>
            </p:cNvGrpSpPr>
            <p:nvPr/>
          </p:nvGrpSpPr>
          <p:grpSpPr bwMode="auto">
            <a:xfrm>
              <a:off x="5286380" y="2928934"/>
              <a:ext cx="2544771" cy="1928826"/>
              <a:chOff x="6923" y="14494"/>
              <a:chExt cx="1983" cy="1728"/>
            </a:xfrm>
          </p:grpSpPr>
          <p:sp>
            <p:nvSpPr>
              <p:cNvPr id="18435" name="Oval 3"/>
              <p:cNvSpPr>
                <a:spLocks noChangeArrowheads="1"/>
              </p:cNvSpPr>
              <p:nvPr/>
            </p:nvSpPr>
            <p:spPr bwMode="auto">
              <a:xfrm>
                <a:off x="8656" y="14870"/>
                <a:ext cx="250" cy="32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8436" name="Oval 4"/>
              <p:cNvSpPr>
                <a:spLocks noChangeArrowheads="1"/>
              </p:cNvSpPr>
              <p:nvPr/>
            </p:nvSpPr>
            <p:spPr bwMode="auto">
              <a:xfrm>
                <a:off x="6923" y="14870"/>
                <a:ext cx="250" cy="32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8437" name="Oval 5"/>
              <p:cNvSpPr>
                <a:spLocks noChangeArrowheads="1"/>
              </p:cNvSpPr>
              <p:nvPr/>
            </p:nvSpPr>
            <p:spPr bwMode="auto">
              <a:xfrm>
                <a:off x="7027" y="14494"/>
                <a:ext cx="1784" cy="172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8438" name="Oval 6"/>
              <p:cNvSpPr>
                <a:spLocks noChangeArrowheads="1"/>
              </p:cNvSpPr>
              <p:nvPr/>
            </p:nvSpPr>
            <p:spPr bwMode="auto">
              <a:xfrm>
                <a:off x="7403" y="14870"/>
                <a:ext cx="251" cy="328"/>
              </a:xfrm>
              <a:prstGeom prst="ellipse">
                <a:avLst/>
              </a:prstGeom>
              <a:solidFill>
                <a:srgbClr val="000000"/>
              </a:solidFill>
              <a:ln w="38100">
                <a:solidFill>
                  <a:srgbClr val="F2F2F2"/>
                </a:solidFill>
                <a:round/>
                <a:headEnd/>
                <a:tailEnd/>
              </a:ln>
              <a:effectLst>
                <a:outerShdw dist="28398" dir="3806097" algn="ctr" rotWithShape="0">
                  <a:srgbClr val="7F7F7F">
                    <a:alpha val="50000"/>
                  </a:srgb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8439" name="Oval 7"/>
              <p:cNvSpPr>
                <a:spLocks noChangeArrowheads="1"/>
              </p:cNvSpPr>
              <p:nvPr/>
            </p:nvSpPr>
            <p:spPr bwMode="auto">
              <a:xfrm>
                <a:off x="8035" y="14870"/>
                <a:ext cx="251" cy="328"/>
              </a:xfrm>
              <a:prstGeom prst="ellipse">
                <a:avLst/>
              </a:prstGeom>
              <a:solidFill>
                <a:srgbClr val="000000"/>
              </a:solidFill>
              <a:ln w="38100">
                <a:solidFill>
                  <a:srgbClr val="F2F2F2"/>
                </a:solidFill>
                <a:round/>
                <a:headEnd/>
                <a:tailEnd/>
              </a:ln>
              <a:effectLst>
                <a:outerShdw dist="28398" dir="3806097" algn="ctr" rotWithShape="0">
                  <a:srgbClr val="7F7F7F">
                    <a:alpha val="50000"/>
                  </a:srgb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8440" name="Oval 8"/>
              <p:cNvSpPr>
                <a:spLocks noChangeArrowheads="1"/>
              </p:cNvSpPr>
              <p:nvPr/>
            </p:nvSpPr>
            <p:spPr bwMode="auto">
              <a:xfrm>
                <a:off x="7654" y="15290"/>
                <a:ext cx="485" cy="143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  <p:sp>
          <p:nvSpPr>
            <p:cNvPr id="14" name="Месяц 13"/>
            <p:cNvSpPr/>
            <p:nvPr/>
          </p:nvSpPr>
          <p:spPr>
            <a:xfrm rot="15927093">
              <a:off x="6284213" y="4044711"/>
              <a:ext cx="500066" cy="600579"/>
            </a:xfrm>
            <a:prstGeom prst="moon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492</TotalTime>
  <Words>119</Words>
  <PresentationFormat>Экран (4:3)</PresentationFormat>
  <Paragraphs>20</Paragraphs>
  <Slides>10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2" baseType="lpstr">
      <vt:lpstr>Тема Office</vt:lpstr>
      <vt:lpstr>Формула</vt:lpstr>
      <vt:lpstr>МНЖУОЕЕИН  ДОНОАНЧЕ   АН   МООГЧЕЛНН </vt:lpstr>
      <vt:lpstr>Слайд 2</vt:lpstr>
      <vt:lpstr>Пример</vt:lpstr>
      <vt:lpstr>Правило умножения одночлена на многочлен</vt:lpstr>
      <vt:lpstr>Правило умножения одночлена на многочлен</vt:lpstr>
      <vt:lpstr>Правило умножения одночлена на многочлен</vt:lpstr>
      <vt:lpstr>Правило умножения одночлена на многочлен</vt:lpstr>
      <vt:lpstr>Правило умножения одночлена на многочлен</vt:lpstr>
      <vt:lpstr>6.Выберите утверждение, которое соответствовало вашему настроению на уроке. 1.Перепрыгивающему пропасть не следует делать два шага. 2.О, монах, ты идешь трудной дорогой. 3.Учиться, обучая. 4.Ах, как я устал от этой суеты. 5. Без труда не вытащишь рыбку из пруда </vt:lpstr>
      <vt:lpstr>Спасибо   за урок!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Екатерина</dc:creator>
  <cp:lastModifiedBy>Екатерина</cp:lastModifiedBy>
  <cp:revision>52</cp:revision>
  <dcterms:created xsi:type="dcterms:W3CDTF">2017-02-07T19:28:15Z</dcterms:created>
  <dcterms:modified xsi:type="dcterms:W3CDTF">2017-11-05T21:07:48Z</dcterms:modified>
</cp:coreProperties>
</file>