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8" r:id="rId3"/>
    <p:sldId id="262" r:id="rId4"/>
    <p:sldId id="263" r:id="rId5"/>
    <p:sldId id="259" r:id="rId6"/>
    <p:sldId id="264" r:id="rId7"/>
    <p:sldId id="266" r:id="rId8"/>
    <p:sldId id="267" r:id="rId9"/>
    <p:sldId id="268" r:id="rId10"/>
    <p:sldId id="269" r:id="rId11"/>
    <p:sldId id="270" r:id="rId12"/>
    <p:sldId id="272" r:id="rId13"/>
    <p:sldId id="260" r:id="rId14"/>
    <p:sldId id="271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soveti.ru/raznoe/uchim-rebenka-pravilam-igry-v-shaxmaty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hessok.net/article/385-detskiy-mat-v-shahmata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571612"/>
            <a:ext cx="84582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i="1" dirty="0" smtClean="0">
                <a:solidFill>
                  <a:schemeClr val="tx1"/>
                </a:solidFill>
              </a:rPr>
              <a:t/>
            </a:r>
            <a:br>
              <a:rPr lang="ru-RU" sz="1800" i="1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214290"/>
            <a:ext cx="8643998" cy="42862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ШАХТНАЯ  СЕКЦИЯ «БЕЛАЯ ЛАДЬЯ»</a:t>
            </a:r>
            <a:r>
              <a:rPr lang="ru-RU" sz="2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</a:p>
          <a:p>
            <a:pPr algn="ctr"/>
            <a:endParaRPr lang="ru-RU" sz="2800" dirty="0" smtClean="0">
              <a:solidFill>
                <a:schemeClr val="tx1"/>
              </a:solidFill>
            </a:endParaRPr>
          </a:p>
        </p:txBody>
      </p:sp>
      <p:pic>
        <p:nvPicPr>
          <p:cNvPr id="5" name="Picture 2" descr=" (700x536, 117Kb)"/>
          <p:cNvPicPr>
            <a:picLocks noChangeAspect="1" noChangeArrowheads="1"/>
          </p:cNvPicPr>
          <p:nvPr/>
        </p:nvPicPr>
        <p:blipFill>
          <a:blip r:embed="rId2"/>
          <a:srcRect t="2204" b="21301"/>
          <a:stretch>
            <a:fillRect/>
          </a:stretch>
        </p:blipFill>
        <p:spPr bwMode="auto">
          <a:xfrm>
            <a:off x="214282" y="1428736"/>
            <a:ext cx="8660095" cy="4786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71538" y="5657671"/>
            <a:ext cx="77300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1" dirty="0" smtClean="0"/>
              <a:t>Автор  презентации: Докучаева  Лилия Ивановна,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учитель начальных классов МБОУ Вязьма – Брянской СОШ </a:t>
            </a:r>
            <a:br>
              <a:rPr lang="ru-RU" b="1" dirty="0" smtClean="0"/>
            </a:br>
            <a:r>
              <a:rPr lang="ru-RU" b="1" dirty="0" smtClean="0"/>
              <a:t>имени Героя Российской Федерации  А. В. </a:t>
            </a:r>
            <a:r>
              <a:rPr lang="ru-RU" b="1" dirty="0" err="1" smtClean="0"/>
              <a:t>Пуцыкина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Вяземского района Смоленской области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214290"/>
            <a:ext cx="7295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5720" y="1785926"/>
            <a:ext cx="40719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Важно правильно расставить шахматные фигуры в начале игры (партии). Каждый из игроков заполняет своими фигурами два ближайших к нему ряда клеток. 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282" y="3214686"/>
            <a:ext cx="414340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 </a:t>
            </a:r>
          </a:p>
          <a:p>
            <a:pPr algn="just"/>
            <a:endParaRPr lang="ru-RU" sz="2800" dirty="0" smtClean="0"/>
          </a:p>
          <a:p>
            <a:pPr algn="just"/>
            <a:endParaRPr lang="ru-RU" sz="2800" dirty="0" smtClean="0"/>
          </a:p>
          <a:p>
            <a:endParaRPr lang="ru-RU" dirty="0"/>
          </a:p>
        </p:txBody>
      </p:sp>
      <p:pic>
        <p:nvPicPr>
          <p:cNvPr id="14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857752" y="2643182"/>
            <a:ext cx="3714776" cy="928694"/>
          </a:xfrm>
          <a:prstGeom prst="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3300"/>
                </a:solidFill>
              </a:rPr>
              <a:t>Чёрные фигуры</a:t>
            </a:r>
            <a:endParaRPr lang="ru-RU" b="1" dirty="0">
              <a:solidFill>
                <a:srgbClr val="6633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57752" y="5357826"/>
            <a:ext cx="3714776" cy="928694"/>
          </a:xfrm>
          <a:prstGeom prst="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3300"/>
                </a:solidFill>
              </a:rPr>
              <a:t>Белые фигуры</a:t>
            </a:r>
            <a:endParaRPr lang="ru-RU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1357298"/>
            <a:ext cx="82153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Перед началом партии "черные" и "белые" имеют одинаковое количество фигур.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428596" y="6072206"/>
            <a:ext cx="4143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/>
          </a:p>
        </p:txBody>
      </p:sp>
      <p:sp>
        <p:nvSpPr>
          <p:cNvPr id="6154" name="AutoShape 10" descr="Комплект шахматных фигу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285984" y="42148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2357422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170" name="AutoShape 26" descr="https://valimo.ru/d/672431/d/%D0%A8%D0%B0%D1%85%D0%BC%D0%B0%D1%82%D0%BD%D1%8B%D0%B5_%D1%84%D0%B8%D0%B3%D1%83%D1%80%D1%8B_%D0%B1%D0%BE%D0%BB%D1%8C%D1%88%D0%B8%D0%B5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https://valimo.ru/d/672431/d/%D0%A8%D0%B0%D1%85%D0%BC%D0%B0%D1%82%D0%BD%D1%8B%D0%B5_%D1%84%D0%B8%D0%B3%D1%83%D1%80%D1%8B_%D0%B1%D0%BE%D0%BB%D1%8C%D1%88%D0%B8%D0%B5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https://valimo.ru/d/672431/d/%D0%A8%D0%B0%D1%85%D0%BC%D0%B0%D1%82%D0%BD%D1%8B%D0%B5_%D1%84%D0%B8%D0%B3%D1%83%D1%80%D1%8B_%D0%B1%D0%BE%D0%BB%D1%8C%D1%88%D0%B8%D0%B5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https://valimo.ru/d/672431/d/%D0%A8%D0%B0%D1%85%D0%BC%D0%B0%D1%82%D0%BD%D1%8B%D0%B5_%D1%84%D0%B8%D0%B3%D1%83%D1%80%D1%8B_%D0%B1%D0%BE%D0%BB%D1%8C%D1%88%D0%B8%D0%B5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https://valimo.ru/d/672431/d/%D0%A8%D0%B0%D1%85%D0%BC%D0%B0%D1%82%D0%BD%D1%8B%D0%B5_%D1%84%D0%B8%D0%B3%D1%83%D1%80%D1%8B_%D0%B1%D0%BE%D0%BB%D1%8C%D1%88%D0%B8%D0%B5_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" name="Picture 12" descr="https://im0-tub-ru.yandex.net/i?id=d5ff28b79b0a9fc2c4e89866a4203bc3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2500306"/>
            <a:ext cx="3857627" cy="38576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42910" y="357166"/>
            <a:ext cx="72955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</a:p>
          <a:p>
            <a:pPr algn="ctr"/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1899211" y="3000372"/>
            <a:ext cx="10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1500174"/>
            <a:ext cx="4214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Вот фигуры, которые входят в  комплект фигур (как белых, так и черных).</a:t>
            </a:r>
            <a:endParaRPr lang="ru-RU" sz="2800" dirty="0"/>
          </a:p>
        </p:txBody>
      </p:sp>
      <p:pic>
        <p:nvPicPr>
          <p:cNvPr id="8" name="Picture 24" descr="https://im0-tub-ru.yandex.net/i?id=fd9a21538165a3f49753408f3371629a-l&amp;n=13"/>
          <p:cNvPicPr>
            <a:picLocks noChangeAspect="1" noChangeArrowheads="1"/>
          </p:cNvPicPr>
          <p:nvPr/>
        </p:nvPicPr>
        <p:blipFill>
          <a:blip r:embed="rId3"/>
          <a:srcRect l="32480" t="22835" r="24213" b="6299"/>
          <a:stretch>
            <a:fillRect/>
          </a:stretch>
        </p:blipFill>
        <p:spPr bwMode="auto">
          <a:xfrm>
            <a:off x="5143504" y="1928802"/>
            <a:ext cx="3786182" cy="464646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57158" y="3714752"/>
            <a:ext cx="45005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В комплект входят: король, ферзь, две ладьи, </a:t>
            </a:r>
          </a:p>
          <a:p>
            <a:pPr algn="just"/>
            <a:r>
              <a:rPr lang="ru-RU" sz="2800" dirty="0" smtClean="0"/>
              <a:t>два слона, два коня и восемь пешек.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1214422"/>
            <a:ext cx="364333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По углам доски ставим маленькие зубчатые башенки. 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Это Ладья (Тура). Ладья  обозначается </a:t>
            </a:r>
          </a:p>
          <a:p>
            <a:r>
              <a:rPr lang="ru-RU" sz="2800" dirty="0" smtClean="0"/>
              <a:t>сокращённо Л в шахматной записи.</a:t>
            </a:r>
            <a:endParaRPr lang="ru-RU" sz="2800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496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4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2857496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Причём, около белых Ладей ставим белых Коней, а около чёрных Ладей- чёрных Коней. Конь  обозначается сокращённо К в шахматной записи. 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28596" y="1214422"/>
            <a:ext cx="79880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На соседние свободные поля расставим Коней</a:t>
            </a:r>
          </a:p>
          <a:p>
            <a:r>
              <a:rPr lang="ru-RU" sz="2800" dirty="0" smtClean="0"/>
              <a:t> (фигурка похожа на коня). </a:t>
            </a:r>
          </a:p>
          <a:p>
            <a:endParaRPr lang="ru-RU" sz="2800" dirty="0"/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2143116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85918" y="2143116"/>
            <a:ext cx="523875" cy="571500"/>
          </a:xfrm>
          <a:prstGeom prst="rect">
            <a:avLst/>
          </a:prstGeom>
          <a:noFill/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14282" y="1500174"/>
            <a:ext cx="43577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На свободных полях рядом с Конями должны </a:t>
            </a:r>
          </a:p>
          <a:p>
            <a:r>
              <a:rPr lang="ru-RU" sz="2800" dirty="0" smtClean="0"/>
              <a:t>стоять Слоны (Офицеры).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 Это стройные островерхие фигуры. </a:t>
            </a:r>
          </a:p>
          <a:p>
            <a:r>
              <a:rPr lang="ru-RU" sz="2800" dirty="0" smtClean="0"/>
              <a:t>В записи они обозначаются С. </a:t>
            </a:r>
            <a:endParaRPr lang="ru-RU" sz="2800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  <p:pic>
        <p:nvPicPr>
          <p:cNvPr id="23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335756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85918" y="335756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357158" y="1214422"/>
            <a:ext cx="40005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Теперь на оставшиеся две клетки нужно  расставить главные шахматные фигуры с короной на голове. </a:t>
            </a:r>
          </a:p>
          <a:p>
            <a:pPr algn="just"/>
            <a:r>
              <a:rPr lang="ru-RU" sz="2800" dirty="0" smtClean="0"/>
              <a:t>Самая высокая из фигур –это Король (</a:t>
            </a:r>
            <a:r>
              <a:rPr lang="ru-RU" sz="2800" dirty="0" err="1" smtClean="0"/>
              <a:t>Кр</a:t>
            </a:r>
            <a:r>
              <a:rPr lang="ru-RU" sz="2800" dirty="0" smtClean="0"/>
              <a:t> в шахматной записи) и пониже – Ферзь (Королева) – </a:t>
            </a:r>
          </a:p>
          <a:p>
            <a:pPr algn="just"/>
            <a:r>
              <a:rPr lang="ru-RU" sz="2800" dirty="0" smtClean="0"/>
              <a:t>Ф в шахматной записи.</a:t>
            </a:r>
            <a:endParaRPr lang="ru-RU" sz="2800" dirty="0"/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14876" y="121442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257174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72132" y="121442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5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15140" y="1643050"/>
            <a:ext cx="642942" cy="6429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86512" y="2714620"/>
            <a:ext cx="366714" cy="36671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7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72396" y="1714488"/>
            <a:ext cx="542925" cy="542925"/>
          </a:xfrm>
          <a:prstGeom prst="rect">
            <a:avLst/>
          </a:prstGeom>
          <a:noFill/>
        </p:spPr>
      </p:pic>
      <p:pic>
        <p:nvPicPr>
          <p:cNvPr id="38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86512" y="5786454"/>
            <a:ext cx="409573" cy="40957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357158" y="1214422"/>
            <a:ext cx="40005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 Расставить их несложно. </a:t>
            </a:r>
            <a:r>
              <a:rPr lang="ru-RU" sz="2800" b="1" dirty="0" smtClean="0"/>
              <a:t>Ферзь любит свой цвет</a:t>
            </a:r>
            <a:r>
              <a:rPr lang="ru-RU" sz="2800" dirty="0" smtClean="0"/>
              <a:t> (чёрная фигура стоит на чёрной клетке, белая – на белой). Рядом с Ферзем ставим Короля. </a:t>
            </a:r>
          </a:p>
          <a:p>
            <a:pPr algn="just"/>
            <a:endParaRPr lang="ru-RU" sz="2800" dirty="0"/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14876" y="121442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72132" y="1214422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5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715140" y="1643050"/>
            <a:ext cx="642942" cy="6429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86512" y="2714620"/>
            <a:ext cx="366714" cy="36671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7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72396" y="1714488"/>
            <a:ext cx="542925" cy="542925"/>
          </a:xfrm>
          <a:prstGeom prst="rect">
            <a:avLst/>
          </a:prstGeom>
          <a:noFill/>
        </p:spPr>
      </p:pic>
      <p:pic>
        <p:nvPicPr>
          <p:cNvPr id="38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86512" y="5786454"/>
            <a:ext cx="409573" cy="40957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357158" y="1214422"/>
            <a:ext cx="4000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 Небольшие одинаковые фигурки – это Пешки (</a:t>
            </a:r>
            <a:r>
              <a:rPr lang="en-US" sz="2800" dirty="0" smtClean="0"/>
              <a:t>n </a:t>
            </a:r>
            <a:r>
              <a:rPr lang="ru-RU" sz="2800" dirty="0" smtClean="0"/>
              <a:t> в шахматной записи). Их место во втором ряду, на восьми свободных полях перед более значимыми в сражении фигурами. </a:t>
            </a:r>
          </a:p>
          <a:p>
            <a:pPr algn="just"/>
            <a:endParaRPr lang="ru-RU" sz="2800" dirty="0"/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86512" y="2714620"/>
            <a:ext cx="366714" cy="36671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8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86512" y="5786454"/>
            <a:ext cx="409573" cy="409573"/>
          </a:xfrm>
          <a:prstGeom prst="rect">
            <a:avLst/>
          </a:prstGeom>
          <a:noFill/>
        </p:spPr>
      </p:pic>
      <p:pic>
        <p:nvPicPr>
          <p:cNvPr id="40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72066" y="1285860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2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57818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3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786446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4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215074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5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15140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6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143768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572396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8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072462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9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7884" y="1357298"/>
            <a:ext cx="538164" cy="538164"/>
          </a:xfrm>
          <a:prstGeom prst="rect">
            <a:avLst/>
          </a:prstGeom>
          <a:noFill/>
        </p:spPr>
      </p:pic>
      <p:pic>
        <p:nvPicPr>
          <p:cNvPr id="70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929190" y="5429264"/>
            <a:ext cx="323850" cy="323850"/>
          </a:xfrm>
          <a:prstGeom prst="rect">
            <a:avLst/>
          </a:prstGeom>
          <a:noFill/>
        </p:spPr>
      </p:pic>
      <p:pic>
        <p:nvPicPr>
          <p:cNvPr id="71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429256" y="5429264"/>
            <a:ext cx="323850" cy="323850"/>
          </a:xfrm>
          <a:prstGeom prst="rect">
            <a:avLst/>
          </a:prstGeom>
          <a:noFill/>
        </p:spPr>
      </p:pic>
      <p:pic>
        <p:nvPicPr>
          <p:cNvPr id="72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7884" y="5429264"/>
            <a:ext cx="323850" cy="323850"/>
          </a:xfrm>
          <a:prstGeom prst="rect">
            <a:avLst/>
          </a:prstGeom>
          <a:noFill/>
        </p:spPr>
      </p:pic>
      <p:pic>
        <p:nvPicPr>
          <p:cNvPr id="73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286512" y="5429264"/>
            <a:ext cx="323850" cy="323850"/>
          </a:xfrm>
          <a:prstGeom prst="rect">
            <a:avLst/>
          </a:prstGeom>
          <a:noFill/>
        </p:spPr>
      </p:pic>
      <p:pic>
        <p:nvPicPr>
          <p:cNvPr id="74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86578" y="5429264"/>
            <a:ext cx="323850" cy="323850"/>
          </a:xfrm>
          <a:prstGeom prst="rect">
            <a:avLst/>
          </a:prstGeom>
          <a:noFill/>
        </p:spPr>
      </p:pic>
      <p:pic>
        <p:nvPicPr>
          <p:cNvPr id="75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15206" y="5429264"/>
            <a:ext cx="323850" cy="323850"/>
          </a:xfrm>
          <a:prstGeom prst="rect">
            <a:avLst/>
          </a:prstGeom>
          <a:noFill/>
        </p:spPr>
      </p:pic>
      <p:pic>
        <p:nvPicPr>
          <p:cNvPr id="76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15272" y="5429264"/>
            <a:ext cx="323850" cy="323850"/>
          </a:xfrm>
          <a:prstGeom prst="rect">
            <a:avLst/>
          </a:prstGeom>
          <a:noFill/>
        </p:spPr>
      </p:pic>
      <p:pic>
        <p:nvPicPr>
          <p:cNvPr id="77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143900" y="5429264"/>
            <a:ext cx="323850" cy="323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14290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928934"/>
            <a:ext cx="4000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</p:txBody>
      </p:sp>
      <p:pic>
        <p:nvPicPr>
          <p:cNvPr id="10" name="Picture 7" descr="http://4149661.ru/images/doshkolnoe/ds1002.jpg"/>
          <p:cNvPicPr>
            <a:picLocks noChangeAspect="1" noChangeArrowheads="1"/>
          </p:cNvPicPr>
          <p:nvPr/>
        </p:nvPicPr>
        <p:blipFill>
          <a:blip r:embed="rId3">
            <a:lum bright="12000"/>
          </a:blip>
          <a:srcRect/>
          <a:stretch>
            <a:fillRect/>
          </a:stretch>
        </p:blipFill>
        <p:spPr bwMode="auto">
          <a:xfrm>
            <a:off x="4572000" y="2357430"/>
            <a:ext cx="4270281" cy="4214842"/>
          </a:xfrm>
          <a:prstGeom prst="rect">
            <a:avLst/>
          </a:prstGeom>
          <a:noFill/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2462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7246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214414" y="16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5786454"/>
            <a:ext cx="401636" cy="438148"/>
          </a:xfrm>
          <a:prstGeom prst="rect">
            <a:avLst/>
          </a:prstGeom>
          <a:noFill/>
        </p:spPr>
      </p:pic>
      <p:pic>
        <p:nvPicPr>
          <p:cNvPr id="25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5786454"/>
            <a:ext cx="401636" cy="438148"/>
          </a:xfrm>
          <a:prstGeom prst="rect">
            <a:avLst/>
          </a:prstGeom>
          <a:noFill/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768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357158" y="1214422"/>
            <a:ext cx="40005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 Это </a:t>
            </a:r>
            <a:r>
              <a:rPr lang="ru-RU" sz="2800" dirty="0" smtClean="0">
                <a:solidFill>
                  <a:srgbClr val="C00000"/>
                </a:solidFill>
              </a:rPr>
              <a:t>начальная позиция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фигур</a:t>
            </a:r>
            <a:r>
              <a:rPr lang="ru-RU" sz="2800" dirty="0" smtClean="0"/>
              <a:t> перед началом игры. Когда ты садишься играть в шахматы у тебя и твоего противника должна быть именно такая позиция.</a:t>
            </a:r>
          </a:p>
          <a:p>
            <a:pPr algn="just"/>
            <a:endParaRPr lang="ru-RU" sz="2800" dirty="0" smtClean="0"/>
          </a:p>
          <a:p>
            <a:pPr algn="just"/>
            <a:endParaRPr lang="ru-RU" sz="2800" dirty="0"/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2643182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715140" y="5786454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86512" y="2714620"/>
            <a:ext cx="366714" cy="36671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8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86512" y="5786454"/>
            <a:ext cx="409573" cy="409573"/>
          </a:xfrm>
          <a:prstGeom prst="rect">
            <a:avLst/>
          </a:prstGeom>
          <a:noFill/>
        </p:spPr>
      </p:pic>
      <p:pic>
        <p:nvPicPr>
          <p:cNvPr id="41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2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57818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3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786446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4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215074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5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15140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6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143768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7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572396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8" name="Picture 1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072462" y="3071810"/>
            <a:ext cx="493710" cy="4937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0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929190" y="5429264"/>
            <a:ext cx="323850" cy="323850"/>
          </a:xfrm>
          <a:prstGeom prst="rect">
            <a:avLst/>
          </a:prstGeom>
          <a:noFill/>
        </p:spPr>
      </p:pic>
      <p:pic>
        <p:nvPicPr>
          <p:cNvPr id="71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429256" y="5429264"/>
            <a:ext cx="323850" cy="323850"/>
          </a:xfrm>
          <a:prstGeom prst="rect">
            <a:avLst/>
          </a:prstGeom>
          <a:noFill/>
        </p:spPr>
      </p:pic>
      <p:pic>
        <p:nvPicPr>
          <p:cNvPr id="72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7884" y="5429264"/>
            <a:ext cx="323850" cy="323850"/>
          </a:xfrm>
          <a:prstGeom prst="rect">
            <a:avLst/>
          </a:prstGeom>
          <a:noFill/>
        </p:spPr>
      </p:pic>
      <p:pic>
        <p:nvPicPr>
          <p:cNvPr id="73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286512" y="5429264"/>
            <a:ext cx="323850" cy="323850"/>
          </a:xfrm>
          <a:prstGeom prst="rect">
            <a:avLst/>
          </a:prstGeom>
          <a:noFill/>
        </p:spPr>
      </p:pic>
      <p:pic>
        <p:nvPicPr>
          <p:cNvPr id="74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786578" y="5429264"/>
            <a:ext cx="323850" cy="323850"/>
          </a:xfrm>
          <a:prstGeom prst="rect">
            <a:avLst/>
          </a:prstGeom>
          <a:noFill/>
        </p:spPr>
      </p:pic>
      <p:pic>
        <p:nvPicPr>
          <p:cNvPr id="75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15206" y="5429264"/>
            <a:ext cx="323850" cy="323850"/>
          </a:xfrm>
          <a:prstGeom prst="rect">
            <a:avLst/>
          </a:prstGeom>
          <a:noFill/>
        </p:spPr>
      </p:pic>
      <p:pic>
        <p:nvPicPr>
          <p:cNvPr id="76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15272" y="5429264"/>
            <a:ext cx="323850" cy="323850"/>
          </a:xfrm>
          <a:prstGeom prst="rect">
            <a:avLst/>
          </a:prstGeom>
          <a:noFill/>
        </p:spPr>
      </p:pic>
      <p:pic>
        <p:nvPicPr>
          <p:cNvPr id="77" name="Picture 10" descr="C:\Documents and Settings\Admin\Рабочий стол\пешка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143900" y="5429264"/>
            <a:ext cx="323850" cy="323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42852"/>
            <a:ext cx="8572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  <a:endParaRPr lang="ru-RU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2285992"/>
            <a:ext cx="4214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Слоны и Кони считаются лёгкими фигурами, а </a:t>
            </a:r>
            <a:r>
              <a:rPr lang="ru-RU" sz="2800" dirty="0" smtClean="0"/>
              <a:t>Ферзь и Ладьи- тяжёлыми.</a:t>
            </a:r>
            <a:endParaRPr lang="ru-RU" sz="2800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071678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" name="Picture 4" descr="C:\Documents and Settings\Admin\Рабочий стол\конь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785926"/>
            <a:ext cx="523875" cy="571500"/>
          </a:xfrm>
          <a:prstGeom prst="rect">
            <a:avLst/>
          </a:prstGeom>
          <a:noFill/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1357298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1071546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3429000"/>
            <a:ext cx="642942" cy="6429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5" descr="C:\Documents and Settings\Admin\Рабочий стол\ферзь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6" y="3786190"/>
            <a:ext cx="542925" cy="542925"/>
          </a:xfrm>
          <a:prstGeom prst="rect">
            <a:avLst/>
          </a:prstGeom>
          <a:noFill/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86578" y="3929066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72396" y="4214818"/>
            <a:ext cx="698500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85728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663300"/>
                </a:solidFill>
              </a:rPr>
              <a:t>.</a:t>
            </a:r>
            <a:endParaRPr lang="ru-RU" dirty="0"/>
          </a:p>
        </p:txBody>
      </p:sp>
      <p:pic>
        <p:nvPicPr>
          <p:cNvPr id="10" name="Picture 2" descr="C:\Documents and Settings\Admin\Рабочий стол\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357430"/>
            <a:ext cx="4286280" cy="4200037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429124" y="1785926"/>
            <a:ext cx="2284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Ферзевый фланг</a:t>
            </a:r>
            <a:endParaRPr lang="ru-RU" b="1" dirty="0"/>
          </a:p>
        </p:txBody>
      </p:sp>
      <p:sp>
        <p:nvSpPr>
          <p:cNvPr id="12" name="Правая фигурная скобка 11"/>
          <p:cNvSpPr/>
          <p:nvPr/>
        </p:nvSpPr>
        <p:spPr>
          <a:xfrm rot="-5400000">
            <a:off x="7803586" y="1340422"/>
            <a:ext cx="287719" cy="1321603"/>
          </a:xfrm>
          <a:prstGeom prst="rightBrace">
            <a:avLst>
              <a:gd name="adj1" fmla="val 8333"/>
              <a:gd name="adj2" fmla="val 50824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авая фигурная скобка 12"/>
          <p:cNvSpPr/>
          <p:nvPr/>
        </p:nvSpPr>
        <p:spPr>
          <a:xfrm rot="-5400000">
            <a:off x="5446132" y="1626174"/>
            <a:ext cx="287719" cy="1321603"/>
          </a:xfrm>
          <a:prstGeom prst="rightBrace">
            <a:avLst>
              <a:gd name="adj1" fmla="val 8333"/>
              <a:gd name="adj2" fmla="val 50824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72198" y="1357298"/>
            <a:ext cx="2674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Королевский фланг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57158" y="2285992"/>
            <a:ext cx="41434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Правая сторона доски (называется </a:t>
            </a:r>
            <a:r>
              <a:rPr lang="ru-RU" sz="2800" b="1" dirty="0" smtClean="0"/>
              <a:t>королевским флангом.</a:t>
            </a:r>
          </a:p>
          <a:p>
            <a:r>
              <a:rPr lang="ru-RU" sz="2800" b="1" dirty="0" smtClean="0"/>
              <a:t> </a:t>
            </a:r>
            <a:endParaRPr lang="ru-RU" sz="2800" dirty="0" smtClean="0"/>
          </a:p>
          <a:p>
            <a:r>
              <a:rPr lang="ru-RU" sz="2800" dirty="0" smtClean="0"/>
              <a:t>Левая сторона доски называется </a:t>
            </a:r>
          </a:p>
          <a:p>
            <a:r>
              <a:rPr lang="ru-RU" sz="2800" b="1" dirty="0" smtClean="0"/>
              <a:t>ферзевым флангом.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285728"/>
            <a:ext cx="7295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Расстановка фигур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663300"/>
                </a:solidFill>
              </a:rPr>
              <a:t>.</a:t>
            </a:r>
            <a:endParaRPr lang="ru-RU" dirty="0"/>
          </a:p>
        </p:txBody>
      </p:sp>
      <p:pic>
        <p:nvPicPr>
          <p:cNvPr id="10" name="Picture 2" descr="C:\Documents and Settings\Admin\Рабочий стол\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357430"/>
            <a:ext cx="4286280" cy="4200037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285720" y="1857364"/>
            <a:ext cx="41434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Четыре поля в середине доски называется </a:t>
            </a:r>
            <a:r>
              <a:rPr lang="ru-RU" sz="2800" b="1" dirty="0" smtClean="0"/>
              <a:t>центром</a:t>
            </a:r>
            <a:r>
              <a:rPr lang="ru-RU" sz="2800" dirty="0" smtClean="0"/>
              <a:t>. Обычно в центре и завязывается борьба в начале партии. </a:t>
            </a:r>
          </a:p>
          <a:p>
            <a:pPr algn="just"/>
            <a:endParaRPr lang="ru-RU" sz="2800" dirty="0" smtClean="0"/>
          </a:p>
          <a:p>
            <a:pPr algn="just"/>
            <a:r>
              <a:rPr lang="ru-RU" sz="2800" dirty="0" smtClean="0"/>
              <a:t>По углам доски находятся </a:t>
            </a:r>
            <a:r>
              <a:rPr lang="ru-RU" sz="2800" b="1" dirty="0" smtClean="0"/>
              <a:t>угловые поля.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215074" y="4000504"/>
            <a:ext cx="928694" cy="928694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Центр поля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57752" y="2571744"/>
            <a:ext cx="428628" cy="500066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072462" y="2571744"/>
            <a:ext cx="428628" cy="500066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857752" y="5786454"/>
            <a:ext cx="428628" cy="500066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072462" y="5786454"/>
            <a:ext cx="428628" cy="500066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b="1" dirty="0">
              <a:solidFill>
                <a:schemeClr val="tx1"/>
              </a:solidFill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rot="10800000" flipV="1">
            <a:off x="4929190" y="2071678"/>
            <a:ext cx="857256" cy="4143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33" idx="3"/>
          </p:cNvCxnSpPr>
          <p:nvPr/>
        </p:nvCxnSpPr>
        <p:spPr>
          <a:xfrm>
            <a:off x="7473126" y="1970592"/>
            <a:ext cx="956526" cy="5154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786446" y="1785926"/>
            <a:ext cx="168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Угловые поля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3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6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59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1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2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D:\мои документы\фоны\Новая папка\Рисун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42852"/>
            <a:ext cx="85725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Использованные</a:t>
            </a:r>
          </a:p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ресурсы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2285992"/>
            <a:ext cx="792961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  <a:hlinkClick r:id="rId3"/>
              </a:rPr>
              <a:t>http://isoveti.ru/raznoe/uchim-rebenka-pravilam-igry-v-shaxmaty.html</a:t>
            </a:r>
            <a:endParaRPr lang="ru-RU" sz="2400" dirty="0" smtClean="0">
              <a:latin typeface="Arial" pitchFamily="34" charset="0"/>
              <a:ea typeface="Calibri" pitchFamily="34" charset="0"/>
              <a:cs typeface="Arial" pitchFamily="34" charset="0"/>
              <a:hlinkClick r:id="rId3"/>
            </a:endParaRP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http://chessok.net/article/385-detskiy-mat-v-shahmatah.html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0" hangingPunct="0">
              <a:buFont typeface="Arial" charset="0"/>
              <a:buChar char="•"/>
              <a:defRPr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https://valimo.ru/d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176</TotalTime>
  <Words>407</Words>
  <PresentationFormat>Экран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     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26</cp:revision>
  <dcterms:modified xsi:type="dcterms:W3CDTF">2018-03-03T18:31:45Z</dcterms:modified>
</cp:coreProperties>
</file>