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8" r:id="rId3"/>
    <p:sldId id="262" r:id="rId4"/>
    <p:sldId id="263" r:id="rId5"/>
    <p:sldId id="264" r:id="rId6"/>
    <p:sldId id="265" r:id="rId7"/>
    <p:sldId id="266" r:id="rId8"/>
    <p:sldId id="269" r:id="rId9"/>
    <p:sldId id="267" r:id="rId10"/>
    <p:sldId id="268" r:id="rId11"/>
    <p:sldId id="270" r:id="rId12"/>
    <p:sldId id="26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soveti.ru/raznoe/uchim-rebenka-pravilam-igry-v-shaxmaty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hessok.net/article/385-detskiy-mat-v-shahmatah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571612"/>
            <a:ext cx="84582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14290"/>
            <a:ext cx="8643998" cy="428628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11200" dirty="0" smtClean="0">
                <a:solidFill>
                  <a:schemeClr val="tx1"/>
                </a:solidFill>
              </a:rPr>
              <a:t>ШАХТНАЯ  СЕКЦИЯ «БЕЛАЯ ЛАДЬЯ»</a:t>
            </a:r>
          </a:p>
          <a:p>
            <a:pPr algn="ctr"/>
            <a:r>
              <a:rPr lang="ru-RU" sz="16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Picture 2" descr=" (700x536, 117Kb)"/>
          <p:cNvPicPr>
            <a:picLocks noChangeAspect="1" noChangeArrowheads="1"/>
          </p:cNvPicPr>
          <p:nvPr/>
        </p:nvPicPr>
        <p:blipFill>
          <a:blip r:embed="rId2"/>
          <a:srcRect t="2204" b="21301"/>
          <a:stretch>
            <a:fillRect/>
          </a:stretch>
        </p:blipFill>
        <p:spPr bwMode="auto">
          <a:xfrm>
            <a:off x="214282" y="1428736"/>
            <a:ext cx="8660095" cy="4786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071538" y="5657671"/>
            <a:ext cx="77300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/>
              <a:t>Автор  презентации: Докучаева  Лилия Ивановна,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учитель начальных классов МБОУ Вязьма – Брянской СОШ </a:t>
            </a:r>
            <a:br>
              <a:rPr lang="ru-RU" b="1" dirty="0" smtClean="0"/>
            </a:br>
            <a:r>
              <a:rPr lang="ru-RU" b="1" dirty="0" smtClean="0"/>
              <a:t>имени Героя Российской Федерации  А. В. </a:t>
            </a:r>
            <a:r>
              <a:rPr lang="ru-RU" b="1" dirty="0" err="1" smtClean="0"/>
              <a:t>Пуцыкина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Вяземского района Смоленской области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00100" y="285728"/>
            <a:ext cx="6857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85720" y="1071546"/>
            <a:ext cx="71064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Как и у любой игры, у  игры ШАХМАТЫ </a:t>
            </a:r>
          </a:p>
          <a:p>
            <a:r>
              <a:rPr lang="ru-RU" sz="2800" dirty="0" smtClean="0"/>
              <a:t>есть свои </a:t>
            </a:r>
            <a:r>
              <a:rPr lang="ru-RU" sz="2800" dirty="0" smtClean="0">
                <a:solidFill>
                  <a:srgbClr val="C00000"/>
                </a:solidFill>
              </a:rPr>
              <a:t>ПРАВИЛА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85720" y="2000240"/>
            <a:ext cx="4143403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/>
              <a:t>Шахматная доска</a:t>
            </a:r>
            <a:r>
              <a:rPr lang="ru-RU" sz="2800" dirty="0" smtClean="0"/>
              <a:t>- это площадка, на которой ведутся шахматные сражения. </a:t>
            </a:r>
          </a:p>
          <a:p>
            <a:pPr algn="just"/>
            <a:endParaRPr lang="ru-RU" sz="2800" dirty="0" smtClean="0"/>
          </a:p>
          <a:p>
            <a:pPr algn="just"/>
            <a:r>
              <a:rPr lang="ru-RU" sz="2800" dirty="0" smtClean="0"/>
              <a:t>Сражаются армии </a:t>
            </a:r>
            <a:r>
              <a:rPr lang="ru-RU" sz="2800" b="1" dirty="0" smtClean="0"/>
              <a:t>белых и чёрных фигур</a:t>
            </a:r>
            <a:r>
              <a:rPr lang="ru-RU" sz="2800" dirty="0" smtClean="0"/>
              <a:t>. А игроки- командиры шахматных армий. </a:t>
            </a:r>
          </a:p>
          <a:p>
            <a:endParaRPr lang="ru-RU" dirty="0"/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57290" y="285728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85721" y="1071546"/>
            <a:ext cx="450059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Шахматная доска</a:t>
            </a:r>
            <a:r>
              <a:rPr lang="ru-RU" sz="2800" dirty="0" smtClean="0"/>
              <a:t> разлинована на 64 одинаковых квадрата, </a:t>
            </a:r>
          </a:p>
          <a:p>
            <a:r>
              <a:rPr lang="ru-RU" sz="2800" dirty="0" smtClean="0"/>
              <a:t>каждый из которых называется </a:t>
            </a:r>
            <a:r>
              <a:rPr lang="ru-RU" sz="2800" b="1" dirty="0" smtClean="0"/>
              <a:t>поле</a:t>
            </a:r>
            <a:r>
              <a:rPr lang="ru-RU" sz="2800" dirty="0" smtClean="0"/>
              <a:t>. </a:t>
            </a:r>
          </a:p>
          <a:p>
            <a:r>
              <a:rPr lang="ru-RU" sz="2800" dirty="0" smtClean="0"/>
              <a:t>На доске есть светлые  (белые) поля и тёмные (чёрные) поля. </a:t>
            </a:r>
          </a:p>
          <a:p>
            <a:r>
              <a:rPr lang="ru-RU" sz="2800" dirty="0" smtClean="0"/>
              <a:t>Поля разных цветов чередуются на шахматной доске.</a:t>
            </a:r>
          </a:p>
          <a:p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428596" y="6072206"/>
            <a:ext cx="414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/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1538" y="357166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85720" y="2571744"/>
            <a:ext cx="421484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Важно перед игрой правильно расположить доску. </a:t>
            </a:r>
          </a:p>
          <a:p>
            <a:endParaRPr lang="ru-RU" sz="2800" b="1" dirty="0" smtClean="0"/>
          </a:p>
          <a:p>
            <a:r>
              <a:rPr lang="ru-RU" sz="2800" b="1" dirty="0" smtClean="0"/>
              <a:t>В правом ближнем углу доски должно быть белое поле</a:t>
            </a:r>
            <a:r>
              <a:rPr lang="ru-RU" sz="2800" dirty="0" smtClean="0"/>
              <a:t>. </a:t>
            </a:r>
            <a:endParaRPr lang="ru-RU" sz="2800" dirty="0"/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42976" y="357166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14282" y="3214686"/>
            <a:ext cx="42148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Это ряд, проходящий слева направо. Он  состоит из </a:t>
            </a:r>
            <a:r>
              <a:rPr lang="ru-RU" sz="2800" dirty="0" smtClean="0">
                <a:solidFill>
                  <a:srgbClr val="C00000"/>
                </a:solidFill>
              </a:rPr>
              <a:t>8</a:t>
            </a:r>
            <a:r>
              <a:rPr lang="ru-RU" sz="2800" dirty="0" smtClean="0"/>
              <a:t>  чередующихся друг с другом тёмных и светлых полей.</a:t>
            </a:r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857752" y="2643182"/>
            <a:ext cx="3714776" cy="500066"/>
          </a:xfrm>
          <a:prstGeom prst="rect">
            <a:avLst/>
          </a:prstGeom>
          <a:solidFill>
            <a:srgbClr val="FF0000">
              <a:alpha val="3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285852" y="13572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85720" y="1285860"/>
            <a:ext cx="842968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Каждый  из вас мысленно может  провести линию горизонта. На доске есть </a:t>
            </a:r>
            <a:r>
              <a:rPr lang="ru-RU" sz="2800" dirty="0" smtClean="0">
                <a:solidFill>
                  <a:srgbClr val="C00000"/>
                </a:solidFill>
              </a:rPr>
              <a:t>горизонтальная  линия (горизонталь).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42976" y="357166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85720" y="1285860"/>
            <a:ext cx="8501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Поля в прямом ряду снизу вверх составляют </a:t>
            </a:r>
            <a:r>
              <a:rPr lang="ru-RU" sz="2800" dirty="0" smtClean="0">
                <a:solidFill>
                  <a:srgbClr val="C00000"/>
                </a:solidFill>
              </a:rPr>
              <a:t>вертикаль (вертикальную линию). 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857752" y="2428868"/>
            <a:ext cx="500066" cy="4000494"/>
          </a:xfrm>
          <a:prstGeom prst="rect">
            <a:avLst/>
          </a:prstGeom>
          <a:solidFill>
            <a:srgbClr val="FF000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14283" y="2786058"/>
            <a:ext cx="41434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На шахматной доске мы насчитаем </a:t>
            </a:r>
            <a:r>
              <a:rPr lang="ru-RU" sz="2800" dirty="0" smtClean="0">
                <a:solidFill>
                  <a:srgbClr val="C00000"/>
                </a:solidFill>
              </a:rPr>
              <a:t>8 </a:t>
            </a:r>
            <a:r>
              <a:rPr lang="ru-RU" sz="2800" dirty="0" smtClean="0"/>
              <a:t>вертикальных линий.</a:t>
            </a:r>
          </a:p>
          <a:p>
            <a:pPr algn="just"/>
            <a:r>
              <a:rPr lang="ru-RU" sz="2800" dirty="0" smtClean="0"/>
              <a:t>Вертикальные линии обозначаются латинскими буквами.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42976" y="357166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85720" y="1428736"/>
            <a:ext cx="42148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Есть на шахматной доске и другие линии. Они разной длины и состоят из клеток одного цвета. </a:t>
            </a:r>
          </a:p>
          <a:p>
            <a:endParaRPr lang="ru-RU" sz="2800" dirty="0" smtClean="0"/>
          </a:p>
          <a:p>
            <a:r>
              <a:rPr lang="ru-RU" sz="2800" dirty="0" smtClean="0"/>
              <a:t>Белых диагоналей 14 и чёрных 14.</a:t>
            </a:r>
          </a:p>
          <a:p>
            <a:endParaRPr lang="ru-RU" sz="2800" dirty="0"/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cxnSp>
        <p:nvCxnSpPr>
          <p:cNvPr id="10" name="Прямая со стрелкой 9"/>
          <p:cNvCxnSpPr/>
          <p:nvPr/>
        </p:nvCxnSpPr>
        <p:spPr>
          <a:xfrm flipV="1">
            <a:off x="5072066" y="2928935"/>
            <a:ext cx="3286127" cy="3143271"/>
          </a:xfrm>
          <a:prstGeom prst="straightConnector1">
            <a:avLst/>
          </a:prstGeom>
          <a:ln w="508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5000628" y="2857497"/>
            <a:ext cx="2357433" cy="2286015"/>
          </a:xfrm>
          <a:prstGeom prst="straightConnector1">
            <a:avLst/>
          </a:prstGeom>
          <a:ln w="508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 flipH="1" flipV="1">
            <a:off x="5072056" y="2786070"/>
            <a:ext cx="1500197" cy="1500177"/>
          </a:xfrm>
          <a:prstGeom prst="straightConnector1">
            <a:avLst/>
          </a:prstGeom>
          <a:ln w="508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 flipH="1" flipV="1">
            <a:off x="5072056" y="2786070"/>
            <a:ext cx="642941" cy="642921"/>
          </a:xfrm>
          <a:prstGeom prst="straightConnector1">
            <a:avLst/>
          </a:prstGeom>
          <a:ln w="508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 flipH="1" flipV="1">
            <a:off x="5857862" y="3714752"/>
            <a:ext cx="2428914" cy="2428871"/>
          </a:xfrm>
          <a:prstGeom prst="straightConnector1">
            <a:avLst/>
          </a:prstGeom>
          <a:ln w="508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5400000" flipH="1" flipV="1">
            <a:off x="6786568" y="4572020"/>
            <a:ext cx="1571635" cy="1571615"/>
          </a:xfrm>
          <a:prstGeom prst="straightConnector1">
            <a:avLst/>
          </a:prstGeom>
          <a:ln w="508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7786710" y="5500703"/>
            <a:ext cx="642921" cy="571503"/>
          </a:xfrm>
          <a:prstGeom prst="straightConnector1">
            <a:avLst/>
          </a:prstGeom>
          <a:ln w="508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rot="16200000" flipH="1">
            <a:off x="5036347" y="2750339"/>
            <a:ext cx="3429024" cy="3357586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 rot="16200000" flipH="1">
            <a:off x="6000760" y="2786058"/>
            <a:ext cx="2428892" cy="2428892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6786562" y="2786058"/>
            <a:ext cx="1643090" cy="1500198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7786710" y="2857496"/>
            <a:ext cx="642942" cy="500066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rot="16200000" flipH="1">
            <a:off x="4964909" y="3607595"/>
            <a:ext cx="2571768" cy="2500330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rot="16200000" flipH="1">
            <a:off x="5072062" y="4572004"/>
            <a:ext cx="1500206" cy="1500198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4929190" y="5500702"/>
            <a:ext cx="714380" cy="642942"/>
          </a:xfrm>
          <a:prstGeom prst="straightConnector1">
            <a:avLst/>
          </a:prstGeom>
          <a:ln w="508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1538" y="357166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58" y="1142984"/>
            <a:ext cx="83582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Каждое поле на шахматной доске должно иметь точное обозначение. </a:t>
            </a:r>
            <a:r>
              <a:rPr lang="ru-RU" sz="2800" dirty="0" smtClean="0">
                <a:solidFill>
                  <a:srgbClr val="C00000"/>
                </a:solidFill>
              </a:rPr>
              <a:t>Шахматная нотация </a:t>
            </a:r>
            <a:r>
              <a:rPr lang="ru-RU" sz="2800" dirty="0" smtClean="0"/>
              <a:t>необходима для записи </a:t>
            </a:r>
          </a:p>
          <a:p>
            <a:r>
              <a:rPr lang="ru-RU" sz="2800" dirty="0" smtClean="0"/>
              <a:t>партии.</a:t>
            </a:r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28596" y="3214686"/>
            <a:ext cx="392909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cs typeface="Times New Roman" pitchFamily="18" charset="0"/>
              </a:rPr>
              <a:t>Запись ведётся последовательно ход за ходом. Благодаря этому игроки через некоторое время смогут  вернуться к сыгранной партии. 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1538" y="357166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58" y="1142984"/>
            <a:ext cx="80725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Шахматная нотация это «адрес дома» на шахматной доске (буква и цифра). Букв всего 8 –это вертикали. </a:t>
            </a:r>
          </a:p>
          <a:p>
            <a:r>
              <a:rPr lang="ru-RU" sz="2800" dirty="0" smtClean="0"/>
              <a:t>Горизонтали –</a:t>
            </a:r>
          </a:p>
          <a:p>
            <a:r>
              <a:rPr lang="ru-RU" sz="2800" dirty="0" smtClean="0"/>
              <a:t> это «номера» домов.</a:t>
            </a:r>
          </a:p>
          <a:p>
            <a:endParaRPr lang="ru-RU" sz="2800" dirty="0" smtClean="0"/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42976" y="3214686"/>
            <a:ext cx="20717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err="1" smtClean="0">
                <a:solidFill>
                  <a:srgbClr val="C00000"/>
                </a:solidFill>
              </a:rPr>
              <a:t>a</a:t>
            </a:r>
            <a:r>
              <a:rPr lang="ru-RU" sz="2400" b="1" i="1" dirty="0" smtClean="0">
                <a:solidFill>
                  <a:srgbClr val="C00000"/>
                </a:solidFill>
              </a:rPr>
              <a:t> – а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e</a:t>
            </a:r>
            <a:r>
              <a:rPr lang="ru-RU" sz="2400" b="1" i="1" dirty="0" smtClean="0">
                <a:solidFill>
                  <a:srgbClr val="C00000"/>
                </a:solidFill>
              </a:rPr>
              <a:t> – е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b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бэ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f</a:t>
            </a:r>
            <a:r>
              <a:rPr lang="ru-RU" sz="2400" b="1" i="1" dirty="0" smtClean="0">
                <a:solidFill>
                  <a:srgbClr val="C00000"/>
                </a:solidFill>
              </a:rPr>
              <a:t> – эф 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c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цэ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g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жэ</a:t>
            </a:r>
            <a:r>
              <a:rPr lang="ru-RU" sz="2400" b="1" i="1" dirty="0" smtClean="0">
                <a:solidFill>
                  <a:srgbClr val="C00000"/>
                </a:solidFill>
              </a:rPr>
              <a:t/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d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дэ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h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аш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endParaRPr lang="ru-RU" sz="2400" dirty="0" smtClean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1538" y="357166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58" y="1142984"/>
            <a:ext cx="80725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Как определить «номер» дома?</a:t>
            </a:r>
          </a:p>
          <a:p>
            <a:r>
              <a:rPr lang="ru-RU" sz="2800" dirty="0" smtClean="0"/>
              <a:t> </a:t>
            </a:r>
          </a:p>
          <a:p>
            <a:endParaRPr lang="ru-RU" sz="2800" dirty="0" smtClean="0"/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42976" y="3214686"/>
            <a:ext cx="20717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err="1" smtClean="0">
                <a:solidFill>
                  <a:srgbClr val="C00000"/>
                </a:solidFill>
              </a:rPr>
              <a:t>a</a:t>
            </a:r>
            <a:r>
              <a:rPr lang="ru-RU" sz="2400" b="1" i="1" dirty="0" smtClean="0">
                <a:solidFill>
                  <a:srgbClr val="C00000"/>
                </a:solidFill>
              </a:rPr>
              <a:t> – а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e</a:t>
            </a:r>
            <a:r>
              <a:rPr lang="ru-RU" sz="2400" b="1" i="1" dirty="0" smtClean="0">
                <a:solidFill>
                  <a:srgbClr val="C00000"/>
                </a:solidFill>
              </a:rPr>
              <a:t> – е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b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бэ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f</a:t>
            </a:r>
            <a:r>
              <a:rPr lang="ru-RU" sz="2400" b="1" i="1" dirty="0" smtClean="0">
                <a:solidFill>
                  <a:srgbClr val="C00000"/>
                </a:solidFill>
              </a:rPr>
              <a:t> – эф 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c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цэ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g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жэ</a:t>
            </a:r>
            <a:r>
              <a:rPr lang="ru-RU" sz="2400" b="1" i="1" dirty="0" smtClean="0">
                <a:solidFill>
                  <a:srgbClr val="C00000"/>
                </a:solidFill>
              </a:rPr>
              <a:t/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d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дэ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err="1" smtClean="0">
                <a:solidFill>
                  <a:srgbClr val="C00000"/>
                </a:solidFill>
              </a:rPr>
              <a:t>h</a:t>
            </a:r>
            <a:r>
              <a:rPr lang="ru-RU" sz="2400" b="1" i="1" dirty="0" smtClean="0">
                <a:solidFill>
                  <a:srgbClr val="C00000"/>
                </a:solidFill>
              </a:rPr>
              <a:t> –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аш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endParaRPr lang="ru-RU" sz="2400" dirty="0" smtClean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6" descr="C:\Documents and Settings\Ирина\Рабочий стол\6_02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072462" y="5786454"/>
            <a:ext cx="477750" cy="45734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42910" y="1857364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/>
              <a:t>h</a:t>
            </a:r>
            <a:r>
              <a:rPr lang="ru-RU" sz="2800" b="1" i="1" dirty="0" smtClean="0"/>
              <a:t> 1 </a:t>
            </a:r>
            <a:endParaRPr lang="ru-RU" sz="2800" dirty="0"/>
          </a:p>
        </p:txBody>
      </p:sp>
      <p:pic>
        <p:nvPicPr>
          <p:cNvPr id="17" name="Picture 6" descr="C:\Documents and Settings\Ирина\Рабочий стол\6_02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215074" y="4000504"/>
            <a:ext cx="477750" cy="457341"/>
          </a:xfrm>
          <a:prstGeom prst="rect">
            <a:avLst/>
          </a:prstGeom>
          <a:noFill/>
        </p:spPr>
      </p:pic>
      <p:cxnSp>
        <p:nvCxnSpPr>
          <p:cNvPr id="19" name="Прямая со стрелкой 18"/>
          <p:cNvCxnSpPr/>
          <p:nvPr/>
        </p:nvCxnSpPr>
        <p:spPr>
          <a:xfrm rot="16200000" flipV="1">
            <a:off x="5779299" y="3421853"/>
            <a:ext cx="1428760" cy="142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0800000" flipV="1">
            <a:off x="5072066" y="4214817"/>
            <a:ext cx="1000132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2143108" y="1857364"/>
            <a:ext cx="728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/>
              <a:t>d 5</a:t>
            </a:r>
            <a:endParaRPr lang="ru-RU" sz="2800" dirty="0"/>
          </a:p>
        </p:txBody>
      </p:sp>
      <p:pic>
        <p:nvPicPr>
          <p:cNvPr id="28" name="Picture 6" descr="C:\Documents and Settings\Ирина\Рабочий стол\6_02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15206" y="4429132"/>
            <a:ext cx="428628" cy="410318"/>
          </a:xfrm>
          <a:prstGeom prst="rect">
            <a:avLst/>
          </a:prstGeom>
          <a:noFill/>
        </p:spPr>
      </p:pic>
      <p:sp>
        <p:nvSpPr>
          <p:cNvPr id="29" name="Прямоугольник 28"/>
          <p:cNvSpPr/>
          <p:nvPr/>
        </p:nvSpPr>
        <p:spPr>
          <a:xfrm>
            <a:off x="3357554" y="2143116"/>
            <a:ext cx="6447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/>
              <a:t>f 4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1538" y="357166"/>
            <a:ext cx="68579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Шахматная доска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58" y="1142984"/>
            <a:ext cx="80725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 </a:t>
            </a:r>
            <a:endParaRPr lang="ru-RU" sz="2800" dirty="0" smtClean="0"/>
          </a:p>
          <a:p>
            <a:endParaRPr lang="ru-RU" sz="2800" dirty="0" smtClean="0"/>
          </a:p>
        </p:txBody>
      </p:sp>
      <p:pic>
        <p:nvPicPr>
          <p:cNvPr id="18" name="Picture 2" descr="C:\Documents and Settings\Admin\Рабочий стол\147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214422"/>
            <a:ext cx="5214974" cy="51635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142852"/>
            <a:ext cx="857252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Использованные</a:t>
            </a:r>
          </a:p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ресурсы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2285992"/>
            <a:ext cx="792961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  <a:hlinkClick r:id="rId3"/>
              </a:rPr>
              <a:t>http://isoveti.ru/raznoe/uchim-rebenka-pravilam-igry-v-shaxmaty.html</a:t>
            </a:r>
            <a:endParaRPr lang="ru-RU" sz="2400" dirty="0" smtClean="0">
              <a:latin typeface="Arial" pitchFamily="34" charset="0"/>
              <a:ea typeface="Calibri" pitchFamily="34" charset="0"/>
              <a:cs typeface="Arial" pitchFamily="34" charset="0"/>
              <a:hlinkClick r:id="rId3"/>
            </a:endParaRPr>
          </a:p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http://chessok.net/article/385-detskiy-mat-v-shahmatah.html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173</TotalTime>
  <Words>322</Words>
  <PresentationFormat>Экран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Городская</vt:lpstr>
      <vt:lpstr>      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22</cp:revision>
  <dcterms:modified xsi:type="dcterms:W3CDTF">2018-03-04T02:57:47Z</dcterms:modified>
</cp:coreProperties>
</file>