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5" r:id="rId4"/>
    <p:sldId id="257" r:id="rId5"/>
    <p:sldId id="258" r:id="rId6"/>
    <p:sldId id="266" r:id="rId7"/>
    <p:sldId id="259" r:id="rId8"/>
    <p:sldId id="267" r:id="rId9"/>
    <p:sldId id="260" r:id="rId10"/>
    <p:sldId id="271" r:id="rId11"/>
    <p:sldId id="261" r:id="rId12"/>
    <p:sldId id="270" r:id="rId13"/>
    <p:sldId id="262" r:id="rId14"/>
    <p:sldId id="268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25226-1623-4509-861F-7397CB5DF684}" type="datetimeFigureOut">
              <a:rPr lang="ru-RU" smtClean="0"/>
              <a:pPr/>
              <a:t>11.05.2017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EC68-B2BC-40FB-B4DE-803C11B505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772400" cy="1243021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МАО</a:t>
            </a:r>
            <a:r>
              <a:rPr lang="en-US" sz="3600" dirty="0" smtClean="0"/>
              <a:t>U</a:t>
            </a:r>
            <a:r>
              <a:rPr lang="ru-RU" sz="3600" dirty="0" smtClean="0"/>
              <a:t> «</a:t>
            </a:r>
            <a:r>
              <a:rPr lang="en-US" sz="3600" dirty="0" err="1" smtClean="0"/>
              <a:t>Gymn</a:t>
            </a:r>
            <a:r>
              <a:rPr lang="ru-RU" sz="3600" dirty="0" smtClean="0"/>
              <a:t>а</a:t>
            </a:r>
            <a:r>
              <a:rPr lang="en-US" sz="3600" dirty="0" err="1" smtClean="0"/>
              <a:t>sium</a:t>
            </a:r>
            <a:r>
              <a:rPr lang="en-US" sz="3600" dirty="0" smtClean="0"/>
              <a:t> </a:t>
            </a:r>
            <a:r>
              <a:rPr lang="ru-RU" sz="3600" dirty="0" smtClean="0"/>
              <a:t>№</a:t>
            </a:r>
            <a:r>
              <a:rPr lang="ru-RU" sz="3600" dirty="0" smtClean="0"/>
              <a:t>37</a:t>
            </a:r>
            <a:r>
              <a:rPr lang="ru-RU" sz="3600" dirty="0" smtClean="0"/>
              <a:t>»</a:t>
            </a:r>
            <a:r>
              <a:rPr lang="en-US" sz="3600" dirty="0" smtClean="0"/>
              <a:t> </a:t>
            </a:r>
            <a:r>
              <a:rPr lang="en-US" sz="3600" dirty="0" err="1" smtClean="0"/>
              <a:t>Aviastroitelnoy</a:t>
            </a:r>
            <a:r>
              <a:rPr lang="en-US" sz="3600" dirty="0" smtClean="0"/>
              <a:t> </a:t>
            </a:r>
            <a:r>
              <a:rPr lang="en-US" sz="3600" dirty="0" smtClean="0"/>
              <a:t>District </a:t>
            </a:r>
            <a:r>
              <a:rPr lang="en-US" sz="3600" dirty="0" smtClean="0"/>
              <a:t>Kazan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4" y="4149080"/>
            <a:ext cx="3624468" cy="2351754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chemeClr val="tx1"/>
                </a:solidFill>
              </a:rPr>
              <a:t>Made by</a:t>
            </a:r>
            <a:r>
              <a:rPr lang="ru-RU" b="1" dirty="0" smtClean="0">
                <a:solidFill>
                  <a:schemeClr val="tx1"/>
                </a:solidFill>
              </a:rPr>
              <a:t>: </a:t>
            </a:r>
            <a:r>
              <a:rPr lang="en-US" dirty="0" smtClean="0">
                <a:solidFill>
                  <a:schemeClr val="tx1"/>
                </a:solidFill>
              </a:rPr>
              <a:t>pupil</a:t>
            </a:r>
            <a:r>
              <a:rPr lang="ru-RU" dirty="0" smtClean="0">
                <a:solidFill>
                  <a:schemeClr val="tx1"/>
                </a:solidFill>
              </a:rPr>
              <a:t> 11</a:t>
            </a:r>
            <a:r>
              <a:rPr lang="en-US" dirty="0" smtClean="0">
                <a:solidFill>
                  <a:schemeClr val="tx1"/>
                </a:solidFill>
              </a:rPr>
              <a:t>b</a:t>
            </a:r>
            <a:r>
              <a:rPr lang="ru-RU" dirty="0" smtClean="0">
                <a:solidFill>
                  <a:schemeClr val="tx1"/>
                </a:solidFill>
              </a:rPr>
              <a:t>  </a:t>
            </a:r>
            <a:r>
              <a:rPr lang="en-US" dirty="0" err="1" smtClean="0">
                <a:solidFill>
                  <a:schemeClr val="tx1"/>
                </a:solidFill>
              </a:rPr>
              <a:t>Vanerkin</a:t>
            </a:r>
            <a:r>
              <a:rPr lang="en-US" dirty="0" err="1" smtClean="0">
                <a:solidFill>
                  <a:schemeClr val="tx1"/>
                </a:solidFill>
              </a:rPr>
              <a:t>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Nadezhda</a:t>
            </a:r>
            <a:endParaRPr lang="en-US" dirty="0" smtClean="0">
              <a:solidFill>
                <a:schemeClr val="tx1"/>
              </a:solidFill>
            </a:endParaRPr>
          </a:p>
          <a:p>
            <a:pPr algn="l"/>
            <a:r>
              <a:rPr lang="en-US" b="1" dirty="0" smtClean="0">
                <a:solidFill>
                  <a:schemeClr val="tx1"/>
                </a:solidFill>
              </a:rPr>
              <a:t>Teacher</a:t>
            </a:r>
            <a:r>
              <a:rPr lang="ru-RU" b="1" dirty="0" smtClean="0">
                <a:solidFill>
                  <a:schemeClr val="tx1"/>
                </a:solidFill>
              </a:rPr>
              <a:t>: </a:t>
            </a:r>
            <a:endParaRPr lang="ru-RU" b="1" dirty="0" smtClean="0">
              <a:solidFill>
                <a:schemeClr val="tx1"/>
              </a:solidFill>
            </a:endParaRPr>
          </a:p>
          <a:p>
            <a:pPr algn="l"/>
            <a:r>
              <a:rPr lang="en-US" dirty="0" err="1" smtClean="0">
                <a:solidFill>
                  <a:schemeClr val="tx1"/>
                </a:solidFill>
              </a:rPr>
              <a:t>Vakhitova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I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r>
              <a:rPr lang="en-US" dirty="0" smtClean="0">
                <a:solidFill>
                  <a:schemeClr val="tx1"/>
                </a:solidFill>
              </a:rPr>
              <a:t>M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2060848"/>
            <a:ext cx="7920880" cy="110799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600" dirty="0" smtClean="0"/>
              <a:t>Crime </a:t>
            </a:r>
            <a:r>
              <a:rPr lang="ru-RU" sz="6600" dirty="0" smtClean="0"/>
              <a:t>а</a:t>
            </a:r>
            <a:r>
              <a:rPr lang="en-US" sz="6600" dirty="0" err="1" smtClean="0"/>
              <a:t>nd</a:t>
            </a:r>
            <a:r>
              <a:rPr lang="en-US" sz="6600" dirty="0" smtClean="0"/>
              <a:t> </a:t>
            </a:r>
            <a:r>
              <a:rPr lang="en-US" sz="6600" dirty="0" smtClean="0"/>
              <a:t>Criminals</a:t>
            </a:r>
            <a:endParaRPr lang="ru-RU" sz="6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0"/>
            <a:ext cx="7776864" cy="191683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dirty="0" smtClean="0"/>
              <a:t>CRIME </a:t>
            </a:r>
            <a:r>
              <a:rPr lang="en-US" dirty="0" smtClean="0"/>
              <a:t>is any Act or omission that violates a law which </a:t>
            </a:r>
            <a:r>
              <a:rPr lang="en-US" dirty="0" smtClean="0"/>
              <a:t>result in a punishment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797152"/>
            <a:ext cx="7128792" cy="187220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ПРЕСТУПЛЕНИЕ - Действие, нарушающее закон и подлежащее уголовной ответственности.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law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1844824"/>
            <a:ext cx="4752528" cy="271973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2-robbers-clipart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14546" y="388143"/>
            <a:ext cx="4572032" cy="6469857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8106124" cy="509717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/>
              <a:t>Robbery – </a:t>
            </a:r>
            <a:r>
              <a:rPr lang="ru-RU" dirty="0"/>
              <a:t>кража, </a:t>
            </a:r>
            <a:r>
              <a:rPr lang="ru-RU" dirty="0" smtClean="0"/>
              <a:t>грабеж</a:t>
            </a:r>
            <a:br>
              <a:rPr lang="ru-RU" dirty="0" smtClean="0"/>
            </a:br>
            <a:r>
              <a:rPr lang="ru-RU" sz="4000" dirty="0"/>
              <a:t>A </a:t>
            </a:r>
            <a:r>
              <a:rPr lang="ru-RU" sz="4000" dirty="0" err="1"/>
              <a:t>robber</a:t>
            </a:r>
            <a:r>
              <a:rPr lang="ru-RU" sz="4000" dirty="0" smtClean="0"/>
              <a:t> – вор, грабитель</a:t>
            </a:r>
            <a:br>
              <a:rPr lang="ru-RU" sz="4000" dirty="0" smtClean="0"/>
            </a:br>
            <a:r>
              <a:rPr lang="ru-RU" sz="4000" dirty="0" err="1" smtClean="0"/>
              <a:t>To</a:t>
            </a:r>
            <a:r>
              <a:rPr lang="ru-RU" sz="4000" dirty="0" smtClean="0"/>
              <a:t> </a:t>
            </a:r>
            <a:r>
              <a:rPr lang="ru-RU" sz="4000" dirty="0" err="1"/>
              <a:t>rob</a:t>
            </a:r>
            <a:r>
              <a:rPr lang="ru-RU" sz="4000" dirty="0"/>
              <a:t> </a:t>
            </a:r>
            <a:r>
              <a:rPr lang="ru-RU" sz="4000" dirty="0" err="1"/>
              <a:t>somebody</a:t>
            </a:r>
            <a:r>
              <a:rPr lang="ru-RU" sz="4000" dirty="0" smtClean="0"/>
              <a:t>/</a:t>
            </a:r>
            <a:r>
              <a:rPr lang="ru-RU" sz="4000" dirty="0" err="1"/>
              <a:t>something</a:t>
            </a:r>
            <a:r>
              <a:rPr lang="ru-RU" sz="4000" dirty="0" smtClean="0"/>
              <a:t> – обокрасть кого-то/что-то</a:t>
            </a:r>
            <a:endParaRPr lang="ru-RU" sz="40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tock-vector-girl-shoplifting-at-the-store-illustration-3929006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6099"/>
          <a:stretch>
            <a:fillRect/>
          </a:stretch>
        </p:blipFill>
        <p:spPr>
          <a:xfrm>
            <a:off x="2357422" y="571480"/>
            <a:ext cx="4554156" cy="6072206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501175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/>
              <a:t>Shoplifting – </a:t>
            </a:r>
            <a:r>
              <a:rPr lang="ru-RU" dirty="0"/>
              <a:t>магазинная </a:t>
            </a:r>
            <a:r>
              <a:rPr lang="ru-RU" dirty="0" smtClean="0"/>
              <a:t>кража</a:t>
            </a:r>
            <a:br>
              <a:rPr lang="ru-RU" dirty="0" smtClean="0"/>
            </a:br>
            <a:r>
              <a:rPr lang="ru-RU" sz="4000" dirty="0"/>
              <a:t>A </a:t>
            </a:r>
            <a:r>
              <a:rPr lang="ru-RU" sz="4000" dirty="0" err="1"/>
              <a:t>shoplifter</a:t>
            </a:r>
            <a:r>
              <a:rPr lang="ru-RU" sz="4000" dirty="0" smtClean="0"/>
              <a:t> – человек, крадущий товары в магазине</a:t>
            </a:r>
            <a:br>
              <a:rPr lang="ru-RU" sz="4000" dirty="0" smtClean="0"/>
            </a:br>
            <a:r>
              <a:rPr lang="ru-RU" sz="4000" dirty="0" err="1" smtClean="0"/>
              <a:t>To</a:t>
            </a:r>
            <a:r>
              <a:rPr lang="ru-RU" sz="4000" dirty="0" smtClean="0"/>
              <a:t> </a:t>
            </a:r>
            <a:r>
              <a:rPr lang="ru-RU" sz="4000" dirty="0" err="1"/>
              <a:t>shoplift</a:t>
            </a:r>
            <a:r>
              <a:rPr lang="ru-RU" sz="4000" dirty="0" smtClean="0"/>
              <a:t> – воровать в магазине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urgl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500042"/>
            <a:ext cx="6970588" cy="5946783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522606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/>
              <a:t>Burglary – </a:t>
            </a:r>
            <a:r>
              <a:rPr lang="ru-RU" dirty="0"/>
              <a:t>ограбление со </a:t>
            </a:r>
            <a:r>
              <a:rPr lang="ru-RU" dirty="0" smtClean="0"/>
              <a:t>взломом</a:t>
            </a:r>
            <a:br>
              <a:rPr lang="ru-RU" dirty="0" smtClean="0"/>
            </a:br>
            <a:r>
              <a:rPr lang="en-US" sz="4000" dirty="0"/>
              <a:t>A burglar</a:t>
            </a:r>
            <a:r>
              <a:rPr lang="en-US" sz="4000" dirty="0" smtClean="0"/>
              <a:t> – </a:t>
            </a:r>
            <a:r>
              <a:rPr lang="ru-RU" sz="4000" dirty="0" smtClean="0"/>
              <a:t>взломщик, грабитель</a:t>
            </a:r>
            <a:br>
              <a:rPr lang="ru-RU" sz="4000" dirty="0" smtClean="0"/>
            </a:br>
            <a:r>
              <a:rPr lang="en-US" sz="4000" dirty="0" smtClean="0"/>
              <a:t>To burgle</a:t>
            </a:r>
            <a:r>
              <a:rPr lang="ru-RU" sz="4000" dirty="0" smtClean="0"/>
              <a:t> грабить</a:t>
            </a:r>
            <a:endParaRPr lang="ru-RU" sz="4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d-thieves-mugging-man-211339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2706" b="5974"/>
          <a:stretch>
            <a:fillRect/>
          </a:stretch>
        </p:blipFill>
        <p:spPr>
          <a:xfrm>
            <a:off x="2071670" y="642918"/>
            <a:ext cx="4527954" cy="5791569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544037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/>
              <a:t>Mugging – </a:t>
            </a:r>
            <a:r>
              <a:rPr lang="ru-RU" dirty="0"/>
              <a:t>уличный </a:t>
            </a:r>
            <a:r>
              <a:rPr lang="ru-RU" dirty="0" smtClean="0"/>
              <a:t>грабеж</a:t>
            </a:r>
            <a:br>
              <a:rPr lang="ru-RU" dirty="0" smtClean="0"/>
            </a:br>
            <a:r>
              <a:rPr lang="ru-RU" dirty="0"/>
              <a:t> </a:t>
            </a:r>
            <a:r>
              <a:rPr lang="ru-RU" sz="4000" dirty="0" err="1"/>
              <a:t>mugger</a:t>
            </a:r>
            <a:r>
              <a:rPr lang="ru-RU" sz="4000" dirty="0" smtClean="0"/>
              <a:t> – уличный грабитель</a:t>
            </a:r>
            <a:br>
              <a:rPr lang="ru-RU" sz="4000" dirty="0" smtClean="0"/>
            </a:br>
            <a:r>
              <a:rPr lang="ru-RU" sz="4000" dirty="0" err="1" smtClean="0"/>
              <a:t>To</a:t>
            </a:r>
            <a:r>
              <a:rPr lang="ru-RU" sz="4000" dirty="0" smtClean="0"/>
              <a:t> </a:t>
            </a:r>
            <a:r>
              <a:rPr lang="ru-RU" sz="4000" dirty="0" err="1"/>
              <a:t>mug</a:t>
            </a:r>
            <a:r>
              <a:rPr lang="ru-RU" sz="4000" dirty="0"/>
              <a:t> </a:t>
            </a:r>
            <a:r>
              <a:rPr lang="ru-RU" sz="4000" dirty="0" err="1"/>
              <a:t>somebody</a:t>
            </a:r>
            <a:r>
              <a:rPr lang="ru-RU" sz="4000" dirty="0" smtClean="0"/>
              <a:t> – ограбить кого-то на улице</a:t>
            </a:r>
            <a:endParaRPr lang="ru-RU" sz="4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Pick-pocketing-M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214290"/>
            <a:ext cx="7500990" cy="5895272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529750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 err="1"/>
              <a:t>Pickpocketing</a:t>
            </a:r>
            <a:r>
              <a:rPr lang="en-US" dirty="0"/>
              <a:t> – </a:t>
            </a:r>
            <a:r>
              <a:rPr lang="ru-RU" dirty="0"/>
              <a:t>карманная </a:t>
            </a:r>
            <a:r>
              <a:rPr lang="ru-RU" dirty="0" smtClean="0"/>
              <a:t>кража</a:t>
            </a:r>
            <a:br>
              <a:rPr lang="ru-RU" dirty="0" smtClean="0"/>
            </a:br>
            <a:r>
              <a:rPr lang="en-US" sz="4000" dirty="0"/>
              <a:t>A pickpocket</a:t>
            </a:r>
            <a:r>
              <a:rPr lang="en-US" sz="4000" dirty="0" smtClean="0"/>
              <a:t> – </a:t>
            </a:r>
            <a:r>
              <a:rPr lang="ru-RU" sz="4000" dirty="0" smtClean="0"/>
              <a:t>вор-карманник</a:t>
            </a:r>
            <a:br>
              <a:rPr lang="ru-RU" sz="4000" dirty="0" smtClean="0"/>
            </a:br>
            <a:r>
              <a:rPr lang="en-US" sz="4000" dirty="0" smtClean="0"/>
              <a:t>To </a:t>
            </a:r>
            <a:r>
              <a:rPr lang="en-US" sz="4000" dirty="0"/>
              <a:t>pick somebody’s pocket</a:t>
            </a:r>
            <a:r>
              <a:rPr lang="en-US" sz="4000" dirty="0" smtClean="0"/>
              <a:t> – </a:t>
            </a:r>
            <a:r>
              <a:rPr lang="ru-RU" sz="4000" dirty="0" smtClean="0"/>
              <a:t>украсть из чьего-то кармана</a:t>
            </a:r>
            <a:endParaRPr lang="ru-RU" sz="4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ar-thef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785794"/>
            <a:ext cx="8506675" cy="4905516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9006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/>
              <a:t>Car theft – </a:t>
            </a:r>
            <a:r>
              <a:rPr lang="ru-RU" dirty="0"/>
              <a:t>угон </a:t>
            </a:r>
            <a:r>
              <a:rPr lang="ru-RU" dirty="0" smtClean="0"/>
              <a:t>автомобиля</a:t>
            </a:r>
            <a:br>
              <a:rPr lang="ru-RU" dirty="0" smtClean="0"/>
            </a:br>
            <a:r>
              <a:rPr lang="en-US" sz="4000" dirty="0"/>
              <a:t>A car thief</a:t>
            </a:r>
            <a:r>
              <a:rPr lang="en-US" sz="4000" dirty="0" smtClean="0"/>
              <a:t> – </a:t>
            </a:r>
            <a:r>
              <a:rPr lang="ru-RU" sz="4000" dirty="0" smtClean="0"/>
              <a:t>угонщик автомобилей</a:t>
            </a:r>
            <a:br>
              <a:rPr lang="ru-RU" sz="4000" dirty="0" smtClean="0"/>
            </a:br>
            <a:r>
              <a:rPr lang="en-US" sz="4000" dirty="0" smtClean="0"/>
              <a:t>To </a:t>
            </a:r>
            <a:r>
              <a:rPr lang="en-US" sz="4000" dirty="0"/>
              <a:t>steal a car</a:t>
            </a:r>
            <a:r>
              <a:rPr lang="en-US" sz="4000" dirty="0" smtClean="0"/>
              <a:t> – </a:t>
            </a:r>
            <a:r>
              <a:rPr lang="ru-RU" sz="4000" dirty="0" smtClean="0"/>
              <a:t>угнать машину</a:t>
            </a:r>
            <a:endParaRPr lang="ru-RU" sz="4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Have you ever been the victim of crime?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US" sz="5600" b="1" dirty="0" smtClean="0"/>
              <a:t>II.</a:t>
            </a:r>
            <a:r>
              <a:rPr lang="en-US" sz="5600" dirty="0" smtClean="0"/>
              <a:t> </a:t>
            </a:r>
            <a:r>
              <a:rPr lang="en-US" sz="5600" b="1" i="1" dirty="0" smtClean="0"/>
              <a:t>T: Complete the sentences:</a:t>
            </a:r>
            <a:endParaRPr lang="ru-RU" sz="5600" dirty="0" smtClean="0"/>
          </a:p>
          <a:p>
            <a:pPr>
              <a:buNone/>
            </a:pPr>
            <a:r>
              <a:rPr lang="en-US" sz="5600" dirty="0" smtClean="0"/>
              <a:t>                        A person </a:t>
            </a:r>
            <a:r>
              <a:rPr lang="en-US" sz="5600" b="1" dirty="0" smtClean="0"/>
              <a:t>who</a:t>
            </a:r>
            <a:br>
              <a:rPr lang="en-US" sz="5600" b="1" dirty="0" smtClean="0"/>
            </a:br>
            <a:endParaRPr lang="ru-RU" sz="5600" dirty="0" smtClean="0"/>
          </a:p>
          <a:p>
            <a:pPr>
              <a:buNone/>
            </a:pPr>
            <a:r>
              <a:rPr lang="en-US" sz="5600" dirty="0" smtClean="0"/>
              <a:t>• conducts a trial and passes the sentence is called...</a:t>
            </a:r>
            <a:endParaRPr lang="ru-RU" sz="5600" dirty="0" smtClean="0"/>
          </a:p>
          <a:p>
            <a:r>
              <a:rPr lang="en-US" sz="5600" dirty="0" smtClean="0"/>
              <a:t> has a first-hand knowledge of the event and gives evidence under oath in court</a:t>
            </a:r>
            <a:endParaRPr lang="ru-RU" sz="5600" dirty="0" smtClean="0"/>
          </a:p>
          <a:p>
            <a:r>
              <a:rPr lang="en-US" sz="5600" dirty="0" smtClean="0"/>
              <a:t>  in co-operation with other persons is to decide the truth of the case tried before the judge</a:t>
            </a:r>
            <a:endParaRPr lang="ru-RU" sz="5600" dirty="0" smtClean="0"/>
          </a:p>
          <a:p>
            <a:r>
              <a:rPr lang="en-US" sz="5600" dirty="0" smtClean="0"/>
              <a:t>   breaks laws</a:t>
            </a:r>
            <a:endParaRPr lang="ru-RU" sz="5600" dirty="0" smtClean="0"/>
          </a:p>
          <a:p>
            <a:r>
              <a:rPr lang="en-US" sz="5600" dirty="0" smtClean="0"/>
              <a:t> is believed or suspected of committing a crime and brought before the court </a:t>
            </a:r>
            <a:endParaRPr lang="ru-RU" sz="5600" dirty="0" smtClean="0"/>
          </a:p>
          <a:p>
            <a:r>
              <a:rPr lang="en-US" sz="5600" dirty="0" smtClean="0"/>
              <a:t> steals something out of your pocket in a crowded street or bus</a:t>
            </a:r>
            <a:endParaRPr lang="ru-RU" sz="5600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63032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933056"/>
            <a:ext cx="8291264" cy="2193107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dirty="0" smtClean="0"/>
          </a:p>
          <a:p>
            <a:r>
              <a:rPr lang="en-US" dirty="0" smtClean="0"/>
              <a:t>At </a:t>
            </a:r>
            <a:r>
              <a:rPr lang="en-US" dirty="0" smtClean="0"/>
              <a:t>the court</a:t>
            </a:r>
            <a:endParaRPr lang="ru-RU" dirty="0" smtClean="0"/>
          </a:p>
          <a:p>
            <a:r>
              <a:rPr lang="en-US" dirty="0" smtClean="0"/>
              <a:t>Some interesting </a:t>
            </a:r>
            <a:r>
              <a:rPr lang="en-US" dirty="0" smtClean="0"/>
              <a:t>stories</a:t>
            </a:r>
          </a:p>
          <a:p>
            <a:r>
              <a:rPr lang="en-US" dirty="0" err="1" smtClean="0"/>
              <a:t>Cinquain</a:t>
            </a:r>
            <a:endParaRPr lang="en-US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law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404664"/>
            <a:ext cx="5400600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15248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Thank you for attention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996374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97</Words>
  <Application>Microsoft Office PowerPoint</Application>
  <PresentationFormat>Экран (4:3)</PresentationFormat>
  <Paragraphs>30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МАОU «Gymnаsium №37» Aviastroitelnoy District Kazan</vt:lpstr>
      <vt:lpstr>CRIME is any Act or omission that violates a law which result in a punishment.</vt:lpstr>
      <vt:lpstr>Слайд 3</vt:lpstr>
      <vt:lpstr>Robbery – кража, грабеж A robber – вор, грабитель To rob somebody/something – обокрасть кого-то/что-то</vt:lpstr>
      <vt:lpstr>Слайд 5</vt:lpstr>
      <vt:lpstr>Shoplifting – магазинная кража A shoplifter – человек, крадущий товары в магазине To shoplift – воровать в магазине</vt:lpstr>
      <vt:lpstr>Слайд 7</vt:lpstr>
      <vt:lpstr>Burglary – ограбление со взломом A burglar – взломщик, грабитель To burgle грабить</vt:lpstr>
      <vt:lpstr>Слайд 9</vt:lpstr>
      <vt:lpstr>Mugging – уличный грабеж  mugger – уличный грабитель To mug somebody – ограбить кого-то на улице</vt:lpstr>
      <vt:lpstr>Слайд 11</vt:lpstr>
      <vt:lpstr>Pickpocketing – карманная кража A pickpocket – вор-карманник To pick somebody’s pocket – украсть из чьего-то кармана</vt:lpstr>
      <vt:lpstr>Слайд 13</vt:lpstr>
      <vt:lpstr>Car theft – угон автомобиля A car thief – угонщик автомобилей To steal a car – угнать машину</vt:lpstr>
      <vt:lpstr>Have you ever been the victim of crime?</vt:lpstr>
      <vt:lpstr>Слайд 16</vt:lpstr>
      <vt:lpstr>Слайд 17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Offense – an act that is harmful to society and prohibited by law.</dc:title>
  <dc:creator>N Vanerkina</dc:creator>
  <cp:lastModifiedBy>Вахитова Ильсияр</cp:lastModifiedBy>
  <cp:revision>24</cp:revision>
  <dcterms:created xsi:type="dcterms:W3CDTF">2016-12-07T19:56:31Z</dcterms:created>
  <dcterms:modified xsi:type="dcterms:W3CDTF">2017-05-10T20:49:18Z</dcterms:modified>
</cp:coreProperties>
</file>